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FE25-E624-4FC1-9C10-46C9A78F0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8454C4-9CDC-4D04-8347-526FC2C95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4F2A11-CA11-440F-95CA-8E70C48B5673}"/>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5" name="Footer Placeholder 4">
            <a:extLst>
              <a:ext uri="{FF2B5EF4-FFF2-40B4-BE49-F238E27FC236}">
                <a16:creationId xmlns:a16="http://schemas.microsoft.com/office/drawing/2014/main" id="{BA513FFF-BF82-48D9-8563-5A5C0AEAA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F53FF-C42A-4DC4-B0B3-EC538536DAC0}"/>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306749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3D54-92FC-4CB7-A259-BEDA2D4FF4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699171-9CC6-40B2-9D12-95E8F545E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DE19A-B046-4ABE-8533-B57BDBA38D2B}"/>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5" name="Footer Placeholder 4">
            <a:extLst>
              <a:ext uri="{FF2B5EF4-FFF2-40B4-BE49-F238E27FC236}">
                <a16:creationId xmlns:a16="http://schemas.microsoft.com/office/drawing/2014/main" id="{24A044C8-31B2-4FAF-BDDE-9D2BCB8A7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0AC3B-93E5-45FA-BFCB-5671264BCD86}"/>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120744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BC35A3-A22B-4670-86BF-1276DFCC7B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3BC738-1756-42B0-A016-CA95E2A2C6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0EC19-6F42-477F-AE3E-6D15E9D707FB}"/>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5" name="Footer Placeholder 4">
            <a:extLst>
              <a:ext uri="{FF2B5EF4-FFF2-40B4-BE49-F238E27FC236}">
                <a16:creationId xmlns:a16="http://schemas.microsoft.com/office/drawing/2014/main" id="{08909B15-8D0D-4645-99DC-524481E02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CCFFC-3043-479C-B7BE-F84E5C1633FB}"/>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227916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01B71-BD75-43C3-995A-4C5449A74F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31370-F13B-4C4B-9AB8-1549506561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1F6B2-CA7F-4AFF-B946-BA7C36C648C4}"/>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5" name="Footer Placeholder 4">
            <a:extLst>
              <a:ext uri="{FF2B5EF4-FFF2-40B4-BE49-F238E27FC236}">
                <a16:creationId xmlns:a16="http://schemas.microsoft.com/office/drawing/2014/main" id="{6C42B4EE-24DA-4473-B384-494919D43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2B5CD-7388-4D82-B7FD-89DF5ADB1078}"/>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187183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A05E-F1F9-4E4E-B9CD-07C1B0E56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2A62A-C109-4F7B-A926-FF09BFA30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A779C1-FDA8-492E-AA96-35F5ED264C77}"/>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5" name="Footer Placeholder 4">
            <a:extLst>
              <a:ext uri="{FF2B5EF4-FFF2-40B4-BE49-F238E27FC236}">
                <a16:creationId xmlns:a16="http://schemas.microsoft.com/office/drawing/2014/main" id="{3AD300DD-B8DA-4FD7-ACCF-828931E11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36452-32DF-4FFC-8429-552FFC75B08E}"/>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245098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59F1-0FCA-46EC-A0E5-D47255C5F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7C83E-1BE6-4D21-8A6B-827BC61CA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C972B8-59F3-4DE4-9B5A-5C6A234A68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9854E6-F659-4D6E-9EBF-F197778AC892}"/>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6" name="Footer Placeholder 5">
            <a:extLst>
              <a:ext uri="{FF2B5EF4-FFF2-40B4-BE49-F238E27FC236}">
                <a16:creationId xmlns:a16="http://schemas.microsoft.com/office/drawing/2014/main" id="{33D80BC8-8244-4FC7-BA22-39E58D4EA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9A180-2910-4317-BE08-8FFA81C8218C}"/>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367370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AE11-F6DB-466A-BC4C-E6047A3914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9973C6-4DF0-467F-9D4E-6702C8E32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9E9336-7E84-4D16-9A74-6BF8E70F20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628BAD-1B27-4722-B6D0-643D2BF01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059A8A-280B-4E4F-B1D2-C2D76BFDD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77D7A-CFCC-4C39-9DD2-EEDF9D2DF11E}"/>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8" name="Footer Placeholder 7">
            <a:extLst>
              <a:ext uri="{FF2B5EF4-FFF2-40B4-BE49-F238E27FC236}">
                <a16:creationId xmlns:a16="http://schemas.microsoft.com/office/drawing/2014/main" id="{536551F9-0DB4-4F36-AA85-E9C9D69998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EA4692-0C11-4AB5-89AB-F1B9E6C2FAA3}"/>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291413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62B9-0D91-4A9F-8B68-EE4B4C628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1DD414-3A32-4933-8812-0EB65CEC9CA9}"/>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4" name="Footer Placeholder 3">
            <a:extLst>
              <a:ext uri="{FF2B5EF4-FFF2-40B4-BE49-F238E27FC236}">
                <a16:creationId xmlns:a16="http://schemas.microsoft.com/office/drawing/2014/main" id="{BCCA67EF-44D3-43AD-B6DF-FE88204B76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E8AB90-646F-49D1-8A47-7277A03677D7}"/>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66944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C3C0D-CC9B-4122-9FD6-2315E8A5CA6A}"/>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3" name="Footer Placeholder 2">
            <a:extLst>
              <a:ext uri="{FF2B5EF4-FFF2-40B4-BE49-F238E27FC236}">
                <a16:creationId xmlns:a16="http://schemas.microsoft.com/office/drawing/2014/main" id="{177E2760-F613-41CF-8C12-171CDC854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B444BE-281A-4FB4-870F-3AFBFB90C1C7}"/>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63623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74BB-1EFE-4713-BDD0-2C6C1AAAF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4BDFF-B0D8-4E0C-8600-51D59FE66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13F923-1569-46C4-8F18-F577E8116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935F0-7089-4811-B0A9-22290AFC1565}"/>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6" name="Footer Placeholder 5">
            <a:extLst>
              <a:ext uri="{FF2B5EF4-FFF2-40B4-BE49-F238E27FC236}">
                <a16:creationId xmlns:a16="http://schemas.microsoft.com/office/drawing/2014/main" id="{53866EEB-DBA8-426B-9BD9-6A7A5E9CB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AC266-2778-4735-9FBB-5A88C7A439DB}"/>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180103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CD6E-468E-4548-B155-9586837B0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DFE087-D585-4A38-B171-ECEF2347C3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26942-9C5D-4819-94B4-77271C79C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40A39-25D3-4769-B893-62A3C02B66CB}"/>
              </a:ext>
            </a:extLst>
          </p:cNvPr>
          <p:cNvSpPr>
            <a:spLocks noGrp="1"/>
          </p:cNvSpPr>
          <p:nvPr>
            <p:ph type="dt" sz="half" idx="10"/>
          </p:nvPr>
        </p:nvSpPr>
        <p:spPr/>
        <p:txBody>
          <a:bodyPr/>
          <a:lstStyle/>
          <a:p>
            <a:fld id="{2C88A2C6-82E4-49EA-821C-A63F62DAD0F8}" type="datetimeFigureOut">
              <a:rPr lang="en-US" smtClean="0"/>
              <a:t>2/6/2025</a:t>
            </a:fld>
            <a:endParaRPr lang="en-US"/>
          </a:p>
        </p:txBody>
      </p:sp>
      <p:sp>
        <p:nvSpPr>
          <p:cNvPr id="6" name="Footer Placeholder 5">
            <a:extLst>
              <a:ext uri="{FF2B5EF4-FFF2-40B4-BE49-F238E27FC236}">
                <a16:creationId xmlns:a16="http://schemas.microsoft.com/office/drawing/2014/main" id="{DD675E98-7C42-4915-B6B0-22A2FA9C6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9931A9-2E5A-4F46-B767-DD1F9A4CBE10}"/>
              </a:ext>
            </a:extLst>
          </p:cNvPr>
          <p:cNvSpPr>
            <a:spLocks noGrp="1"/>
          </p:cNvSpPr>
          <p:nvPr>
            <p:ph type="sldNum" sz="quarter" idx="12"/>
          </p:nvPr>
        </p:nvSpPr>
        <p:spPr/>
        <p:txBody>
          <a:bodyPr/>
          <a:lstStyle/>
          <a:p>
            <a:fld id="{36B21BC7-EE76-464F-871F-678034323B0A}" type="slidenum">
              <a:rPr lang="en-US" smtClean="0"/>
              <a:t>‹#›</a:t>
            </a:fld>
            <a:endParaRPr lang="en-US"/>
          </a:p>
        </p:txBody>
      </p:sp>
    </p:spTree>
    <p:extLst>
      <p:ext uri="{BB962C8B-B14F-4D97-AF65-F5344CB8AC3E}">
        <p14:creationId xmlns:p14="http://schemas.microsoft.com/office/powerpoint/2010/main" val="174176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382921-B3BF-4DE8-9AEC-60F239BC5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299809-FB2A-4D58-9952-70BBD52CA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62694-A201-4A08-A590-D55076148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8A2C6-82E4-49EA-821C-A63F62DAD0F8}" type="datetimeFigureOut">
              <a:rPr lang="en-US" smtClean="0"/>
              <a:t>2/6/2025</a:t>
            </a:fld>
            <a:endParaRPr lang="en-US"/>
          </a:p>
        </p:txBody>
      </p:sp>
      <p:sp>
        <p:nvSpPr>
          <p:cNvPr id="5" name="Footer Placeholder 4">
            <a:extLst>
              <a:ext uri="{FF2B5EF4-FFF2-40B4-BE49-F238E27FC236}">
                <a16:creationId xmlns:a16="http://schemas.microsoft.com/office/drawing/2014/main" id="{18CA46A3-FC76-48EA-9F87-8B0F87015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3B52E-EA3E-4904-AAA0-96FC3F0BD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21BC7-EE76-464F-871F-678034323B0A}" type="slidenum">
              <a:rPr lang="en-US" smtClean="0"/>
              <a:t>‹#›</a:t>
            </a:fld>
            <a:endParaRPr lang="en-US"/>
          </a:p>
        </p:txBody>
      </p:sp>
    </p:spTree>
    <p:extLst>
      <p:ext uri="{BB962C8B-B14F-4D97-AF65-F5344CB8AC3E}">
        <p14:creationId xmlns:p14="http://schemas.microsoft.com/office/powerpoint/2010/main" val="142987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F781-9839-45F8-98B1-E18CD1E83F85}"/>
              </a:ext>
            </a:extLst>
          </p:cNvPr>
          <p:cNvSpPr>
            <a:spLocks noGrp="1"/>
          </p:cNvSpPr>
          <p:nvPr>
            <p:ph type="ctrTitle"/>
          </p:nvPr>
        </p:nvSpPr>
        <p:spPr/>
        <p:txBody>
          <a:bodyPr/>
          <a:lstStyle/>
          <a:p>
            <a:r>
              <a:rPr lang="en-US" b="1" dirty="0"/>
              <a:t>Supermarket Stores Branches</a:t>
            </a:r>
            <a:br>
              <a:rPr lang="en-US" b="1" dirty="0"/>
            </a:br>
            <a:r>
              <a:rPr lang="en-US" b="1" dirty="0"/>
              <a:t>Statistical Analysis</a:t>
            </a:r>
          </a:p>
        </p:txBody>
      </p:sp>
      <p:sp>
        <p:nvSpPr>
          <p:cNvPr id="3" name="Subtitle 2">
            <a:extLst>
              <a:ext uri="{FF2B5EF4-FFF2-40B4-BE49-F238E27FC236}">
                <a16:creationId xmlns:a16="http://schemas.microsoft.com/office/drawing/2014/main" id="{C5364B8E-0EA8-4540-B6E0-4C021EA6A63A}"/>
              </a:ext>
            </a:extLst>
          </p:cNvPr>
          <p:cNvSpPr>
            <a:spLocks noGrp="1"/>
          </p:cNvSpPr>
          <p:nvPr>
            <p:ph type="subTitle" idx="1"/>
          </p:nvPr>
        </p:nvSpPr>
        <p:spPr/>
        <p:txBody>
          <a:bodyPr/>
          <a:lstStyle/>
          <a:p>
            <a:r>
              <a:rPr lang="en-US" b="1" dirty="0" err="1"/>
              <a:t>G.M</a:t>
            </a:r>
            <a:r>
              <a:rPr lang="en-US" b="1"/>
              <a:t> OYEWOLE</a:t>
            </a:r>
            <a:endParaRPr lang="en-US" b="1" dirty="0"/>
          </a:p>
        </p:txBody>
      </p:sp>
    </p:spTree>
    <p:extLst>
      <p:ext uri="{BB962C8B-B14F-4D97-AF65-F5344CB8AC3E}">
        <p14:creationId xmlns:p14="http://schemas.microsoft.com/office/powerpoint/2010/main" val="42546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24B8-8A0D-44AF-9C3D-87D5D38551E5}"/>
              </a:ext>
            </a:extLst>
          </p:cNvPr>
          <p:cNvSpPr>
            <a:spLocks noGrp="1"/>
          </p:cNvSpPr>
          <p:nvPr>
            <p:ph type="title"/>
          </p:nvPr>
        </p:nvSpPr>
        <p:spPr>
          <a:xfrm>
            <a:off x="838200" y="365126"/>
            <a:ext cx="10515600" cy="669590"/>
          </a:xfrm>
        </p:spPr>
        <p:txBody>
          <a:bodyPr>
            <a:normAutofit fontScale="90000"/>
          </a:bodyPr>
          <a:lstStyle/>
          <a:p>
            <a:pPr algn="ctr"/>
            <a:r>
              <a:rPr lang="en-US" b="1" dirty="0"/>
              <a:t>TOP &amp; BOTTOM PERFORMERS</a:t>
            </a:r>
          </a:p>
        </p:txBody>
      </p:sp>
      <p:sp>
        <p:nvSpPr>
          <p:cNvPr id="15" name="TextBox 14">
            <a:extLst>
              <a:ext uri="{FF2B5EF4-FFF2-40B4-BE49-F238E27FC236}">
                <a16:creationId xmlns:a16="http://schemas.microsoft.com/office/drawing/2014/main" id="{42A83967-CF61-41E9-A91A-8A6D67E355C6}"/>
              </a:ext>
            </a:extLst>
          </p:cNvPr>
          <p:cNvSpPr txBox="1"/>
          <p:nvPr/>
        </p:nvSpPr>
        <p:spPr>
          <a:xfrm>
            <a:off x="472440" y="5303739"/>
            <a:ext cx="11247120" cy="1357103"/>
          </a:xfrm>
          <a:prstGeom prst="rect">
            <a:avLst/>
          </a:prstGeom>
          <a:noFill/>
        </p:spPr>
        <p:txBody>
          <a:bodyPr wrap="square" rtlCol="0">
            <a:spAutoFit/>
          </a:bodyPr>
          <a:lstStyle/>
          <a:p>
            <a:pPr marL="342900" marR="0" lvl="0" indent="-342900" rtl="0">
              <a:lnSpc>
                <a:spcPct val="107000"/>
              </a:lnSpc>
              <a:spcBef>
                <a:spcPts val="0"/>
              </a:spcBef>
              <a:spcAft>
                <a:spcPts val="0"/>
              </a:spcAft>
              <a:buFont typeface="Symbol" panose="05050102010706020507" pitchFamily="18" charset="2"/>
              <a:buChar char=""/>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Highest Sales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Store 650 with sales of 116,320</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Lowest Sales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Store 32 with sales of 14,920</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Influencing Factors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300" kern="100" dirty="0">
                <a:effectLst/>
                <a:latin typeface="Times New Roman" panose="02020603050405020304" pitchFamily="18" charset="0"/>
                <a:ea typeface="Calibri" panose="020F0502020204030204" pitchFamily="34" charset="0"/>
                <a:cs typeface="Arial" panose="020B0604020202020204" pitchFamily="34" charset="0"/>
              </a:rPr>
              <a:t>Larger store areas (1989) and a higher item count (2414) may have supported higher sales in Store 650.</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300" kern="100" dirty="0">
                <a:effectLst/>
                <a:latin typeface="Times New Roman" panose="02020603050405020304" pitchFamily="18" charset="0"/>
                <a:ea typeface="Calibri" panose="020F0502020204030204" pitchFamily="34" charset="0"/>
                <a:cs typeface="Arial" panose="020B0604020202020204" pitchFamily="34" charset="0"/>
              </a:rPr>
              <a:t>High customer counts (990) do not always guarantee higher sales in Store 32, stores with optimized customer experience may convert better.</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01037355-79E1-4010-A80A-B2EB3728718B}"/>
              </a:ext>
            </a:extLst>
          </p:cNvPr>
          <p:cNvPicPr>
            <a:picLocks noGrp="1" noChangeAspect="1"/>
          </p:cNvPicPr>
          <p:nvPr>
            <p:ph sz="half" idx="2"/>
          </p:nvPr>
        </p:nvPicPr>
        <p:blipFill>
          <a:blip r:embed="rId2"/>
          <a:stretch>
            <a:fillRect/>
          </a:stretch>
        </p:blipFill>
        <p:spPr>
          <a:xfrm>
            <a:off x="6348663" y="1356760"/>
            <a:ext cx="5181600" cy="3710667"/>
          </a:xfrm>
        </p:spPr>
      </p:pic>
      <p:pic>
        <p:nvPicPr>
          <p:cNvPr id="10" name="Content Placeholder 9">
            <a:extLst>
              <a:ext uri="{FF2B5EF4-FFF2-40B4-BE49-F238E27FC236}">
                <a16:creationId xmlns:a16="http://schemas.microsoft.com/office/drawing/2014/main" id="{D7DF7E98-9FF6-4072-A471-72B7E1AD434D}"/>
              </a:ext>
            </a:extLst>
          </p:cNvPr>
          <p:cNvPicPr>
            <a:picLocks noGrp="1" noChangeAspect="1"/>
          </p:cNvPicPr>
          <p:nvPr>
            <p:ph sz="half" idx="1"/>
          </p:nvPr>
        </p:nvPicPr>
        <p:blipFill>
          <a:blip r:embed="rId3"/>
          <a:stretch>
            <a:fillRect/>
          </a:stretch>
        </p:blipFill>
        <p:spPr>
          <a:xfrm>
            <a:off x="472440" y="1358638"/>
            <a:ext cx="5181600" cy="3710667"/>
          </a:xfrm>
        </p:spPr>
      </p:pic>
    </p:spTree>
    <p:extLst>
      <p:ext uri="{BB962C8B-B14F-4D97-AF65-F5344CB8AC3E}">
        <p14:creationId xmlns:p14="http://schemas.microsoft.com/office/powerpoint/2010/main" val="122461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55CB-9AFB-4431-A99E-D08C8B7DEDE2}"/>
              </a:ext>
            </a:extLst>
          </p:cNvPr>
          <p:cNvSpPr>
            <a:spLocks noGrp="1"/>
          </p:cNvSpPr>
          <p:nvPr>
            <p:ph type="title"/>
          </p:nvPr>
        </p:nvSpPr>
        <p:spPr>
          <a:xfrm>
            <a:off x="838200" y="365126"/>
            <a:ext cx="10515600" cy="416526"/>
          </a:xfrm>
        </p:spPr>
        <p:txBody>
          <a:bodyPr>
            <a:normAutofit fontScale="90000"/>
          </a:bodyPr>
          <a:lstStyle/>
          <a:p>
            <a:pPr algn="ctr"/>
            <a:r>
              <a:rPr lang="en-US" b="1" dirty="0"/>
              <a:t>Customer Insights</a:t>
            </a:r>
          </a:p>
        </p:txBody>
      </p:sp>
      <p:pic>
        <p:nvPicPr>
          <p:cNvPr id="8" name="Content Placeholder 7">
            <a:extLst>
              <a:ext uri="{FF2B5EF4-FFF2-40B4-BE49-F238E27FC236}">
                <a16:creationId xmlns:a16="http://schemas.microsoft.com/office/drawing/2014/main" id="{44F61116-9CC8-4D94-8EEA-66817FF10991}"/>
              </a:ext>
            </a:extLst>
          </p:cNvPr>
          <p:cNvPicPr>
            <a:picLocks noGrp="1" noChangeAspect="1"/>
          </p:cNvPicPr>
          <p:nvPr>
            <p:ph sz="half" idx="2"/>
          </p:nvPr>
        </p:nvPicPr>
        <p:blipFill>
          <a:blip r:embed="rId2"/>
          <a:stretch>
            <a:fillRect/>
          </a:stretch>
        </p:blipFill>
        <p:spPr>
          <a:xfrm>
            <a:off x="6172202" y="2575626"/>
            <a:ext cx="5181600" cy="416526"/>
          </a:xfrm>
        </p:spPr>
      </p:pic>
      <p:sp>
        <p:nvSpPr>
          <p:cNvPr id="9" name="TextBox 8">
            <a:extLst>
              <a:ext uri="{FF2B5EF4-FFF2-40B4-BE49-F238E27FC236}">
                <a16:creationId xmlns:a16="http://schemas.microsoft.com/office/drawing/2014/main" id="{29388D68-E16A-433A-9F90-EE3A15E70E06}"/>
              </a:ext>
            </a:extLst>
          </p:cNvPr>
          <p:cNvSpPr txBox="1"/>
          <p:nvPr/>
        </p:nvSpPr>
        <p:spPr>
          <a:xfrm>
            <a:off x="838200" y="4606569"/>
            <a:ext cx="10515602" cy="1887761"/>
          </a:xfrm>
          <a:prstGeom prst="rect">
            <a:avLst/>
          </a:prstGeom>
          <a:noFill/>
        </p:spPr>
        <p:txBody>
          <a:bodyPr wrap="square" rtlCol="0">
            <a:spAutoFit/>
          </a:bodyPr>
          <a:lstStyle/>
          <a:p>
            <a:pPr marL="0" marR="0">
              <a:lnSpc>
                <a:spcPct val="107000"/>
              </a:lnSpc>
              <a:spcBef>
                <a:spcPts val="0"/>
              </a:spcBef>
              <a:spcAft>
                <a:spcPts val="800"/>
              </a:spcAft>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Customer Count</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Highest Daily Customer Counts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Store 849 with 1,560 customers.</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Lowest Customer Counts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Store 40 with 10 customers.</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Contributing Factors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Location</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Stores situated in high-traffic areas may attract more customers and low-traffic areas the opposite.</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Inventory Type</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the low daily customer walk-in did not so much affect the stores sales, which suggests that the items available may be for a particular demographic.</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E1B1FE9C-A2D6-43A7-AF55-1C0BBDBFA548}"/>
              </a:ext>
            </a:extLst>
          </p:cNvPr>
          <p:cNvPicPr>
            <a:picLocks noGrp="1" noChangeAspect="1"/>
          </p:cNvPicPr>
          <p:nvPr>
            <p:ph sz="half" idx="1"/>
          </p:nvPr>
        </p:nvPicPr>
        <p:blipFill>
          <a:blip r:embed="rId3"/>
          <a:stretch>
            <a:fillRect/>
          </a:stretch>
        </p:blipFill>
        <p:spPr>
          <a:xfrm>
            <a:off x="596153" y="1379621"/>
            <a:ext cx="5181600" cy="2951747"/>
          </a:xfrm>
        </p:spPr>
      </p:pic>
    </p:spTree>
    <p:extLst>
      <p:ext uri="{BB962C8B-B14F-4D97-AF65-F5344CB8AC3E}">
        <p14:creationId xmlns:p14="http://schemas.microsoft.com/office/powerpoint/2010/main" val="281843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B809-DC97-4B97-B6D4-FC740BB427CE}"/>
              </a:ext>
            </a:extLst>
          </p:cNvPr>
          <p:cNvSpPr>
            <a:spLocks noGrp="1"/>
          </p:cNvSpPr>
          <p:nvPr>
            <p:ph type="title"/>
          </p:nvPr>
        </p:nvSpPr>
        <p:spPr>
          <a:xfrm>
            <a:off x="838200" y="165115"/>
            <a:ext cx="10515600" cy="749285"/>
          </a:xfrm>
        </p:spPr>
        <p:txBody>
          <a:bodyPr/>
          <a:lstStyle/>
          <a:p>
            <a:pPr algn="ctr"/>
            <a:r>
              <a:rPr lang="en-US" b="1" dirty="0"/>
              <a:t>Inventory &amp; Space Efficiency </a:t>
            </a:r>
          </a:p>
        </p:txBody>
      </p:sp>
      <p:sp>
        <p:nvSpPr>
          <p:cNvPr id="11" name="TextBox 10">
            <a:extLst>
              <a:ext uri="{FF2B5EF4-FFF2-40B4-BE49-F238E27FC236}">
                <a16:creationId xmlns:a16="http://schemas.microsoft.com/office/drawing/2014/main" id="{4F8E1CF1-DC32-47D4-AF12-C5B37DB86AEE}"/>
              </a:ext>
            </a:extLst>
          </p:cNvPr>
          <p:cNvSpPr txBox="1"/>
          <p:nvPr/>
        </p:nvSpPr>
        <p:spPr>
          <a:xfrm>
            <a:off x="838200" y="5525817"/>
            <a:ext cx="10515600" cy="1056956"/>
          </a:xfrm>
          <a:prstGeom prst="rect">
            <a:avLst/>
          </a:prstGeom>
          <a:noFill/>
        </p:spPr>
        <p:txBody>
          <a:bodyPr wrap="square" rtlCol="0">
            <a:spAutoFit/>
          </a:bodyPr>
          <a:lstStyle/>
          <a:p>
            <a:pPr marL="0" marR="0">
              <a:lnSpc>
                <a:spcPct val="107000"/>
              </a:lnSpc>
              <a:spcBef>
                <a:spcPts val="0"/>
              </a:spcBef>
              <a:spcAft>
                <a:spcPts val="800"/>
              </a:spcAft>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Items Available vs. Sales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There is a very weak relationship between these two. However, top 9 stores with more items available had high sales. 650 is the 10th highest available items and also had highest sales.</a:t>
            </a:r>
          </a:p>
          <a:p>
            <a:pPr>
              <a:lnSpc>
                <a:spcPct val="107000"/>
              </a:lnSpc>
              <a:spcAft>
                <a:spcPts val="800"/>
              </a:spcAft>
            </a:pPr>
            <a:r>
              <a:rPr lang="en-GB" sz="1400" b="1" kern="100" dirty="0">
                <a:effectLst/>
                <a:latin typeface="Times New Roman" panose="02020603050405020304" pitchFamily="18" charset="0"/>
                <a:ea typeface="Calibri" panose="020F0502020204030204" pitchFamily="34" charset="0"/>
                <a:cs typeface="Arial" panose="020B0604020202020204" pitchFamily="34" charset="0"/>
              </a:rPr>
              <a:t>Items Available vs. Daily Customer Count: </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The correlation between the number of items available and customer count is a negative very weak, suggesting that merely increasing inventory does not indicate higher foot traffic.</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91C41C9D-7BB8-4B12-AF06-2D5F703AEA99}"/>
              </a:ext>
            </a:extLst>
          </p:cNvPr>
          <p:cNvPicPr>
            <a:picLocks noGrp="1" noChangeAspect="1"/>
          </p:cNvPicPr>
          <p:nvPr>
            <p:ph sz="half" idx="1"/>
          </p:nvPr>
        </p:nvPicPr>
        <p:blipFill>
          <a:blip r:embed="rId2"/>
          <a:stretch>
            <a:fillRect/>
          </a:stretch>
        </p:blipFill>
        <p:spPr>
          <a:xfrm>
            <a:off x="327212" y="1245178"/>
            <a:ext cx="5768788" cy="2733263"/>
          </a:xfrm>
        </p:spPr>
      </p:pic>
      <p:pic>
        <p:nvPicPr>
          <p:cNvPr id="17" name="Picture 16">
            <a:extLst>
              <a:ext uri="{FF2B5EF4-FFF2-40B4-BE49-F238E27FC236}">
                <a16:creationId xmlns:a16="http://schemas.microsoft.com/office/drawing/2014/main" id="{97E8D0F6-333E-4DB2-8EA3-C5466C54FC46}"/>
              </a:ext>
            </a:extLst>
          </p:cNvPr>
          <p:cNvPicPr>
            <a:picLocks noChangeAspect="1"/>
          </p:cNvPicPr>
          <p:nvPr/>
        </p:nvPicPr>
        <p:blipFill>
          <a:blip r:embed="rId3"/>
          <a:stretch>
            <a:fillRect/>
          </a:stretch>
        </p:blipFill>
        <p:spPr>
          <a:xfrm>
            <a:off x="327212" y="4185965"/>
            <a:ext cx="1600423" cy="781159"/>
          </a:xfrm>
          <a:prstGeom prst="rect">
            <a:avLst/>
          </a:prstGeom>
        </p:spPr>
      </p:pic>
      <p:pic>
        <p:nvPicPr>
          <p:cNvPr id="18" name="Content Placeholder 17">
            <a:extLst>
              <a:ext uri="{FF2B5EF4-FFF2-40B4-BE49-F238E27FC236}">
                <a16:creationId xmlns:a16="http://schemas.microsoft.com/office/drawing/2014/main" id="{C43F4C41-FA92-4835-A3CD-A27E289871DE}"/>
              </a:ext>
            </a:extLst>
          </p:cNvPr>
          <p:cNvPicPr>
            <a:picLocks noGrp="1" noChangeAspect="1"/>
          </p:cNvPicPr>
          <p:nvPr>
            <p:ph sz="half" idx="2"/>
          </p:nvPr>
        </p:nvPicPr>
        <p:blipFill>
          <a:blip r:embed="rId4"/>
          <a:stretch>
            <a:fillRect/>
          </a:stretch>
        </p:blipFill>
        <p:spPr>
          <a:xfrm>
            <a:off x="6477000" y="1231430"/>
            <a:ext cx="5181600" cy="2747012"/>
          </a:xfrm>
          <a:prstGeom prst="rect">
            <a:avLst/>
          </a:prstGeom>
        </p:spPr>
      </p:pic>
      <p:pic>
        <p:nvPicPr>
          <p:cNvPr id="20" name="Picture 19">
            <a:extLst>
              <a:ext uri="{FF2B5EF4-FFF2-40B4-BE49-F238E27FC236}">
                <a16:creationId xmlns:a16="http://schemas.microsoft.com/office/drawing/2014/main" id="{123B3A42-E66B-427D-956B-27645370484C}"/>
              </a:ext>
            </a:extLst>
          </p:cNvPr>
          <p:cNvPicPr>
            <a:picLocks noChangeAspect="1"/>
          </p:cNvPicPr>
          <p:nvPr/>
        </p:nvPicPr>
        <p:blipFill>
          <a:blip r:embed="rId5"/>
          <a:stretch>
            <a:fillRect/>
          </a:stretch>
        </p:blipFill>
        <p:spPr>
          <a:xfrm>
            <a:off x="6825809" y="4185965"/>
            <a:ext cx="1524213" cy="685896"/>
          </a:xfrm>
          <a:prstGeom prst="rect">
            <a:avLst/>
          </a:prstGeom>
        </p:spPr>
      </p:pic>
    </p:spTree>
    <p:extLst>
      <p:ext uri="{BB962C8B-B14F-4D97-AF65-F5344CB8AC3E}">
        <p14:creationId xmlns:p14="http://schemas.microsoft.com/office/powerpoint/2010/main" val="304960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5EE8-1F2E-461F-A42C-410A8A101BFD}"/>
              </a:ext>
            </a:extLst>
          </p:cNvPr>
          <p:cNvSpPr>
            <a:spLocks noGrp="1"/>
          </p:cNvSpPr>
          <p:nvPr>
            <p:ph type="title"/>
          </p:nvPr>
        </p:nvSpPr>
        <p:spPr>
          <a:xfrm>
            <a:off x="838200" y="274089"/>
            <a:ext cx="10515600" cy="625475"/>
          </a:xfrm>
        </p:spPr>
        <p:txBody>
          <a:bodyPr>
            <a:normAutofit fontScale="90000"/>
          </a:bodyPr>
          <a:lstStyle/>
          <a:p>
            <a:pPr algn="ctr"/>
            <a:r>
              <a:rPr lang="en-US" b="1" dirty="0"/>
              <a:t>Underperforming Stores</a:t>
            </a:r>
          </a:p>
        </p:txBody>
      </p:sp>
      <p:sp>
        <p:nvSpPr>
          <p:cNvPr id="7" name="TextBox 6">
            <a:extLst>
              <a:ext uri="{FF2B5EF4-FFF2-40B4-BE49-F238E27FC236}">
                <a16:creationId xmlns:a16="http://schemas.microsoft.com/office/drawing/2014/main" id="{292F1F42-C71B-4FD2-8807-F26630E7112C}"/>
              </a:ext>
            </a:extLst>
          </p:cNvPr>
          <p:cNvSpPr txBox="1"/>
          <p:nvPr/>
        </p:nvSpPr>
        <p:spPr>
          <a:xfrm>
            <a:off x="463769" y="5543433"/>
            <a:ext cx="10515600" cy="1040478"/>
          </a:xfrm>
          <a:prstGeom prst="rect">
            <a:avLst/>
          </a:prstGeom>
          <a:noFill/>
        </p:spPr>
        <p:txBody>
          <a:bodyPr wrap="square">
            <a:spAutoFit/>
          </a:bodyPr>
          <a:lstStyle/>
          <a:p>
            <a:pPr marL="0" marR="0" indent="0">
              <a:lnSpc>
                <a:spcPct val="107000"/>
              </a:lnSpc>
              <a:spcBef>
                <a:spcPts val="0"/>
              </a:spcBef>
              <a:spcAft>
                <a:spcPts val="800"/>
              </a:spcAft>
              <a:buNone/>
            </a:pPr>
            <a:r>
              <a:rPr lang="en-GB" sz="1300" kern="100" dirty="0">
                <a:effectLst/>
                <a:latin typeface="Times New Roman" panose="02020603050405020304" pitchFamily="18" charset="0"/>
                <a:ea typeface="Calibri" panose="020F0502020204030204" pitchFamily="34" charset="0"/>
                <a:cs typeface="Arial" panose="020B0604020202020204" pitchFamily="34" charset="0"/>
              </a:rPr>
              <a:t>Average items per store were 1782, and average sales was 59,351. There are 162 stores with above average items and below average sales showing high inventory and high store area (Increase in store area correlated with increase in items available) but low conversion rates – resulting in higher operational costs. This can also lead to drastic reduced profitability in such stores.</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1300" kern="100" dirty="0">
                <a:effectLst/>
                <a:latin typeface="Times New Roman" panose="02020603050405020304" pitchFamily="18" charset="0"/>
                <a:ea typeface="Calibri" panose="020F0502020204030204" pitchFamily="34" charset="0"/>
                <a:cs typeface="Arial" panose="020B0604020202020204" pitchFamily="34" charset="0"/>
              </a:rPr>
              <a:t>Stores with a high number of available items but low sales suggest a potential mismatch between product offerings and customer preferences.</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435F9C32-59BE-4090-A049-D6F81DAB3A03}"/>
              </a:ext>
            </a:extLst>
          </p:cNvPr>
          <p:cNvPicPr>
            <a:picLocks noGrp="1" noChangeAspect="1"/>
          </p:cNvPicPr>
          <p:nvPr>
            <p:ph idx="1"/>
          </p:nvPr>
        </p:nvPicPr>
        <p:blipFill>
          <a:blip r:embed="rId2"/>
          <a:stretch>
            <a:fillRect/>
          </a:stretch>
        </p:blipFill>
        <p:spPr>
          <a:xfrm>
            <a:off x="986162" y="1045829"/>
            <a:ext cx="9834665" cy="4351338"/>
          </a:xfrm>
        </p:spPr>
      </p:pic>
    </p:spTree>
    <p:extLst>
      <p:ext uri="{BB962C8B-B14F-4D97-AF65-F5344CB8AC3E}">
        <p14:creationId xmlns:p14="http://schemas.microsoft.com/office/powerpoint/2010/main" val="108953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C6C8-4078-461B-9FCA-298BFE7E35DC}"/>
              </a:ext>
            </a:extLst>
          </p:cNvPr>
          <p:cNvSpPr>
            <a:spLocks noGrp="1"/>
          </p:cNvSpPr>
          <p:nvPr>
            <p:ph type="title"/>
          </p:nvPr>
        </p:nvSpPr>
        <p:spPr>
          <a:xfrm>
            <a:off x="838200" y="173188"/>
            <a:ext cx="10515600" cy="475797"/>
          </a:xfrm>
        </p:spPr>
        <p:txBody>
          <a:bodyPr>
            <a:normAutofit fontScale="90000"/>
          </a:bodyPr>
          <a:lstStyle/>
          <a:p>
            <a:pPr algn="ctr"/>
            <a:r>
              <a:rPr lang="en-US" b="1" dirty="0"/>
              <a:t>PROFITABILITY DRIVERS</a:t>
            </a:r>
          </a:p>
        </p:txBody>
      </p:sp>
      <p:pic>
        <p:nvPicPr>
          <p:cNvPr id="8" name="Content Placeholder 7">
            <a:extLst>
              <a:ext uri="{FF2B5EF4-FFF2-40B4-BE49-F238E27FC236}">
                <a16:creationId xmlns:a16="http://schemas.microsoft.com/office/drawing/2014/main" id="{0C4C3985-C67D-40A3-A9AA-EED95A9EF0E3}"/>
              </a:ext>
            </a:extLst>
          </p:cNvPr>
          <p:cNvPicPr>
            <a:picLocks noGrp="1" noChangeAspect="1"/>
          </p:cNvPicPr>
          <p:nvPr>
            <p:ph sz="half" idx="1"/>
          </p:nvPr>
        </p:nvPicPr>
        <p:blipFill>
          <a:blip r:embed="rId2"/>
          <a:stretch>
            <a:fillRect/>
          </a:stretch>
        </p:blipFill>
        <p:spPr>
          <a:xfrm>
            <a:off x="533399" y="1369930"/>
            <a:ext cx="5755105" cy="2549676"/>
          </a:xfrm>
        </p:spPr>
      </p:pic>
      <p:pic>
        <p:nvPicPr>
          <p:cNvPr id="6" name="Content Placeholder 5">
            <a:extLst>
              <a:ext uri="{FF2B5EF4-FFF2-40B4-BE49-F238E27FC236}">
                <a16:creationId xmlns:a16="http://schemas.microsoft.com/office/drawing/2014/main" id="{C61A2606-54AA-4569-A262-0D319CB78237}"/>
              </a:ext>
            </a:extLst>
          </p:cNvPr>
          <p:cNvPicPr>
            <a:picLocks noGrp="1" noChangeAspect="1"/>
          </p:cNvPicPr>
          <p:nvPr>
            <p:ph sz="half" idx="2"/>
          </p:nvPr>
        </p:nvPicPr>
        <p:blipFill>
          <a:blip r:embed="rId3"/>
          <a:stretch>
            <a:fillRect/>
          </a:stretch>
        </p:blipFill>
        <p:spPr>
          <a:xfrm>
            <a:off x="533400" y="4020775"/>
            <a:ext cx="2381582" cy="981212"/>
          </a:xfrm>
        </p:spPr>
      </p:pic>
      <p:sp>
        <p:nvSpPr>
          <p:cNvPr id="15" name="TextBox 14">
            <a:extLst>
              <a:ext uri="{FF2B5EF4-FFF2-40B4-BE49-F238E27FC236}">
                <a16:creationId xmlns:a16="http://schemas.microsoft.com/office/drawing/2014/main" id="{89B7E507-5BC4-4F70-8542-C537CF47D9F4}"/>
              </a:ext>
            </a:extLst>
          </p:cNvPr>
          <p:cNvSpPr txBox="1"/>
          <p:nvPr/>
        </p:nvSpPr>
        <p:spPr>
          <a:xfrm>
            <a:off x="838200" y="5858367"/>
            <a:ext cx="10515600" cy="826445"/>
          </a:xfrm>
          <a:prstGeom prst="rect">
            <a:avLst/>
          </a:prstGeom>
          <a:noFill/>
        </p:spPr>
        <p:txBody>
          <a:bodyPr wrap="square" rtlCol="0">
            <a:spAutoFit/>
          </a:bodyPr>
          <a:lstStyle/>
          <a:p>
            <a:pPr marL="0" marR="0">
              <a:lnSpc>
                <a:spcPct val="107000"/>
              </a:lnSpc>
              <a:spcBef>
                <a:spcPts val="0"/>
              </a:spcBef>
              <a:spcAft>
                <a:spcPts val="800"/>
              </a:spcAft>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Daily Customer Count vs. Sales: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There’s a weak negative correlation between customer count and sales.</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Identifying Deviations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The negative correlation is that 23.88% (214) stores below the average number of daily customer walk-in (786), have astounding sales higher than the average store sales.</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1F293E1-F9F1-4638-9671-771DC3B60868}"/>
              </a:ext>
            </a:extLst>
          </p:cNvPr>
          <p:cNvPicPr>
            <a:picLocks noChangeAspect="1"/>
          </p:cNvPicPr>
          <p:nvPr/>
        </p:nvPicPr>
        <p:blipFill>
          <a:blip r:embed="rId4"/>
          <a:stretch>
            <a:fillRect/>
          </a:stretch>
        </p:blipFill>
        <p:spPr>
          <a:xfrm>
            <a:off x="6737684" y="792665"/>
            <a:ext cx="4170947" cy="4517272"/>
          </a:xfrm>
          <a:prstGeom prst="rect">
            <a:avLst/>
          </a:prstGeom>
        </p:spPr>
      </p:pic>
    </p:spTree>
    <p:extLst>
      <p:ext uri="{BB962C8B-B14F-4D97-AF65-F5344CB8AC3E}">
        <p14:creationId xmlns:p14="http://schemas.microsoft.com/office/powerpoint/2010/main" val="64980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00F2-F014-4643-B663-92646661198F}"/>
              </a:ext>
            </a:extLst>
          </p:cNvPr>
          <p:cNvSpPr>
            <a:spLocks noGrp="1"/>
          </p:cNvSpPr>
          <p:nvPr>
            <p:ph type="title"/>
          </p:nvPr>
        </p:nvSpPr>
        <p:spPr>
          <a:xfrm>
            <a:off x="914400" y="349249"/>
            <a:ext cx="10515600" cy="663575"/>
          </a:xfrm>
        </p:spPr>
        <p:txBody>
          <a:bodyPr>
            <a:normAutofit fontScale="90000"/>
          </a:bodyPr>
          <a:lstStyle/>
          <a:p>
            <a:pPr algn="ctr"/>
            <a:r>
              <a:rPr lang="en-US" b="1" dirty="0"/>
              <a:t>AREA AND SALES CORRELATION</a:t>
            </a:r>
          </a:p>
        </p:txBody>
      </p:sp>
      <p:pic>
        <p:nvPicPr>
          <p:cNvPr id="6" name="Content Placeholder 5">
            <a:extLst>
              <a:ext uri="{FF2B5EF4-FFF2-40B4-BE49-F238E27FC236}">
                <a16:creationId xmlns:a16="http://schemas.microsoft.com/office/drawing/2014/main" id="{6C18E102-0498-4F6D-98BA-21C07B91B327}"/>
              </a:ext>
            </a:extLst>
          </p:cNvPr>
          <p:cNvPicPr>
            <a:picLocks noGrp="1" noChangeAspect="1"/>
          </p:cNvPicPr>
          <p:nvPr>
            <p:ph sz="half" idx="1"/>
          </p:nvPr>
        </p:nvPicPr>
        <p:blipFill>
          <a:blip r:embed="rId2"/>
          <a:stretch>
            <a:fillRect/>
          </a:stretch>
        </p:blipFill>
        <p:spPr>
          <a:xfrm>
            <a:off x="536917" y="1296448"/>
            <a:ext cx="5181600" cy="2849080"/>
          </a:xfrm>
        </p:spPr>
      </p:pic>
      <p:pic>
        <p:nvPicPr>
          <p:cNvPr id="8" name="Content Placeholder 7">
            <a:extLst>
              <a:ext uri="{FF2B5EF4-FFF2-40B4-BE49-F238E27FC236}">
                <a16:creationId xmlns:a16="http://schemas.microsoft.com/office/drawing/2014/main" id="{BE257462-6167-4480-B609-26786420EA31}"/>
              </a:ext>
            </a:extLst>
          </p:cNvPr>
          <p:cNvPicPr>
            <a:picLocks noGrp="1" noChangeAspect="1"/>
          </p:cNvPicPr>
          <p:nvPr>
            <p:ph sz="half" idx="2"/>
          </p:nvPr>
        </p:nvPicPr>
        <p:blipFill>
          <a:blip r:embed="rId3"/>
          <a:stretch>
            <a:fillRect/>
          </a:stretch>
        </p:blipFill>
        <p:spPr>
          <a:xfrm>
            <a:off x="6473483" y="1296448"/>
            <a:ext cx="5181600" cy="2849080"/>
          </a:xfrm>
        </p:spPr>
      </p:pic>
      <p:sp>
        <p:nvSpPr>
          <p:cNvPr id="9" name="TextBox 8">
            <a:extLst>
              <a:ext uri="{FF2B5EF4-FFF2-40B4-BE49-F238E27FC236}">
                <a16:creationId xmlns:a16="http://schemas.microsoft.com/office/drawing/2014/main" id="{87515824-1177-4508-8CBF-2A472F442999}"/>
              </a:ext>
            </a:extLst>
          </p:cNvPr>
          <p:cNvSpPr txBox="1"/>
          <p:nvPr/>
        </p:nvSpPr>
        <p:spPr>
          <a:xfrm>
            <a:off x="743607" y="5682306"/>
            <a:ext cx="10515600" cy="826445"/>
          </a:xfrm>
          <a:prstGeom prst="rect">
            <a:avLst/>
          </a:prstGeom>
          <a:noFill/>
        </p:spPr>
        <p:txBody>
          <a:bodyPr wrap="square" rtlCol="0">
            <a:spAutoFit/>
          </a:bodyPr>
          <a:lstStyle/>
          <a:p>
            <a:pPr marL="0" marR="0">
              <a:lnSpc>
                <a:spcPct val="107000"/>
              </a:lnSpc>
              <a:spcBef>
                <a:spcPts val="0"/>
              </a:spcBef>
              <a:spcAft>
                <a:spcPts val="800"/>
              </a:spcAft>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Store Area vs. Sales:</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There is very weak correlation between larger store areas and higher sales. </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300" b="1" kern="100" dirty="0">
                <a:effectLst/>
                <a:latin typeface="Times New Roman" panose="02020603050405020304" pitchFamily="18" charset="0"/>
                <a:ea typeface="Calibri" panose="020F0502020204030204" pitchFamily="34" charset="0"/>
                <a:cs typeface="Arial" panose="020B0604020202020204" pitchFamily="34" charset="0"/>
              </a:rPr>
              <a:t>Store Area vs. Items Available</a:t>
            </a:r>
            <a:r>
              <a:rPr lang="en-GB" sz="1300" kern="100" dirty="0">
                <a:effectLst/>
                <a:latin typeface="Times New Roman" panose="02020603050405020304" pitchFamily="18" charset="0"/>
                <a:ea typeface="Calibri" panose="020F0502020204030204" pitchFamily="34" charset="0"/>
                <a:cs typeface="Arial" panose="020B0604020202020204" pitchFamily="34" charset="0"/>
              </a:rPr>
              <a:t>: The correlation is perfect; however, efficiency in inventory management is crucial for maximizing profitability. This correlation unfortunately does not always translate to higher sales.</a:t>
            </a:r>
            <a:endParaRPr lang="en-US" sz="13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8226B2CB-214A-4A04-AE11-769613A73312}"/>
              </a:ext>
            </a:extLst>
          </p:cNvPr>
          <p:cNvPicPr>
            <a:picLocks noChangeAspect="1"/>
          </p:cNvPicPr>
          <p:nvPr/>
        </p:nvPicPr>
        <p:blipFill>
          <a:blip r:embed="rId4"/>
          <a:stretch>
            <a:fillRect/>
          </a:stretch>
        </p:blipFill>
        <p:spPr>
          <a:xfrm>
            <a:off x="536917" y="4217401"/>
            <a:ext cx="2162477" cy="990738"/>
          </a:xfrm>
          <a:prstGeom prst="rect">
            <a:avLst/>
          </a:prstGeom>
        </p:spPr>
      </p:pic>
      <p:pic>
        <p:nvPicPr>
          <p:cNvPr id="13" name="Picture 12">
            <a:extLst>
              <a:ext uri="{FF2B5EF4-FFF2-40B4-BE49-F238E27FC236}">
                <a16:creationId xmlns:a16="http://schemas.microsoft.com/office/drawing/2014/main" id="{0EC9AD5E-F722-4128-B298-28C23687F183}"/>
              </a:ext>
            </a:extLst>
          </p:cNvPr>
          <p:cNvPicPr>
            <a:picLocks noChangeAspect="1"/>
          </p:cNvPicPr>
          <p:nvPr/>
        </p:nvPicPr>
        <p:blipFill>
          <a:blip r:embed="rId5"/>
          <a:stretch>
            <a:fillRect/>
          </a:stretch>
        </p:blipFill>
        <p:spPr>
          <a:xfrm>
            <a:off x="6473483" y="4217401"/>
            <a:ext cx="2410161" cy="1095528"/>
          </a:xfrm>
          <a:prstGeom prst="rect">
            <a:avLst/>
          </a:prstGeom>
        </p:spPr>
      </p:pic>
    </p:spTree>
    <p:extLst>
      <p:ext uri="{BB962C8B-B14F-4D97-AF65-F5344CB8AC3E}">
        <p14:creationId xmlns:p14="http://schemas.microsoft.com/office/powerpoint/2010/main" val="71814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4607-9FC3-42F7-ADE0-1FC925A07A0A}"/>
              </a:ext>
            </a:extLst>
          </p:cNvPr>
          <p:cNvSpPr>
            <a:spLocks noGrp="1"/>
          </p:cNvSpPr>
          <p:nvPr>
            <p:ph type="title"/>
          </p:nvPr>
        </p:nvSpPr>
        <p:spPr/>
        <p:txBody>
          <a:bodyPr>
            <a:normAutofit/>
          </a:bodyPr>
          <a:lstStyle/>
          <a:p>
            <a:pPr algn="ctr"/>
            <a:r>
              <a:rPr lang="en-GB" sz="4000" b="1" kern="100" dirty="0">
                <a:effectLst/>
                <a:latin typeface="Times New Roman" panose="02020603050405020304" pitchFamily="18" charset="0"/>
                <a:ea typeface="Calibri" panose="020F0502020204030204" pitchFamily="34" charset="0"/>
                <a:cs typeface="Arial" panose="020B0604020202020204" pitchFamily="34" charset="0"/>
              </a:rPr>
              <a:t>STRATEGIC RECOMMENDATIONS</a:t>
            </a:r>
            <a:endParaRPr lang="en-US" sz="4000" dirty="0"/>
          </a:p>
        </p:txBody>
      </p:sp>
      <p:sp>
        <p:nvSpPr>
          <p:cNvPr id="3" name="Content Placeholder 2">
            <a:extLst>
              <a:ext uri="{FF2B5EF4-FFF2-40B4-BE49-F238E27FC236}">
                <a16:creationId xmlns:a16="http://schemas.microsoft.com/office/drawing/2014/main" id="{58AB79F3-2AAC-4BFA-A286-71C06B532E93}"/>
              </a:ext>
            </a:extLst>
          </p:cNvPr>
          <p:cNvSpPr>
            <a:spLocks noGrp="1"/>
          </p:cNvSpPr>
          <p:nvPr>
            <p:ph idx="1"/>
          </p:nvPr>
        </p:nvSpPr>
        <p:spPr/>
        <p:txBody>
          <a:bodyPr>
            <a:normAutofit fontScale="85000" lnSpcReduction="20000"/>
          </a:bodyPr>
          <a:lstStyle/>
          <a:p>
            <a:pPr marL="0" marR="0" indent="0">
              <a:lnSpc>
                <a:spcPct val="107000"/>
              </a:lnSpc>
              <a:spcBef>
                <a:spcPts val="0"/>
              </a:spcBef>
              <a:spcAft>
                <a:spcPts val="800"/>
              </a:spcAft>
              <a:buNone/>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Optimized Stores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Best Practices</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Identify high-performing stores and assess their strategies for potential replication in underperforming locations.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Customer Loyalty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Increasing Sales/Customer Ratio:</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Focus on stores with low sales relative to customer counts to enhance sales conversion. should improve product placements and pricing strategies to boost conversions.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Space Optimization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Optimize Store Layout:</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Rearrange layouts to highlight high-demand and seasonal products better.</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Reduce Store Area:</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Consider cost-saving measures in stores with high operational costs and low sales performance, like reducing the store area, while maintaining customer loyalty.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Pricing Impact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Pricing Strategies:</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Evaluate if pricing variations are affecting sales and develop tailored pricing strategies for different stores, based on local market conditions.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4693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8D8C-B346-4DBE-92AE-405ABADCACD8}"/>
              </a:ext>
            </a:extLst>
          </p:cNvPr>
          <p:cNvSpPr>
            <a:spLocks noGrp="1"/>
          </p:cNvSpPr>
          <p:nvPr>
            <p:ph type="title"/>
          </p:nvPr>
        </p:nvSpPr>
        <p:spPr/>
        <p:txBody>
          <a:bodyPr/>
          <a:lstStyle/>
          <a:p>
            <a:pPr algn="ctr"/>
            <a:r>
              <a:rPr lang="en-US" b="1" dirty="0"/>
              <a:t>STRATEGIC RECOMMENDATIONS</a:t>
            </a:r>
          </a:p>
        </p:txBody>
      </p:sp>
      <p:sp>
        <p:nvSpPr>
          <p:cNvPr id="3" name="Content Placeholder 2">
            <a:extLst>
              <a:ext uri="{FF2B5EF4-FFF2-40B4-BE49-F238E27FC236}">
                <a16:creationId xmlns:a16="http://schemas.microsoft.com/office/drawing/2014/main" id="{D6E72187-2AC1-46B1-B72F-63DF7E42AEC0}"/>
              </a:ext>
            </a:extLst>
          </p:cNvPr>
          <p:cNvSpPr>
            <a:spLocks noGrp="1"/>
          </p:cNvSpPr>
          <p:nvPr>
            <p:ph idx="1"/>
          </p:nvPr>
        </p:nvSpPr>
        <p:spPr/>
        <p:txBody>
          <a:bodyPr>
            <a:normAutofit fontScale="85000" lnSpcReduction="10000"/>
          </a:bodyPr>
          <a:lstStyle/>
          <a:p>
            <a:pPr marL="0" marR="0" indent="0">
              <a:lnSpc>
                <a:spcPct val="107000"/>
              </a:lnSpc>
              <a:spcBef>
                <a:spcPts val="0"/>
              </a:spcBef>
              <a:spcAft>
                <a:spcPts val="800"/>
              </a:spcAft>
              <a:buNone/>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Marketing Strategies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Marketing Campaigns:</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Tailor marketing initiatives based on local demographics and customer preferences.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Enhance Training</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Provide staff training in stores with high customer counts but low conversion rates to improve customer service.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Targeted Promotions</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Identify stores that could benefit from specific marketing efforts based on customer behaviours or demographic insights.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Promotion Effectiveness:</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Conduct A/B tests to determine the effectiveness of marketing campaigns tailored to these stores.</a:t>
            </a:r>
          </a:p>
          <a:p>
            <a:pPr marL="0" marR="0" lvl="0" indent="0">
              <a:lnSpc>
                <a:spcPct val="107000"/>
              </a:lnSpc>
              <a:spcBef>
                <a:spcPts val="0"/>
              </a:spcBef>
              <a:spcAft>
                <a:spcPts val="800"/>
              </a:spcAft>
              <a:buNone/>
            </a:pPr>
            <a:r>
              <a:rPr lang="en-GB"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Customer Engagement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Feedback Mechanism:</a:t>
            </a:r>
            <a:r>
              <a:rPr lang="en-GB" sz="1800" kern="100" dirty="0">
                <a:effectLst/>
                <a:latin typeface="Times New Roman" panose="02020603050405020304" pitchFamily="18" charset="0"/>
                <a:ea typeface="Calibri" panose="020F0502020204030204" pitchFamily="34" charset="0"/>
                <a:cs typeface="Arial" panose="020B0604020202020204" pitchFamily="34" charset="0"/>
              </a:rPr>
              <a:t> Implement systems for collecting customer feedback to identify areas for improvement and enhance product offerings, especially in stores with high traffic, but low sales.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1800" b="1" kern="100" dirty="0">
                <a:effectLst/>
                <a:latin typeface="Times New Roman" panose="02020603050405020304" pitchFamily="18" charset="0"/>
                <a:ea typeface="Calibri" panose="020F0502020204030204" pitchFamily="34" charset="0"/>
                <a:cs typeface="Arial" panose="020B0604020202020204" pitchFamily="34" charset="0"/>
              </a:rPr>
              <a:t>Conclusion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1800" kern="100" dirty="0">
                <a:effectLst/>
                <a:latin typeface="Times New Roman" panose="02020603050405020304" pitchFamily="18" charset="0"/>
                <a:ea typeface="Calibri" panose="020F0502020204030204" pitchFamily="34" charset="0"/>
                <a:cs typeface="Arial" panose="020B0604020202020204" pitchFamily="34" charset="0"/>
              </a:rPr>
              <a:t>By analysing the recommended areas and implementing the recommended strategies, stores can enhance profitability, improve customer satisfaction, and optimize operational efficiency.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19608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710</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Supermarket Stores Branches Statistical Analysis</vt:lpstr>
      <vt:lpstr>TOP &amp; BOTTOM PERFORMERS</vt:lpstr>
      <vt:lpstr>Customer Insights</vt:lpstr>
      <vt:lpstr>Inventory &amp; Space Efficiency </vt:lpstr>
      <vt:lpstr>Underperforming Stores</vt:lpstr>
      <vt:lpstr>PROFITABILITY DRIVERS</vt:lpstr>
      <vt:lpstr>AREA AND SALES CORRELATION</vt:lpstr>
      <vt:lpstr>STRATEGIC RECOMMENDATIONS</vt:lpstr>
      <vt:lpstr>STRATEGIC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ANALYSIS</dc:title>
  <dc:creator>Glory Oyewole</dc:creator>
  <cp:lastModifiedBy>Glory Oyewole</cp:lastModifiedBy>
  <cp:revision>21</cp:revision>
  <dcterms:created xsi:type="dcterms:W3CDTF">2025-01-31T01:35:28Z</dcterms:created>
  <dcterms:modified xsi:type="dcterms:W3CDTF">2025-02-06T17:17:31Z</dcterms:modified>
</cp:coreProperties>
</file>