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9" r:id="rId2"/>
    <p:sldId id="260" r:id="rId3"/>
    <p:sldId id="261" r:id="rId4"/>
    <p:sldId id="263" r:id="rId5"/>
    <p:sldId id="264" r:id="rId6"/>
    <p:sldId id="265" r:id="rId7"/>
    <p:sldId id="266" r:id="rId8"/>
    <p:sldId id="268" r:id="rId9"/>
  </p:sldIdLst>
  <p:sldSz cx="12649200" cy="7315200"/>
  <p:notesSz cx="126492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48"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81638"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164388" y="0"/>
            <a:ext cx="5481637" cy="366713"/>
          </a:xfrm>
          <a:prstGeom prst="rect">
            <a:avLst/>
          </a:prstGeom>
        </p:spPr>
        <p:txBody>
          <a:bodyPr vert="horz" lIns="91440" tIns="45720" rIns="91440" bIns="45720" rtlCol="0"/>
          <a:lstStyle>
            <a:lvl1pPr algn="r">
              <a:defRPr sz="1200"/>
            </a:lvl1pPr>
          </a:lstStyle>
          <a:p>
            <a:fld id="{D6C43B5D-B9F9-498C-BF13-055EC224CA10}" type="datetimeFigureOut">
              <a:rPr lang="en-US" smtClean="0"/>
              <a:t>2/6/2025</a:t>
            </a:fld>
            <a:endParaRPr lang="en-US"/>
          </a:p>
        </p:txBody>
      </p:sp>
      <p:sp>
        <p:nvSpPr>
          <p:cNvPr id="4" name="Slide Image Placeholder 3"/>
          <p:cNvSpPr>
            <a:spLocks noGrp="1" noRot="1" noChangeAspect="1"/>
          </p:cNvSpPr>
          <p:nvPr>
            <p:ph type="sldImg" idx="2"/>
          </p:nvPr>
        </p:nvSpPr>
        <p:spPr>
          <a:xfrm>
            <a:off x="4191000" y="914400"/>
            <a:ext cx="4267200"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65238" y="3521075"/>
            <a:ext cx="10118725"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5481638"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164388" y="6948488"/>
            <a:ext cx="5481637" cy="366712"/>
          </a:xfrm>
          <a:prstGeom prst="rect">
            <a:avLst/>
          </a:prstGeom>
        </p:spPr>
        <p:txBody>
          <a:bodyPr vert="horz" lIns="91440" tIns="45720" rIns="91440" bIns="45720" rtlCol="0" anchor="b"/>
          <a:lstStyle>
            <a:lvl1pPr algn="r">
              <a:defRPr sz="1200"/>
            </a:lvl1pPr>
          </a:lstStyle>
          <a:p>
            <a:fld id="{C8A77409-E792-4018-A746-F28C445B2C08}" type="slidenum">
              <a:rPr lang="en-US" smtClean="0"/>
              <a:t>‹#›</a:t>
            </a:fld>
            <a:endParaRPr lang="en-US"/>
          </a:p>
        </p:txBody>
      </p:sp>
    </p:spTree>
    <p:extLst>
      <p:ext uri="{BB962C8B-B14F-4D97-AF65-F5344CB8AC3E}">
        <p14:creationId xmlns:p14="http://schemas.microsoft.com/office/powerpoint/2010/main" val="99634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77409-E792-4018-A746-F28C445B2C08}" type="slidenum">
              <a:rPr lang="en-US" smtClean="0"/>
              <a:t>2</a:t>
            </a:fld>
            <a:endParaRPr lang="en-US"/>
          </a:p>
        </p:txBody>
      </p:sp>
    </p:spTree>
    <p:extLst>
      <p:ext uri="{BB962C8B-B14F-4D97-AF65-F5344CB8AC3E}">
        <p14:creationId xmlns:p14="http://schemas.microsoft.com/office/powerpoint/2010/main" val="1642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52423"/>
                </a:solidFill>
                <a:latin typeface="Times New Roman"/>
                <a:cs typeface="Times New Roman"/>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23323" y="431831"/>
            <a:ext cx="3631565" cy="365156"/>
          </a:xfrm>
          <a:prstGeom prst="rect">
            <a:avLst/>
          </a:prstGeom>
        </p:spPr>
        <p:txBody>
          <a:bodyPr wrap="square" lIns="0" tIns="0" rIns="0" bIns="0">
            <a:spAutoFit/>
          </a:bodyPr>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B4F-D757-45B1-90B9-DE2C1762D4A5}"/>
              </a:ext>
            </a:extLst>
          </p:cNvPr>
          <p:cNvSpPr>
            <a:spLocks noGrp="1"/>
          </p:cNvSpPr>
          <p:nvPr>
            <p:ph type="title"/>
          </p:nvPr>
        </p:nvSpPr>
        <p:spPr>
          <a:xfrm>
            <a:off x="1447800" y="431831"/>
            <a:ext cx="8610599" cy="769441"/>
          </a:xfrm>
        </p:spPr>
        <p:txBody>
          <a:bodyPr/>
          <a:lstStyle/>
          <a:p>
            <a:pPr algn="ctr"/>
            <a:r>
              <a:rPr lang="en-US" sz="5000" dirty="0"/>
              <a:t>GLOBAL SUPERSTORE</a:t>
            </a:r>
          </a:p>
        </p:txBody>
      </p:sp>
      <p:sp>
        <p:nvSpPr>
          <p:cNvPr id="3" name="Text Placeholder 2">
            <a:extLst>
              <a:ext uri="{FF2B5EF4-FFF2-40B4-BE49-F238E27FC236}">
                <a16:creationId xmlns:a16="http://schemas.microsoft.com/office/drawing/2014/main" id="{435A9F15-598B-4763-8B2A-285C96A340D8}"/>
              </a:ext>
            </a:extLst>
          </p:cNvPr>
          <p:cNvSpPr>
            <a:spLocks noGrp="1"/>
          </p:cNvSpPr>
          <p:nvPr>
            <p:ph type="body" idx="1"/>
          </p:nvPr>
        </p:nvSpPr>
        <p:spPr>
          <a:xfrm>
            <a:off x="838200" y="3671003"/>
            <a:ext cx="11384280" cy="2693045"/>
          </a:xfrm>
        </p:spPr>
        <p:txBody>
          <a:bodyPr/>
          <a:lstStyle/>
          <a:p>
            <a:r>
              <a:rPr lang="en-US" sz="2500" dirty="0">
                <a:latin typeface="Times New Roman" panose="02020603050405020304" pitchFamily="18" charset="0"/>
                <a:cs typeface="Times New Roman" panose="02020603050405020304" pitchFamily="18" charset="0"/>
              </a:rPr>
              <a:t>I worked on </a:t>
            </a:r>
            <a:r>
              <a:rPr lang="en-GB" sz="2500" kern="100" dirty="0">
                <a:latin typeface="Times New Roman" panose="02020603050405020304" pitchFamily="18" charset="0"/>
                <a:cs typeface="Times New Roman" panose="02020603050405020304" pitchFamily="18" charset="0"/>
              </a:rPr>
              <a:t>th</a:t>
            </a:r>
            <a:r>
              <a:rPr lang="en-GB" sz="2500" kern="100" dirty="0">
                <a:effectLst/>
                <a:latin typeface="Times New Roman" panose="02020603050405020304" pitchFamily="18" charset="0"/>
                <a:ea typeface="Calibri" panose="020F0502020204030204" pitchFamily="34" charset="0"/>
                <a:cs typeface="Times New Roman" panose="02020603050405020304" pitchFamily="18" charset="0"/>
              </a:rPr>
              <a:t>e data from the GLOBAL SALE reveals comprehensive insights into the sales performance of various product categories over time.</a:t>
            </a:r>
          </a:p>
          <a:p>
            <a:r>
              <a:rPr lang="en-GB" sz="2500" kern="100" dirty="0">
                <a:latin typeface="Times New Roman" panose="02020603050405020304" pitchFamily="18" charset="0"/>
                <a:cs typeface="Times New Roman" panose="02020603050405020304" pitchFamily="18" charset="0"/>
              </a:rPr>
              <a:t>I derived insights from the sales trend over time, top-selling products of all categories, the profitability of each category, the correlation between the discount and the profit, the shipping costs by region and the sales by customer segment.</a:t>
            </a:r>
          </a:p>
          <a:p>
            <a:r>
              <a:rPr lang="en-US" sz="2500" dirty="0">
                <a:latin typeface="Times New Roman" panose="02020603050405020304" pitchFamily="18" charset="0"/>
                <a:cs typeface="Times New Roman" panose="02020603050405020304" pitchFamily="18" charset="0"/>
              </a:rPr>
              <a:t>The insights generated informed advise the global superstore can use in optimizing their profits by improving logistics to certain areas and seasonal spikes in sales.</a:t>
            </a:r>
          </a:p>
        </p:txBody>
      </p:sp>
    </p:spTree>
    <p:extLst>
      <p:ext uri="{BB962C8B-B14F-4D97-AF65-F5344CB8AC3E}">
        <p14:creationId xmlns:p14="http://schemas.microsoft.com/office/powerpoint/2010/main" val="312892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CC21-CEC8-4C7C-9C45-EC195D372A82}"/>
              </a:ext>
            </a:extLst>
          </p:cNvPr>
          <p:cNvSpPr>
            <a:spLocks noGrp="1"/>
          </p:cNvSpPr>
          <p:nvPr>
            <p:ph type="title"/>
          </p:nvPr>
        </p:nvSpPr>
        <p:spPr>
          <a:xfrm>
            <a:off x="4823323" y="431831"/>
            <a:ext cx="3631565" cy="307777"/>
          </a:xfrm>
        </p:spPr>
        <p:txBody>
          <a:bodyPr/>
          <a:lstStyle/>
          <a:p>
            <a:r>
              <a:rPr lang="en-US" dirty="0"/>
              <a:t>SALES TREND OVER TIME</a:t>
            </a:r>
          </a:p>
        </p:txBody>
      </p:sp>
      <p:sp>
        <p:nvSpPr>
          <p:cNvPr id="4" name="Content Placeholder 3">
            <a:extLst>
              <a:ext uri="{FF2B5EF4-FFF2-40B4-BE49-F238E27FC236}">
                <a16:creationId xmlns:a16="http://schemas.microsoft.com/office/drawing/2014/main" id="{C6B8506C-2E31-49C7-8472-C40A238A8098}"/>
              </a:ext>
            </a:extLst>
          </p:cNvPr>
          <p:cNvSpPr>
            <a:spLocks noGrp="1"/>
          </p:cNvSpPr>
          <p:nvPr>
            <p:ph sz="half" idx="3"/>
          </p:nvPr>
        </p:nvSpPr>
        <p:spPr>
          <a:xfrm>
            <a:off x="381000" y="6172200"/>
            <a:ext cx="11811000" cy="1107996"/>
          </a:xfrm>
        </p:spPr>
        <p:txBody>
          <a:bodyPr/>
          <a:lstStyle/>
          <a:p>
            <a:r>
              <a:rPr lang="en-GB" sz="1800" kern="100" dirty="0">
                <a:solidFill>
                  <a:schemeClr val="tx1"/>
                </a:solidFill>
                <a:effectLst/>
                <a:latin typeface="+mj-lt"/>
                <a:ea typeface="Calibri" panose="020F0502020204030204" pitchFamily="34" charset="0"/>
                <a:cs typeface="Arial" panose="020B0604020202020204" pitchFamily="34" charset="0"/>
              </a:rPr>
              <a:t>The data from the GLOBAL SALE reveals comprehensive insights into the sales performance of various product categories over time. Monthly sales trends indicate that specific months experience higher sales suggesting seasonality that could be leveraged for targeted marketing campaigns. ﻿At 1,566,662.45, December had the highest Sum of Sales and was 182.46% higher than February, which had the lowest Sum of Sales at 554,649.89.</a:t>
            </a:r>
            <a:r>
              <a:rPr lang="en-US" sz="1800" kern="100" dirty="0">
                <a:solidFill>
                  <a:schemeClr val="tx1"/>
                </a:solidFill>
                <a:effectLst/>
                <a:latin typeface="+mj-lt"/>
                <a:ea typeface="Calibri" panose="020F0502020204030204" pitchFamily="34" charset="0"/>
                <a:cs typeface="Arial" panose="020B0604020202020204" pitchFamily="34" charset="0"/>
              </a:rPr>
              <a:t>﻿﻿﻿﻿ ﻿﻿</a:t>
            </a:r>
            <a:r>
              <a:rPr lang="en-GB" sz="1800" kern="100" dirty="0">
                <a:solidFill>
                  <a:schemeClr val="tx1"/>
                </a:solidFill>
                <a:effectLst/>
                <a:latin typeface="+mj-lt"/>
                <a:ea typeface="Calibri" panose="020F0502020204030204" pitchFamily="34" charset="0"/>
                <a:cs typeface="Arial" panose="020B0604020202020204" pitchFamily="34" charset="0"/>
              </a:rPr>
              <a:t>December accounted for 12.39% of Sum of Sales.</a:t>
            </a:r>
            <a:r>
              <a:rPr lang="en-US" sz="1800" kern="100" dirty="0">
                <a:solidFill>
                  <a:schemeClr val="tx1"/>
                </a:solidFill>
                <a:effectLst/>
                <a:latin typeface="+mj-lt"/>
                <a:ea typeface="Calibri" panose="020F0502020204030204" pitchFamily="34" charset="0"/>
                <a:cs typeface="Arial" panose="020B0604020202020204" pitchFamily="34" charset="0"/>
              </a:rPr>
              <a:t>﻿﻿ ﻿﻿</a:t>
            </a:r>
          </a:p>
        </p:txBody>
      </p:sp>
      <p:pic>
        <p:nvPicPr>
          <p:cNvPr id="8" name="Content Placeholder 7">
            <a:extLst>
              <a:ext uri="{FF2B5EF4-FFF2-40B4-BE49-F238E27FC236}">
                <a16:creationId xmlns:a16="http://schemas.microsoft.com/office/drawing/2014/main" id="{89F587FE-B3C9-47F2-9404-E5564B7B4D07}"/>
              </a:ext>
            </a:extLst>
          </p:cNvPr>
          <p:cNvPicPr>
            <a:picLocks noGrp="1" noChangeAspect="1"/>
          </p:cNvPicPr>
          <p:nvPr>
            <p:ph sz="half" idx="2"/>
          </p:nvPr>
        </p:nvPicPr>
        <p:blipFill>
          <a:blip r:embed="rId3"/>
          <a:stretch>
            <a:fillRect/>
          </a:stretch>
        </p:blipFill>
        <p:spPr>
          <a:xfrm>
            <a:off x="671379" y="1143000"/>
            <a:ext cx="11306442" cy="4724400"/>
          </a:xfrm>
        </p:spPr>
      </p:pic>
    </p:spTree>
    <p:extLst>
      <p:ext uri="{BB962C8B-B14F-4D97-AF65-F5344CB8AC3E}">
        <p14:creationId xmlns:p14="http://schemas.microsoft.com/office/powerpoint/2010/main" val="424256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C4D3-C26B-40FA-886A-1C5719C00CD9}"/>
              </a:ext>
            </a:extLst>
          </p:cNvPr>
          <p:cNvSpPr>
            <a:spLocks noGrp="1"/>
          </p:cNvSpPr>
          <p:nvPr>
            <p:ph type="title"/>
          </p:nvPr>
        </p:nvSpPr>
        <p:spPr>
          <a:xfrm>
            <a:off x="4508817" y="446276"/>
            <a:ext cx="3631565" cy="615553"/>
          </a:xfrm>
        </p:spPr>
        <p:txBody>
          <a:bodyPr/>
          <a:lstStyle/>
          <a:p>
            <a:pPr algn="ctr"/>
            <a:r>
              <a:rPr lang="en-US" dirty="0"/>
              <a:t>TOP-SELLING PRODUCTS BY CATEGORY</a:t>
            </a:r>
          </a:p>
        </p:txBody>
      </p:sp>
      <p:pic>
        <p:nvPicPr>
          <p:cNvPr id="6" name="Content Placeholder 5">
            <a:extLst>
              <a:ext uri="{FF2B5EF4-FFF2-40B4-BE49-F238E27FC236}">
                <a16:creationId xmlns:a16="http://schemas.microsoft.com/office/drawing/2014/main" id="{701E07DE-C4C6-4359-9DFE-1F55FBA636A4}"/>
              </a:ext>
            </a:extLst>
          </p:cNvPr>
          <p:cNvPicPr>
            <a:picLocks noGrp="1" noChangeAspect="1"/>
          </p:cNvPicPr>
          <p:nvPr>
            <p:ph sz="half" idx="2"/>
          </p:nvPr>
        </p:nvPicPr>
        <p:blipFill>
          <a:blip r:embed="rId2"/>
          <a:stretch>
            <a:fillRect/>
          </a:stretch>
        </p:blipFill>
        <p:spPr>
          <a:xfrm>
            <a:off x="533401" y="1524000"/>
            <a:ext cx="11506200" cy="4800599"/>
          </a:xfrm>
        </p:spPr>
      </p:pic>
      <p:sp>
        <p:nvSpPr>
          <p:cNvPr id="9" name="Content Placeholder 8">
            <a:extLst>
              <a:ext uri="{FF2B5EF4-FFF2-40B4-BE49-F238E27FC236}">
                <a16:creationId xmlns:a16="http://schemas.microsoft.com/office/drawing/2014/main" id="{E2BF6D90-153A-49FE-B99F-C82B69FF65DE}"/>
              </a:ext>
            </a:extLst>
          </p:cNvPr>
          <p:cNvSpPr>
            <a:spLocks noGrp="1"/>
          </p:cNvSpPr>
          <p:nvPr>
            <p:ph sz="half" idx="3"/>
          </p:nvPr>
        </p:nvSpPr>
        <p:spPr>
          <a:xfrm>
            <a:off x="514663" y="6539690"/>
            <a:ext cx="11506200" cy="830997"/>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The identification of top-selling products, particularly in the Furniture and Technology categories, highlights opportunities for increased inventory and promotional focus on these items to drive revenue. The absence of Office Supplies is also a note to improve marketing strategies in that category.</a:t>
            </a:r>
            <a:endParaRPr lang="en-US" dirty="0"/>
          </a:p>
        </p:txBody>
      </p:sp>
      <p:pic>
        <p:nvPicPr>
          <p:cNvPr id="4" name="Picture 3">
            <a:extLst>
              <a:ext uri="{FF2B5EF4-FFF2-40B4-BE49-F238E27FC236}">
                <a16:creationId xmlns:a16="http://schemas.microsoft.com/office/drawing/2014/main" id="{05060538-6C1E-4107-821D-0C910DFBF762}"/>
              </a:ext>
            </a:extLst>
          </p:cNvPr>
          <p:cNvPicPr>
            <a:picLocks noChangeAspect="1"/>
          </p:cNvPicPr>
          <p:nvPr/>
        </p:nvPicPr>
        <p:blipFill>
          <a:blip r:embed="rId3"/>
          <a:stretch>
            <a:fillRect/>
          </a:stretch>
        </p:blipFill>
        <p:spPr>
          <a:xfrm>
            <a:off x="465907" y="1047385"/>
            <a:ext cx="11717385" cy="5220429"/>
          </a:xfrm>
          <a:prstGeom prst="rect">
            <a:avLst/>
          </a:prstGeom>
        </p:spPr>
      </p:pic>
    </p:spTree>
    <p:extLst>
      <p:ext uri="{BB962C8B-B14F-4D97-AF65-F5344CB8AC3E}">
        <p14:creationId xmlns:p14="http://schemas.microsoft.com/office/powerpoint/2010/main" val="371074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B9CF-06C2-4C14-95AA-DD463C1D028A}"/>
              </a:ext>
            </a:extLst>
          </p:cNvPr>
          <p:cNvSpPr>
            <a:spLocks noGrp="1"/>
          </p:cNvSpPr>
          <p:nvPr>
            <p:ph type="title"/>
          </p:nvPr>
        </p:nvSpPr>
        <p:spPr>
          <a:xfrm>
            <a:off x="1284157" y="189493"/>
            <a:ext cx="9677399" cy="615553"/>
          </a:xfrm>
        </p:spPr>
        <p:txBody>
          <a:bodyPr/>
          <a:lstStyle/>
          <a:p>
            <a:pPr algn="ctr"/>
            <a:r>
              <a:rPr lang="en-US" dirty="0"/>
              <a:t>PROFITABILITY BY PROFIT CATEGORY</a:t>
            </a:r>
          </a:p>
        </p:txBody>
      </p:sp>
      <p:pic>
        <p:nvPicPr>
          <p:cNvPr id="6" name="Content Placeholder 5">
            <a:extLst>
              <a:ext uri="{FF2B5EF4-FFF2-40B4-BE49-F238E27FC236}">
                <a16:creationId xmlns:a16="http://schemas.microsoft.com/office/drawing/2014/main" id="{003B15F3-92E2-420C-B08B-6C52AF13C9AD}"/>
              </a:ext>
            </a:extLst>
          </p:cNvPr>
          <p:cNvPicPr>
            <a:picLocks noGrp="1" noChangeAspect="1"/>
          </p:cNvPicPr>
          <p:nvPr>
            <p:ph sz="half" idx="2"/>
          </p:nvPr>
        </p:nvPicPr>
        <p:blipFill>
          <a:blip r:embed="rId2"/>
          <a:stretch>
            <a:fillRect/>
          </a:stretch>
        </p:blipFill>
        <p:spPr>
          <a:xfrm>
            <a:off x="838200" y="1176246"/>
            <a:ext cx="11201400" cy="4962708"/>
          </a:xfrm>
        </p:spPr>
      </p:pic>
      <p:sp>
        <p:nvSpPr>
          <p:cNvPr id="4" name="Content Placeholder 3">
            <a:extLst>
              <a:ext uri="{FF2B5EF4-FFF2-40B4-BE49-F238E27FC236}">
                <a16:creationId xmlns:a16="http://schemas.microsoft.com/office/drawing/2014/main" id="{25A580D8-32E6-431C-A95E-BCBB9138C1C7}"/>
              </a:ext>
            </a:extLst>
          </p:cNvPr>
          <p:cNvSpPr>
            <a:spLocks noGrp="1"/>
          </p:cNvSpPr>
          <p:nvPr>
            <p:ph sz="half" idx="3"/>
          </p:nvPr>
        </p:nvSpPr>
        <p:spPr>
          <a:xfrm>
            <a:off x="838200" y="6262523"/>
            <a:ext cx="11353800" cy="838200"/>
          </a:xfrm>
        </p:spPr>
        <p:txBody>
          <a:bodyPr/>
          <a:lstStyle/>
          <a:p>
            <a:pPr algn="just"/>
            <a:r>
              <a:rPr lang="en-GB" sz="1800" kern="100" dirty="0">
                <a:effectLst/>
                <a:latin typeface="Calibri" panose="020F0502020204030204" pitchFamily="34" charset="0"/>
                <a:ea typeface="Calibri" panose="020F0502020204030204" pitchFamily="34" charset="0"/>
                <a:cs typeface="Arial" panose="020B0604020202020204" pitchFamily="34" charset="0"/>
              </a:rPr>
              <a:t>Profitability analysis shows differing margins across product categories, emphasizing the need for strategic adjustments to maximize profits. High-margin categories should be prioritized in marketing efforts, while underperforming products may require evaluation for potential discontinuation or repositioning in the market.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597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C426-9C51-46FB-98B5-1709CB9217AE}"/>
              </a:ext>
            </a:extLst>
          </p:cNvPr>
          <p:cNvSpPr>
            <a:spLocks noGrp="1"/>
          </p:cNvSpPr>
          <p:nvPr>
            <p:ph type="title"/>
          </p:nvPr>
        </p:nvSpPr>
        <p:spPr>
          <a:xfrm>
            <a:off x="3070098" y="609600"/>
            <a:ext cx="6324599" cy="615553"/>
          </a:xfrm>
        </p:spPr>
        <p:txBody>
          <a:bodyPr/>
          <a:lstStyle/>
          <a:p>
            <a:pPr algn="ctr"/>
            <a:r>
              <a:rPr lang="en-US" dirty="0"/>
              <a:t>DISCOUNT IMPACT ON PROFIT</a:t>
            </a:r>
          </a:p>
        </p:txBody>
      </p:sp>
      <p:sp>
        <p:nvSpPr>
          <p:cNvPr id="4" name="Content Placeholder 3">
            <a:extLst>
              <a:ext uri="{FF2B5EF4-FFF2-40B4-BE49-F238E27FC236}">
                <a16:creationId xmlns:a16="http://schemas.microsoft.com/office/drawing/2014/main" id="{5B534488-E668-4A26-AAF2-EAF133FCD6AF}"/>
              </a:ext>
            </a:extLst>
          </p:cNvPr>
          <p:cNvSpPr>
            <a:spLocks noGrp="1"/>
          </p:cNvSpPr>
          <p:nvPr>
            <p:ph sz="half" idx="3"/>
          </p:nvPr>
        </p:nvSpPr>
        <p:spPr>
          <a:xfrm>
            <a:off x="1143000" y="6170182"/>
            <a:ext cx="10363200" cy="966505"/>
          </a:xfrm>
        </p:spPr>
        <p:txBody>
          <a:bodyPr/>
          <a:lstStyle/>
          <a:p>
            <a:pPr marL="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There is no correlatio</a:t>
            </a:r>
            <a:r>
              <a:rPr lang="en-GB" kern="100" dirty="0">
                <a:latin typeface="Calibri" panose="020F0502020204030204" pitchFamily="34" charset="0"/>
                <a:ea typeface="Calibri" panose="020F0502020204030204" pitchFamily="34" charset="0"/>
                <a:cs typeface="Arial" panose="020B0604020202020204" pitchFamily="34" charset="0"/>
              </a:rPr>
              <a:t>n between the discount and the profit, as the data points are scattered</a:t>
            </a:r>
            <a:r>
              <a:rPr lang="en-GB" sz="1800" kern="100" dirty="0">
                <a:effectLst/>
                <a:latin typeface="Calibri" panose="020F0502020204030204" pitchFamily="34" charset="0"/>
                <a:ea typeface="Calibri" panose="020F0502020204030204" pitchFamily="34" charset="0"/>
                <a:cs typeface="Arial" panose="020B0604020202020204" pitchFamily="34" charset="0"/>
              </a:rPr>
              <a:t> impact of discounts on profit margins indicates the necessity for careful management of promotional strategies to optimize revenue without eroding profitability.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2CA5E5F3-D81E-42E4-A5EF-CC7441137EDE}"/>
              </a:ext>
            </a:extLst>
          </p:cNvPr>
          <p:cNvPicPr>
            <a:picLocks noGrp="1" noChangeAspect="1"/>
          </p:cNvPicPr>
          <p:nvPr>
            <p:ph sz="half" idx="2"/>
          </p:nvPr>
        </p:nvPicPr>
        <p:blipFill>
          <a:blip r:embed="rId2"/>
          <a:stretch>
            <a:fillRect/>
          </a:stretch>
        </p:blipFill>
        <p:spPr>
          <a:xfrm>
            <a:off x="1143000" y="1524000"/>
            <a:ext cx="10210800" cy="4343400"/>
          </a:xfrm>
        </p:spPr>
      </p:pic>
    </p:spTree>
    <p:extLst>
      <p:ext uri="{BB962C8B-B14F-4D97-AF65-F5344CB8AC3E}">
        <p14:creationId xmlns:p14="http://schemas.microsoft.com/office/powerpoint/2010/main" val="365071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04C5-CCF5-4DBB-AE1F-DA6EA10EB9C3}"/>
              </a:ext>
            </a:extLst>
          </p:cNvPr>
          <p:cNvSpPr>
            <a:spLocks noGrp="1"/>
          </p:cNvSpPr>
          <p:nvPr>
            <p:ph type="title"/>
          </p:nvPr>
        </p:nvSpPr>
        <p:spPr>
          <a:xfrm>
            <a:off x="1752600" y="431831"/>
            <a:ext cx="8839199" cy="615553"/>
          </a:xfrm>
        </p:spPr>
        <p:txBody>
          <a:bodyPr/>
          <a:lstStyle/>
          <a:p>
            <a:pPr algn="ctr"/>
            <a:r>
              <a:rPr lang="en-US" dirty="0"/>
              <a:t>SHIPPING COSTS BY REGION</a:t>
            </a:r>
          </a:p>
        </p:txBody>
      </p:sp>
      <p:pic>
        <p:nvPicPr>
          <p:cNvPr id="8" name="Content Placeholder 7">
            <a:extLst>
              <a:ext uri="{FF2B5EF4-FFF2-40B4-BE49-F238E27FC236}">
                <a16:creationId xmlns:a16="http://schemas.microsoft.com/office/drawing/2014/main" id="{00F5D151-93E6-4BEC-A4BC-F2DD079FB736}"/>
              </a:ext>
            </a:extLst>
          </p:cNvPr>
          <p:cNvPicPr>
            <a:picLocks noGrp="1" noChangeAspect="1"/>
          </p:cNvPicPr>
          <p:nvPr>
            <p:ph sz="half" idx="3"/>
          </p:nvPr>
        </p:nvPicPr>
        <p:blipFill>
          <a:blip r:embed="rId2"/>
          <a:stretch>
            <a:fillRect/>
          </a:stretch>
        </p:blipFill>
        <p:spPr>
          <a:xfrm>
            <a:off x="762000" y="1024898"/>
            <a:ext cx="10896600" cy="4994901"/>
          </a:xfrm>
        </p:spPr>
      </p:pic>
      <p:sp>
        <p:nvSpPr>
          <p:cNvPr id="11" name="Content Placeholder 10">
            <a:extLst>
              <a:ext uri="{FF2B5EF4-FFF2-40B4-BE49-F238E27FC236}">
                <a16:creationId xmlns:a16="http://schemas.microsoft.com/office/drawing/2014/main" id="{814ECA6F-AFF9-4FD1-880A-A59D91751323}"/>
              </a:ext>
            </a:extLst>
          </p:cNvPr>
          <p:cNvSpPr>
            <a:spLocks noGrp="1"/>
          </p:cNvSpPr>
          <p:nvPr>
            <p:ph sz="half" idx="2"/>
          </p:nvPr>
        </p:nvSpPr>
        <p:spPr>
          <a:xfrm>
            <a:off x="762000" y="6373488"/>
            <a:ext cx="10896600" cy="830997"/>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Shipping costs, particularly in regions like Canada and the Central Asia, point to areas where logistics efficiencies can be improved, potentially reducing overhead and enhancing profit margins.</a:t>
            </a:r>
            <a:endParaRPr lang="en-US" dirty="0"/>
          </a:p>
        </p:txBody>
      </p:sp>
    </p:spTree>
    <p:extLst>
      <p:ext uri="{BB962C8B-B14F-4D97-AF65-F5344CB8AC3E}">
        <p14:creationId xmlns:p14="http://schemas.microsoft.com/office/powerpoint/2010/main" val="254085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EAA8-437E-4328-A6B2-C1C5609376C2}"/>
              </a:ext>
            </a:extLst>
          </p:cNvPr>
          <p:cNvSpPr>
            <a:spLocks noGrp="1"/>
          </p:cNvSpPr>
          <p:nvPr>
            <p:ph type="title"/>
          </p:nvPr>
        </p:nvSpPr>
        <p:spPr>
          <a:xfrm>
            <a:off x="4823323" y="431831"/>
            <a:ext cx="5997077" cy="615553"/>
          </a:xfrm>
        </p:spPr>
        <p:txBody>
          <a:bodyPr/>
          <a:lstStyle/>
          <a:p>
            <a:r>
              <a:rPr lang="en-US" dirty="0"/>
              <a:t>SALES BY CUSTOMER SEGMENT</a:t>
            </a:r>
          </a:p>
        </p:txBody>
      </p:sp>
      <p:sp>
        <p:nvSpPr>
          <p:cNvPr id="4" name="Content Placeholder 3">
            <a:extLst>
              <a:ext uri="{FF2B5EF4-FFF2-40B4-BE49-F238E27FC236}">
                <a16:creationId xmlns:a16="http://schemas.microsoft.com/office/drawing/2014/main" id="{D3252E74-81D9-476C-8A75-CA277F2B44F0}"/>
              </a:ext>
            </a:extLst>
          </p:cNvPr>
          <p:cNvSpPr>
            <a:spLocks noGrp="1"/>
          </p:cNvSpPr>
          <p:nvPr>
            <p:ph sz="half" idx="3"/>
          </p:nvPr>
        </p:nvSpPr>
        <p:spPr>
          <a:xfrm>
            <a:off x="152400" y="5470560"/>
            <a:ext cx="12344400" cy="1752599"/>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Customer segmentation data indicates varying sales performance across different customer types, suggesting that tailored marketing strategies could significantly boost engagement and conversion rates. Implementing loyalty programs for high-value segments could foster repeat business and increase overall profitability. Geographic analysis reveals potential for market expansion in regions with lower sales performance, where focused marketing efforts and localized campaigns could capture additional market share. Furthermore, prioritizing critical orders and optimizing inventory management based on sales trends can improve operational efficiency, reduce costs, and enhance customer satisfaction.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Content Placeholder 9">
            <a:extLst>
              <a:ext uri="{FF2B5EF4-FFF2-40B4-BE49-F238E27FC236}">
                <a16:creationId xmlns:a16="http://schemas.microsoft.com/office/drawing/2014/main" id="{C946074E-2E01-42DB-B914-0B95F33B7849}"/>
              </a:ext>
            </a:extLst>
          </p:cNvPr>
          <p:cNvPicPr>
            <a:picLocks noGrp="1" noChangeAspect="1"/>
          </p:cNvPicPr>
          <p:nvPr>
            <p:ph sz="half" idx="2"/>
          </p:nvPr>
        </p:nvPicPr>
        <p:blipFill>
          <a:blip r:embed="rId2"/>
          <a:stretch>
            <a:fillRect/>
          </a:stretch>
        </p:blipFill>
        <p:spPr>
          <a:xfrm>
            <a:off x="152400" y="1789001"/>
            <a:ext cx="11582400" cy="3240199"/>
          </a:xfrm>
        </p:spPr>
      </p:pic>
    </p:spTree>
    <p:extLst>
      <p:ext uri="{BB962C8B-B14F-4D97-AF65-F5344CB8AC3E}">
        <p14:creationId xmlns:p14="http://schemas.microsoft.com/office/powerpoint/2010/main" val="56755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6C43-91EE-43D0-8388-741E1F5C7811}"/>
              </a:ext>
            </a:extLst>
          </p:cNvPr>
          <p:cNvSpPr>
            <a:spLocks noGrp="1"/>
          </p:cNvSpPr>
          <p:nvPr>
            <p:ph type="title"/>
          </p:nvPr>
        </p:nvSpPr>
        <p:spPr>
          <a:xfrm>
            <a:off x="1219200" y="2888158"/>
            <a:ext cx="10210799" cy="1538883"/>
          </a:xfrm>
        </p:spPr>
        <p:txBody>
          <a:bodyPr/>
          <a:lstStyle/>
          <a:p>
            <a:pPr algn="ctr"/>
            <a:r>
              <a:rPr lang="en-US" sz="10000" dirty="0"/>
              <a:t>THANK YOU</a:t>
            </a:r>
          </a:p>
        </p:txBody>
      </p:sp>
    </p:spTree>
    <p:extLst>
      <p:ext uri="{BB962C8B-B14F-4D97-AF65-F5344CB8AC3E}">
        <p14:creationId xmlns:p14="http://schemas.microsoft.com/office/powerpoint/2010/main" val="151864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452</Words>
  <Application>Microsoft Office PowerPoint</Application>
  <PresentationFormat>Custom</PresentationFormat>
  <Paragraphs>18</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Times New Roman</vt:lpstr>
      <vt:lpstr>Office Theme</vt:lpstr>
      <vt:lpstr>GLOBAL SUPERSTORE</vt:lpstr>
      <vt:lpstr>SALES TREND OVER TIME</vt:lpstr>
      <vt:lpstr>TOP-SELLING PRODUCTS BY CATEGORY</vt:lpstr>
      <vt:lpstr>PROFITABILITY BY PROFIT CATEGORY</vt:lpstr>
      <vt:lpstr>DISCOUNT IMPACT ON PROFIT</vt:lpstr>
      <vt:lpstr>SHIPPING COSTS BY REGION</vt:lpstr>
      <vt:lpstr>SALES BY CUSTOMER SEGMENT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STORE SALES DATA</dc:title>
  <dc:creator>GLORY OYEWOLE</dc:creator>
  <cp:lastModifiedBy>Glory Oyewole</cp:lastModifiedBy>
  <cp:revision>18</cp:revision>
  <dcterms:created xsi:type="dcterms:W3CDTF">2025-01-10T14:42:18Z</dcterms:created>
  <dcterms:modified xsi:type="dcterms:W3CDTF">2025-02-06T15:04:44Z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2025-01-10T00:00:00Z</vt:filetime>
  </property>
  <property fmtid="{D5CDD505-2E9C-101B-9397-08002B2CF9AE}" pid="3" name="Creator">
    <vt:lpwstr>PDFium</vt:lpwstr>
  </property>
  <property fmtid="{D5CDD505-2E9C-101B-9397-08002B2CF9AE}" pid="4" name="LastSaved">
    <vt:filetime>2025-01-10T00:00:00Z</vt:filetime>
  </property>
  <property fmtid="{D5CDD505-2E9C-101B-9397-08002B2CF9AE}" pid="5" name="Producer">
    <vt:lpwstr>3-Heights(TM) PDF Security Shell 4.8.25.2 (http://www.pdf-tools.com)</vt:lpwstr>
  </property>
</Properties>
</file>