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445" r:id="rId3"/>
    <p:sldId id="446" r:id="rId4"/>
    <p:sldId id="449" r:id="rId5"/>
    <p:sldId id="451" r:id="rId6"/>
    <p:sldId id="462" r:id="rId7"/>
    <p:sldId id="447" r:id="rId8"/>
    <p:sldId id="448" r:id="rId9"/>
    <p:sldId id="452" r:id="rId10"/>
    <p:sldId id="453" r:id="rId11"/>
    <p:sldId id="454" r:id="rId12"/>
    <p:sldId id="456" r:id="rId13"/>
    <p:sldId id="463" r:id="rId14"/>
    <p:sldId id="458" r:id="rId15"/>
    <p:sldId id="457" r:id="rId16"/>
    <p:sldId id="459" r:id="rId17"/>
    <p:sldId id="460" r:id="rId18"/>
    <p:sldId id="455" r:id="rId19"/>
    <p:sldId id="461" r:id="rId20"/>
    <p:sldId id="25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60"/>
  </p:normalViewPr>
  <p:slideViewPr>
    <p:cSldViewPr snapToGrid="0" showGuides="1">
      <p:cViewPr varScale="1">
        <p:scale>
          <a:sx n="154" d="100"/>
          <a:sy n="154" d="100"/>
        </p:scale>
        <p:origin x="504" y="1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DA797-5B25-4DBA-91D0-31AC03134B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76D60F3-25E4-4139-84DD-67EF3C446E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EDAF24E-EA68-4CB8-8447-C63194AA0A61}"/>
              </a:ext>
            </a:extLst>
          </p:cNvPr>
          <p:cNvSpPr>
            <a:spLocks noGrp="1"/>
          </p:cNvSpPr>
          <p:nvPr>
            <p:ph type="dt" sz="half" idx="10"/>
          </p:nvPr>
        </p:nvSpPr>
        <p:spPr/>
        <p:txBody>
          <a:bodyPr/>
          <a:lstStyle/>
          <a:p>
            <a:fld id="{480C78B8-8ECF-4BE9-9436-25A3C5A07B89}" type="datetimeFigureOut">
              <a:rPr lang="en-US" smtClean="0"/>
              <a:t>4/10/2022</a:t>
            </a:fld>
            <a:endParaRPr lang="en-US"/>
          </a:p>
        </p:txBody>
      </p:sp>
      <p:sp>
        <p:nvSpPr>
          <p:cNvPr id="5" name="Footer Placeholder 4">
            <a:extLst>
              <a:ext uri="{FF2B5EF4-FFF2-40B4-BE49-F238E27FC236}">
                <a16:creationId xmlns:a16="http://schemas.microsoft.com/office/drawing/2014/main" id="{98FBD2B3-E5F5-4026-8A37-A1477CB92B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B80E08-84A3-47C9-85ED-4B53014286B5}"/>
              </a:ext>
            </a:extLst>
          </p:cNvPr>
          <p:cNvSpPr>
            <a:spLocks noGrp="1"/>
          </p:cNvSpPr>
          <p:nvPr>
            <p:ph type="sldNum" sz="quarter" idx="12"/>
          </p:nvPr>
        </p:nvSpPr>
        <p:spPr/>
        <p:txBody>
          <a:bodyPr/>
          <a:lstStyle/>
          <a:p>
            <a:fld id="{F787CF31-9DD8-470B-B2A8-3E2E7EE9ACA1}" type="slidenum">
              <a:rPr lang="en-US" smtClean="0"/>
              <a:t>‹#›</a:t>
            </a:fld>
            <a:endParaRPr lang="en-US"/>
          </a:p>
        </p:txBody>
      </p:sp>
    </p:spTree>
    <p:extLst>
      <p:ext uri="{BB962C8B-B14F-4D97-AF65-F5344CB8AC3E}">
        <p14:creationId xmlns:p14="http://schemas.microsoft.com/office/powerpoint/2010/main" val="1303899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5E03D-2777-4265-9CF6-BBDFDCEEED3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42AE51E-F35E-4905-B76F-6D4E280C0E4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A7B2F7-AFB1-430B-8AE2-D89E9EF8687C}"/>
              </a:ext>
            </a:extLst>
          </p:cNvPr>
          <p:cNvSpPr>
            <a:spLocks noGrp="1"/>
          </p:cNvSpPr>
          <p:nvPr>
            <p:ph type="dt" sz="half" idx="10"/>
          </p:nvPr>
        </p:nvSpPr>
        <p:spPr/>
        <p:txBody>
          <a:bodyPr/>
          <a:lstStyle/>
          <a:p>
            <a:fld id="{480C78B8-8ECF-4BE9-9436-25A3C5A07B89}" type="datetimeFigureOut">
              <a:rPr lang="en-US" smtClean="0"/>
              <a:t>4/10/2022</a:t>
            </a:fld>
            <a:endParaRPr lang="en-US"/>
          </a:p>
        </p:txBody>
      </p:sp>
      <p:sp>
        <p:nvSpPr>
          <p:cNvPr id="5" name="Footer Placeholder 4">
            <a:extLst>
              <a:ext uri="{FF2B5EF4-FFF2-40B4-BE49-F238E27FC236}">
                <a16:creationId xmlns:a16="http://schemas.microsoft.com/office/drawing/2014/main" id="{AF244AC0-1E6E-4C7E-847B-6E1679B7B7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34BAAD-3137-48FC-AE2C-7D7A4C2EFB94}"/>
              </a:ext>
            </a:extLst>
          </p:cNvPr>
          <p:cNvSpPr>
            <a:spLocks noGrp="1"/>
          </p:cNvSpPr>
          <p:nvPr>
            <p:ph type="sldNum" sz="quarter" idx="12"/>
          </p:nvPr>
        </p:nvSpPr>
        <p:spPr/>
        <p:txBody>
          <a:bodyPr/>
          <a:lstStyle/>
          <a:p>
            <a:fld id="{F787CF31-9DD8-470B-B2A8-3E2E7EE9ACA1}" type="slidenum">
              <a:rPr lang="en-US" smtClean="0"/>
              <a:t>‹#›</a:t>
            </a:fld>
            <a:endParaRPr lang="en-US"/>
          </a:p>
        </p:txBody>
      </p:sp>
    </p:spTree>
    <p:extLst>
      <p:ext uri="{BB962C8B-B14F-4D97-AF65-F5344CB8AC3E}">
        <p14:creationId xmlns:p14="http://schemas.microsoft.com/office/powerpoint/2010/main" val="1109177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BF5B3F-C67A-4B97-925B-C4521E540E9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0FA61CC-70BA-4D44-AA82-3261440272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AFCA84-820E-4E83-A1B5-C304D5C61B4D}"/>
              </a:ext>
            </a:extLst>
          </p:cNvPr>
          <p:cNvSpPr>
            <a:spLocks noGrp="1"/>
          </p:cNvSpPr>
          <p:nvPr>
            <p:ph type="dt" sz="half" idx="10"/>
          </p:nvPr>
        </p:nvSpPr>
        <p:spPr/>
        <p:txBody>
          <a:bodyPr/>
          <a:lstStyle/>
          <a:p>
            <a:fld id="{480C78B8-8ECF-4BE9-9436-25A3C5A07B89}" type="datetimeFigureOut">
              <a:rPr lang="en-US" smtClean="0"/>
              <a:t>4/10/2022</a:t>
            </a:fld>
            <a:endParaRPr lang="en-US"/>
          </a:p>
        </p:txBody>
      </p:sp>
      <p:sp>
        <p:nvSpPr>
          <p:cNvPr id="5" name="Footer Placeholder 4">
            <a:extLst>
              <a:ext uri="{FF2B5EF4-FFF2-40B4-BE49-F238E27FC236}">
                <a16:creationId xmlns:a16="http://schemas.microsoft.com/office/drawing/2014/main" id="{C1851623-A060-4A7C-A654-5273490289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BE6D13-2530-4A8C-A914-8F5B21AFDFF4}"/>
              </a:ext>
            </a:extLst>
          </p:cNvPr>
          <p:cNvSpPr>
            <a:spLocks noGrp="1"/>
          </p:cNvSpPr>
          <p:nvPr>
            <p:ph type="sldNum" sz="quarter" idx="12"/>
          </p:nvPr>
        </p:nvSpPr>
        <p:spPr/>
        <p:txBody>
          <a:bodyPr/>
          <a:lstStyle/>
          <a:p>
            <a:fld id="{F787CF31-9DD8-470B-B2A8-3E2E7EE9ACA1}" type="slidenum">
              <a:rPr lang="en-US" smtClean="0"/>
              <a:t>‹#›</a:t>
            </a:fld>
            <a:endParaRPr lang="en-US"/>
          </a:p>
        </p:txBody>
      </p:sp>
    </p:spTree>
    <p:extLst>
      <p:ext uri="{BB962C8B-B14F-4D97-AF65-F5344CB8AC3E}">
        <p14:creationId xmlns:p14="http://schemas.microsoft.com/office/powerpoint/2010/main" val="1894544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E1D22-C340-425A-939A-18ADA5B368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D2F8D3-B6AC-4B58-B428-BCD2DE2A98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83B334-A4B6-4A60-9B4F-CA588F40F23A}"/>
              </a:ext>
            </a:extLst>
          </p:cNvPr>
          <p:cNvSpPr>
            <a:spLocks noGrp="1"/>
          </p:cNvSpPr>
          <p:nvPr>
            <p:ph type="dt" sz="half" idx="10"/>
          </p:nvPr>
        </p:nvSpPr>
        <p:spPr/>
        <p:txBody>
          <a:bodyPr/>
          <a:lstStyle/>
          <a:p>
            <a:fld id="{480C78B8-8ECF-4BE9-9436-25A3C5A07B89}" type="datetimeFigureOut">
              <a:rPr lang="en-US" smtClean="0"/>
              <a:t>4/10/2022</a:t>
            </a:fld>
            <a:endParaRPr lang="en-US"/>
          </a:p>
        </p:txBody>
      </p:sp>
      <p:sp>
        <p:nvSpPr>
          <p:cNvPr id="5" name="Footer Placeholder 4">
            <a:extLst>
              <a:ext uri="{FF2B5EF4-FFF2-40B4-BE49-F238E27FC236}">
                <a16:creationId xmlns:a16="http://schemas.microsoft.com/office/drawing/2014/main" id="{C639EC1A-423B-4441-BC99-306EB2F540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2C9642-075F-4711-9493-4D52E22B07F2}"/>
              </a:ext>
            </a:extLst>
          </p:cNvPr>
          <p:cNvSpPr>
            <a:spLocks noGrp="1"/>
          </p:cNvSpPr>
          <p:nvPr>
            <p:ph type="sldNum" sz="quarter" idx="12"/>
          </p:nvPr>
        </p:nvSpPr>
        <p:spPr/>
        <p:txBody>
          <a:bodyPr/>
          <a:lstStyle/>
          <a:p>
            <a:fld id="{F787CF31-9DD8-470B-B2A8-3E2E7EE9ACA1}" type="slidenum">
              <a:rPr lang="en-US" smtClean="0"/>
              <a:t>‹#›</a:t>
            </a:fld>
            <a:endParaRPr lang="en-US"/>
          </a:p>
        </p:txBody>
      </p:sp>
    </p:spTree>
    <p:extLst>
      <p:ext uri="{BB962C8B-B14F-4D97-AF65-F5344CB8AC3E}">
        <p14:creationId xmlns:p14="http://schemas.microsoft.com/office/powerpoint/2010/main" val="4117930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8ED85-2546-4729-B359-58A8824387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480B153-3AD7-4525-9C28-79426B3296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4DEB1E2-13EA-4F4F-B40F-733A06957881}"/>
              </a:ext>
            </a:extLst>
          </p:cNvPr>
          <p:cNvSpPr>
            <a:spLocks noGrp="1"/>
          </p:cNvSpPr>
          <p:nvPr>
            <p:ph type="dt" sz="half" idx="10"/>
          </p:nvPr>
        </p:nvSpPr>
        <p:spPr/>
        <p:txBody>
          <a:bodyPr/>
          <a:lstStyle/>
          <a:p>
            <a:fld id="{480C78B8-8ECF-4BE9-9436-25A3C5A07B89}" type="datetimeFigureOut">
              <a:rPr lang="en-US" smtClean="0"/>
              <a:t>4/10/2022</a:t>
            </a:fld>
            <a:endParaRPr lang="en-US"/>
          </a:p>
        </p:txBody>
      </p:sp>
      <p:sp>
        <p:nvSpPr>
          <p:cNvPr id="5" name="Footer Placeholder 4">
            <a:extLst>
              <a:ext uri="{FF2B5EF4-FFF2-40B4-BE49-F238E27FC236}">
                <a16:creationId xmlns:a16="http://schemas.microsoft.com/office/drawing/2014/main" id="{76D6EAE3-81CD-401D-BCE5-C2BAB31272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00FD31-3278-45B0-812E-1986FC3642FA}"/>
              </a:ext>
            </a:extLst>
          </p:cNvPr>
          <p:cNvSpPr>
            <a:spLocks noGrp="1"/>
          </p:cNvSpPr>
          <p:nvPr>
            <p:ph type="sldNum" sz="quarter" idx="12"/>
          </p:nvPr>
        </p:nvSpPr>
        <p:spPr/>
        <p:txBody>
          <a:bodyPr/>
          <a:lstStyle/>
          <a:p>
            <a:fld id="{F787CF31-9DD8-470B-B2A8-3E2E7EE9ACA1}" type="slidenum">
              <a:rPr lang="en-US" smtClean="0"/>
              <a:t>‹#›</a:t>
            </a:fld>
            <a:endParaRPr lang="en-US"/>
          </a:p>
        </p:txBody>
      </p:sp>
    </p:spTree>
    <p:extLst>
      <p:ext uri="{BB962C8B-B14F-4D97-AF65-F5344CB8AC3E}">
        <p14:creationId xmlns:p14="http://schemas.microsoft.com/office/powerpoint/2010/main" val="2420833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A2321-F4FC-49F5-88CB-B4532C0E4C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345FC-4C7B-4E32-A438-B60A90F72D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6580FD4-D8C5-420A-81AE-83F922D576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29FFCCC-A94F-4F70-8606-887040FD3EA8}"/>
              </a:ext>
            </a:extLst>
          </p:cNvPr>
          <p:cNvSpPr>
            <a:spLocks noGrp="1"/>
          </p:cNvSpPr>
          <p:nvPr>
            <p:ph type="dt" sz="half" idx="10"/>
          </p:nvPr>
        </p:nvSpPr>
        <p:spPr/>
        <p:txBody>
          <a:bodyPr/>
          <a:lstStyle/>
          <a:p>
            <a:fld id="{480C78B8-8ECF-4BE9-9436-25A3C5A07B89}" type="datetimeFigureOut">
              <a:rPr lang="en-US" smtClean="0"/>
              <a:t>4/10/2022</a:t>
            </a:fld>
            <a:endParaRPr lang="en-US"/>
          </a:p>
        </p:txBody>
      </p:sp>
      <p:sp>
        <p:nvSpPr>
          <p:cNvPr id="6" name="Footer Placeholder 5">
            <a:extLst>
              <a:ext uri="{FF2B5EF4-FFF2-40B4-BE49-F238E27FC236}">
                <a16:creationId xmlns:a16="http://schemas.microsoft.com/office/drawing/2014/main" id="{67CC5AED-9B5D-4F31-BFF5-BDFB786AF6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BEDB16-D224-474D-9C45-3E9A3FB0DFB4}"/>
              </a:ext>
            </a:extLst>
          </p:cNvPr>
          <p:cNvSpPr>
            <a:spLocks noGrp="1"/>
          </p:cNvSpPr>
          <p:nvPr>
            <p:ph type="sldNum" sz="quarter" idx="12"/>
          </p:nvPr>
        </p:nvSpPr>
        <p:spPr/>
        <p:txBody>
          <a:bodyPr/>
          <a:lstStyle/>
          <a:p>
            <a:fld id="{F787CF31-9DD8-470B-B2A8-3E2E7EE9ACA1}" type="slidenum">
              <a:rPr lang="en-US" smtClean="0"/>
              <a:t>‹#›</a:t>
            </a:fld>
            <a:endParaRPr lang="en-US"/>
          </a:p>
        </p:txBody>
      </p:sp>
    </p:spTree>
    <p:extLst>
      <p:ext uri="{BB962C8B-B14F-4D97-AF65-F5344CB8AC3E}">
        <p14:creationId xmlns:p14="http://schemas.microsoft.com/office/powerpoint/2010/main" val="3835026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C86C8-D39C-4076-8E4D-70C2F42E212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9DEC1BE-A176-49B1-9E7A-1DD0FA0463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94DE9-DD69-4D8E-8BF5-0A3201F4D38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254FFB2-CFD3-4B8A-A937-781EDABFA2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661F763-050E-4F4C-AB6D-3B755384E2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7CA94F5-31A1-447A-8560-FE1D5E6F8D88}"/>
              </a:ext>
            </a:extLst>
          </p:cNvPr>
          <p:cNvSpPr>
            <a:spLocks noGrp="1"/>
          </p:cNvSpPr>
          <p:nvPr>
            <p:ph type="dt" sz="half" idx="10"/>
          </p:nvPr>
        </p:nvSpPr>
        <p:spPr/>
        <p:txBody>
          <a:bodyPr/>
          <a:lstStyle/>
          <a:p>
            <a:fld id="{480C78B8-8ECF-4BE9-9436-25A3C5A07B89}" type="datetimeFigureOut">
              <a:rPr lang="en-US" smtClean="0"/>
              <a:t>4/10/2022</a:t>
            </a:fld>
            <a:endParaRPr lang="en-US"/>
          </a:p>
        </p:txBody>
      </p:sp>
      <p:sp>
        <p:nvSpPr>
          <p:cNvPr id="8" name="Footer Placeholder 7">
            <a:extLst>
              <a:ext uri="{FF2B5EF4-FFF2-40B4-BE49-F238E27FC236}">
                <a16:creationId xmlns:a16="http://schemas.microsoft.com/office/drawing/2014/main" id="{E2E31440-D74B-408B-9BAC-16BC8731D36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6744A44-C947-49C7-BE6C-43FA9098C7F1}"/>
              </a:ext>
            </a:extLst>
          </p:cNvPr>
          <p:cNvSpPr>
            <a:spLocks noGrp="1"/>
          </p:cNvSpPr>
          <p:nvPr>
            <p:ph type="sldNum" sz="quarter" idx="12"/>
          </p:nvPr>
        </p:nvSpPr>
        <p:spPr/>
        <p:txBody>
          <a:bodyPr/>
          <a:lstStyle/>
          <a:p>
            <a:fld id="{F787CF31-9DD8-470B-B2A8-3E2E7EE9ACA1}" type="slidenum">
              <a:rPr lang="en-US" smtClean="0"/>
              <a:t>‹#›</a:t>
            </a:fld>
            <a:endParaRPr lang="en-US"/>
          </a:p>
        </p:txBody>
      </p:sp>
    </p:spTree>
    <p:extLst>
      <p:ext uri="{BB962C8B-B14F-4D97-AF65-F5344CB8AC3E}">
        <p14:creationId xmlns:p14="http://schemas.microsoft.com/office/powerpoint/2010/main" val="3507015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934EF-AB8F-4CAB-97E9-881D814DF46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CF305DE-EA22-4C3D-8965-30A13E79FC9B}"/>
              </a:ext>
            </a:extLst>
          </p:cNvPr>
          <p:cNvSpPr>
            <a:spLocks noGrp="1"/>
          </p:cNvSpPr>
          <p:nvPr>
            <p:ph type="dt" sz="half" idx="10"/>
          </p:nvPr>
        </p:nvSpPr>
        <p:spPr/>
        <p:txBody>
          <a:bodyPr/>
          <a:lstStyle/>
          <a:p>
            <a:fld id="{480C78B8-8ECF-4BE9-9436-25A3C5A07B89}" type="datetimeFigureOut">
              <a:rPr lang="en-US" smtClean="0"/>
              <a:t>4/10/2022</a:t>
            </a:fld>
            <a:endParaRPr lang="en-US"/>
          </a:p>
        </p:txBody>
      </p:sp>
      <p:sp>
        <p:nvSpPr>
          <p:cNvPr id="4" name="Footer Placeholder 3">
            <a:extLst>
              <a:ext uri="{FF2B5EF4-FFF2-40B4-BE49-F238E27FC236}">
                <a16:creationId xmlns:a16="http://schemas.microsoft.com/office/drawing/2014/main" id="{09DE1235-A11B-4D93-9473-C923074D0A2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931B024-725F-48DD-AAAF-5F52109A6036}"/>
              </a:ext>
            </a:extLst>
          </p:cNvPr>
          <p:cNvSpPr>
            <a:spLocks noGrp="1"/>
          </p:cNvSpPr>
          <p:nvPr>
            <p:ph type="sldNum" sz="quarter" idx="12"/>
          </p:nvPr>
        </p:nvSpPr>
        <p:spPr/>
        <p:txBody>
          <a:bodyPr/>
          <a:lstStyle/>
          <a:p>
            <a:fld id="{F787CF31-9DD8-470B-B2A8-3E2E7EE9ACA1}" type="slidenum">
              <a:rPr lang="en-US" smtClean="0"/>
              <a:t>‹#›</a:t>
            </a:fld>
            <a:endParaRPr lang="en-US"/>
          </a:p>
        </p:txBody>
      </p:sp>
    </p:spTree>
    <p:extLst>
      <p:ext uri="{BB962C8B-B14F-4D97-AF65-F5344CB8AC3E}">
        <p14:creationId xmlns:p14="http://schemas.microsoft.com/office/powerpoint/2010/main" val="2102138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02B6AC-54E9-42EB-84F5-8692772AF8DC}"/>
              </a:ext>
            </a:extLst>
          </p:cNvPr>
          <p:cNvSpPr>
            <a:spLocks noGrp="1"/>
          </p:cNvSpPr>
          <p:nvPr>
            <p:ph type="dt" sz="half" idx="10"/>
          </p:nvPr>
        </p:nvSpPr>
        <p:spPr/>
        <p:txBody>
          <a:bodyPr/>
          <a:lstStyle/>
          <a:p>
            <a:fld id="{480C78B8-8ECF-4BE9-9436-25A3C5A07B89}" type="datetimeFigureOut">
              <a:rPr lang="en-US" smtClean="0"/>
              <a:t>4/10/2022</a:t>
            </a:fld>
            <a:endParaRPr lang="en-US"/>
          </a:p>
        </p:txBody>
      </p:sp>
      <p:sp>
        <p:nvSpPr>
          <p:cNvPr id="3" name="Footer Placeholder 2">
            <a:extLst>
              <a:ext uri="{FF2B5EF4-FFF2-40B4-BE49-F238E27FC236}">
                <a16:creationId xmlns:a16="http://schemas.microsoft.com/office/drawing/2014/main" id="{80975D58-00CB-4303-9EF1-E130591FD74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5F77A76-5895-4F62-94C3-6B48ECDC3C70}"/>
              </a:ext>
            </a:extLst>
          </p:cNvPr>
          <p:cNvSpPr>
            <a:spLocks noGrp="1"/>
          </p:cNvSpPr>
          <p:nvPr>
            <p:ph type="sldNum" sz="quarter" idx="12"/>
          </p:nvPr>
        </p:nvSpPr>
        <p:spPr/>
        <p:txBody>
          <a:bodyPr/>
          <a:lstStyle/>
          <a:p>
            <a:fld id="{F787CF31-9DD8-470B-B2A8-3E2E7EE9ACA1}" type="slidenum">
              <a:rPr lang="en-US" smtClean="0"/>
              <a:t>‹#›</a:t>
            </a:fld>
            <a:endParaRPr lang="en-US"/>
          </a:p>
        </p:txBody>
      </p:sp>
    </p:spTree>
    <p:extLst>
      <p:ext uri="{BB962C8B-B14F-4D97-AF65-F5344CB8AC3E}">
        <p14:creationId xmlns:p14="http://schemas.microsoft.com/office/powerpoint/2010/main" val="2339181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5E857-E52A-48DE-8012-5600AA9FCE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FB110AD-9CDF-4221-9C2B-8F977F6791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43FDE1E-1B16-4E78-B0FE-F0E860B2EB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3EA10E-D299-4C62-B278-BB18531F31F1}"/>
              </a:ext>
            </a:extLst>
          </p:cNvPr>
          <p:cNvSpPr>
            <a:spLocks noGrp="1"/>
          </p:cNvSpPr>
          <p:nvPr>
            <p:ph type="dt" sz="half" idx="10"/>
          </p:nvPr>
        </p:nvSpPr>
        <p:spPr/>
        <p:txBody>
          <a:bodyPr/>
          <a:lstStyle/>
          <a:p>
            <a:fld id="{480C78B8-8ECF-4BE9-9436-25A3C5A07B89}" type="datetimeFigureOut">
              <a:rPr lang="en-US" smtClean="0"/>
              <a:t>4/10/2022</a:t>
            </a:fld>
            <a:endParaRPr lang="en-US"/>
          </a:p>
        </p:txBody>
      </p:sp>
      <p:sp>
        <p:nvSpPr>
          <p:cNvPr id="6" name="Footer Placeholder 5">
            <a:extLst>
              <a:ext uri="{FF2B5EF4-FFF2-40B4-BE49-F238E27FC236}">
                <a16:creationId xmlns:a16="http://schemas.microsoft.com/office/drawing/2014/main" id="{3A61AF07-1C20-430F-A36D-7BD7A10436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8C1AC0-EB70-46A7-94AF-348A1AEF8702}"/>
              </a:ext>
            </a:extLst>
          </p:cNvPr>
          <p:cNvSpPr>
            <a:spLocks noGrp="1"/>
          </p:cNvSpPr>
          <p:nvPr>
            <p:ph type="sldNum" sz="quarter" idx="12"/>
          </p:nvPr>
        </p:nvSpPr>
        <p:spPr/>
        <p:txBody>
          <a:bodyPr/>
          <a:lstStyle/>
          <a:p>
            <a:fld id="{F787CF31-9DD8-470B-B2A8-3E2E7EE9ACA1}" type="slidenum">
              <a:rPr lang="en-US" smtClean="0"/>
              <a:t>‹#›</a:t>
            </a:fld>
            <a:endParaRPr lang="en-US"/>
          </a:p>
        </p:txBody>
      </p:sp>
    </p:spTree>
    <p:extLst>
      <p:ext uri="{BB962C8B-B14F-4D97-AF65-F5344CB8AC3E}">
        <p14:creationId xmlns:p14="http://schemas.microsoft.com/office/powerpoint/2010/main" val="830611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0EA0F-5A32-4F21-A854-916F628DF5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F402624-2A53-4E79-A094-450923397C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5BD66A0-B3BA-4365-9EEF-58524646FC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054367-2591-4995-8A4C-B86757FEF9B7}"/>
              </a:ext>
            </a:extLst>
          </p:cNvPr>
          <p:cNvSpPr>
            <a:spLocks noGrp="1"/>
          </p:cNvSpPr>
          <p:nvPr>
            <p:ph type="dt" sz="half" idx="10"/>
          </p:nvPr>
        </p:nvSpPr>
        <p:spPr/>
        <p:txBody>
          <a:bodyPr/>
          <a:lstStyle/>
          <a:p>
            <a:fld id="{480C78B8-8ECF-4BE9-9436-25A3C5A07B89}" type="datetimeFigureOut">
              <a:rPr lang="en-US" smtClean="0"/>
              <a:t>4/10/2022</a:t>
            </a:fld>
            <a:endParaRPr lang="en-US"/>
          </a:p>
        </p:txBody>
      </p:sp>
      <p:sp>
        <p:nvSpPr>
          <p:cNvPr id="6" name="Footer Placeholder 5">
            <a:extLst>
              <a:ext uri="{FF2B5EF4-FFF2-40B4-BE49-F238E27FC236}">
                <a16:creationId xmlns:a16="http://schemas.microsoft.com/office/drawing/2014/main" id="{1013730F-39EC-4257-9C38-16AACDFB4E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6B8ABB-4D2E-47E6-8A80-12F179448081}"/>
              </a:ext>
            </a:extLst>
          </p:cNvPr>
          <p:cNvSpPr>
            <a:spLocks noGrp="1"/>
          </p:cNvSpPr>
          <p:nvPr>
            <p:ph type="sldNum" sz="quarter" idx="12"/>
          </p:nvPr>
        </p:nvSpPr>
        <p:spPr/>
        <p:txBody>
          <a:bodyPr/>
          <a:lstStyle/>
          <a:p>
            <a:fld id="{F787CF31-9DD8-470B-B2A8-3E2E7EE9ACA1}" type="slidenum">
              <a:rPr lang="en-US" smtClean="0"/>
              <a:t>‹#›</a:t>
            </a:fld>
            <a:endParaRPr lang="en-US"/>
          </a:p>
        </p:txBody>
      </p:sp>
    </p:spTree>
    <p:extLst>
      <p:ext uri="{BB962C8B-B14F-4D97-AF65-F5344CB8AC3E}">
        <p14:creationId xmlns:p14="http://schemas.microsoft.com/office/powerpoint/2010/main" val="3291053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6429D4-582B-4B96-8D6B-12C06E8513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6F71F7F-919D-4021-BA1B-F7966DC06A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B55E35-1A0E-410E-8003-84211F4C53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0C78B8-8ECF-4BE9-9436-25A3C5A07B89}" type="datetimeFigureOut">
              <a:rPr lang="en-US" smtClean="0"/>
              <a:t>4/10/2022</a:t>
            </a:fld>
            <a:endParaRPr lang="en-US"/>
          </a:p>
        </p:txBody>
      </p:sp>
      <p:sp>
        <p:nvSpPr>
          <p:cNvPr id="5" name="Footer Placeholder 4">
            <a:extLst>
              <a:ext uri="{FF2B5EF4-FFF2-40B4-BE49-F238E27FC236}">
                <a16:creationId xmlns:a16="http://schemas.microsoft.com/office/drawing/2014/main" id="{C2E033DB-BFBB-4E28-AAE3-8C196CF7EC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735E995-32B4-4E70-B57F-BCB6671FAB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87CF31-9DD8-470B-B2A8-3E2E7EE9ACA1}" type="slidenum">
              <a:rPr lang="en-US" smtClean="0"/>
              <a:t>‹#›</a:t>
            </a:fld>
            <a:endParaRPr lang="en-US"/>
          </a:p>
        </p:txBody>
      </p:sp>
    </p:spTree>
    <p:extLst>
      <p:ext uri="{BB962C8B-B14F-4D97-AF65-F5344CB8AC3E}">
        <p14:creationId xmlns:p14="http://schemas.microsoft.com/office/powerpoint/2010/main" val="31115599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4766A-F89D-40DF-A917-0FC7ED2AE618}"/>
              </a:ext>
            </a:extLst>
          </p:cNvPr>
          <p:cNvSpPr>
            <a:spLocks noGrp="1"/>
          </p:cNvSpPr>
          <p:nvPr>
            <p:ph type="ctrTitle"/>
          </p:nvPr>
        </p:nvSpPr>
        <p:spPr/>
        <p:txBody>
          <a:bodyPr/>
          <a:lstStyle/>
          <a:p>
            <a:r>
              <a:rPr lang="en-US" dirty="0"/>
              <a:t>Solutions of Topic 4 in-class Practice</a:t>
            </a:r>
          </a:p>
        </p:txBody>
      </p:sp>
    </p:spTree>
    <p:extLst>
      <p:ext uri="{BB962C8B-B14F-4D97-AF65-F5344CB8AC3E}">
        <p14:creationId xmlns:p14="http://schemas.microsoft.com/office/powerpoint/2010/main" val="1307462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08512-B20A-924A-A1F0-C4514972C88C}"/>
              </a:ext>
            </a:extLst>
          </p:cNvPr>
          <p:cNvSpPr>
            <a:spLocks noGrp="1"/>
          </p:cNvSpPr>
          <p:nvPr>
            <p:ph type="title"/>
          </p:nvPr>
        </p:nvSpPr>
        <p:spPr/>
        <p:txBody>
          <a:bodyPr/>
          <a:lstStyle/>
          <a:p>
            <a:r>
              <a:rPr lang="en-US" dirty="0"/>
              <a:t>Hierarchical Clustering</a:t>
            </a:r>
          </a:p>
        </p:txBody>
      </p:sp>
      <p:sp>
        <p:nvSpPr>
          <p:cNvPr id="3" name="Content Placeholder 2">
            <a:extLst>
              <a:ext uri="{FF2B5EF4-FFF2-40B4-BE49-F238E27FC236}">
                <a16:creationId xmlns:a16="http://schemas.microsoft.com/office/drawing/2014/main" id="{D32DBF7E-A4BC-D54D-A917-08E8D7149019}"/>
              </a:ext>
            </a:extLst>
          </p:cNvPr>
          <p:cNvSpPr>
            <a:spLocks noGrp="1"/>
          </p:cNvSpPr>
          <p:nvPr>
            <p:ph idx="1"/>
          </p:nvPr>
        </p:nvSpPr>
        <p:spPr/>
        <p:txBody>
          <a:bodyPr/>
          <a:lstStyle/>
          <a:p>
            <a:r>
              <a:rPr lang="en-US" dirty="0"/>
              <a:t>Setting:</a:t>
            </a:r>
          </a:p>
          <a:p>
            <a:pPr lvl="1"/>
            <a:r>
              <a:rPr lang="en-US" dirty="0"/>
              <a:t>Variable: all 8 measurements </a:t>
            </a:r>
          </a:p>
          <a:p>
            <a:pPr lvl="1"/>
            <a:r>
              <a:rPr lang="en-US" dirty="0"/>
              <a:t>Euclidean distance is used to measure the distance between companies.</a:t>
            </a:r>
          </a:p>
          <a:p>
            <a:pPr lvl="1"/>
            <a:r>
              <a:rPr lang="en-US" dirty="0"/>
              <a:t>Ward linkage is used to measure the distance between clusters.</a:t>
            </a:r>
          </a:p>
        </p:txBody>
      </p:sp>
      <p:sp>
        <p:nvSpPr>
          <p:cNvPr id="4" name="Slide Number Placeholder 3">
            <a:extLst>
              <a:ext uri="{FF2B5EF4-FFF2-40B4-BE49-F238E27FC236}">
                <a16:creationId xmlns:a16="http://schemas.microsoft.com/office/drawing/2014/main" id="{49BD6E35-29AD-9649-A343-8D3F7B3C3C08}"/>
              </a:ext>
            </a:extLst>
          </p:cNvPr>
          <p:cNvSpPr>
            <a:spLocks noGrp="1"/>
          </p:cNvSpPr>
          <p:nvPr>
            <p:ph type="sldNum" sz="quarter" idx="12"/>
          </p:nvPr>
        </p:nvSpPr>
        <p:spPr/>
        <p:txBody>
          <a:bodyPr/>
          <a:lstStyle/>
          <a:p>
            <a:pPr>
              <a:defRPr/>
            </a:pPr>
            <a:fld id="{0343E94F-2174-499E-A050-998768924467}" type="slidenum">
              <a:rPr lang="en-US" altLang="zh-CN" smtClean="0"/>
              <a:pPr>
                <a:defRPr/>
              </a:pPr>
              <a:t>10</a:t>
            </a:fld>
            <a:endParaRPr lang="en-US" altLang="zh-CN"/>
          </a:p>
        </p:txBody>
      </p:sp>
    </p:spTree>
    <p:extLst>
      <p:ext uri="{BB962C8B-B14F-4D97-AF65-F5344CB8AC3E}">
        <p14:creationId xmlns:p14="http://schemas.microsoft.com/office/powerpoint/2010/main" val="1219852622"/>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04E36-9B9C-0D40-9489-8100172D2CFA}"/>
              </a:ext>
            </a:extLst>
          </p:cNvPr>
          <p:cNvSpPr>
            <a:spLocks noGrp="1"/>
          </p:cNvSpPr>
          <p:nvPr>
            <p:ph type="title"/>
          </p:nvPr>
        </p:nvSpPr>
        <p:spPr/>
        <p:txBody>
          <a:bodyPr/>
          <a:lstStyle/>
          <a:p>
            <a:r>
              <a:rPr lang="en-US" dirty="0"/>
              <a:t>Dendrogram</a:t>
            </a:r>
          </a:p>
        </p:txBody>
      </p:sp>
      <p:sp>
        <p:nvSpPr>
          <p:cNvPr id="3" name="Content Placeholder 2">
            <a:extLst>
              <a:ext uri="{FF2B5EF4-FFF2-40B4-BE49-F238E27FC236}">
                <a16:creationId xmlns:a16="http://schemas.microsoft.com/office/drawing/2014/main" id="{4F62A001-EA9C-D84F-9605-0491FAAC8A48}"/>
              </a:ext>
            </a:extLst>
          </p:cNvPr>
          <p:cNvSpPr>
            <a:spLocks noGrp="1"/>
          </p:cNvSpPr>
          <p:nvPr>
            <p:ph idx="1"/>
          </p:nvPr>
        </p:nvSpPr>
        <p:spPr/>
        <p:txBody>
          <a:bodyPr/>
          <a:lstStyle/>
          <a:p>
            <a:r>
              <a:rPr lang="en-US" dirty="0"/>
              <a:t>Based on the dendrogram, forming 4 clusters seems to be an appropriate choice</a:t>
            </a:r>
          </a:p>
        </p:txBody>
      </p:sp>
      <p:sp>
        <p:nvSpPr>
          <p:cNvPr id="4" name="Slide Number Placeholder 3">
            <a:extLst>
              <a:ext uri="{FF2B5EF4-FFF2-40B4-BE49-F238E27FC236}">
                <a16:creationId xmlns:a16="http://schemas.microsoft.com/office/drawing/2014/main" id="{0C0A9B38-E3C1-C34E-AE36-9DAFDDEB192C}"/>
              </a:ext>
            </a:extLst>
          </p:cNvPr>
          <p:cNvSpPr>
            <a:spLocks noGrp="1"/>
          </p:cNvSpPr>
          <p:nvPr>
            <p:ph type="sldNum" sz="quarter" idx="12"/>
          </p:nvPr>
        </p:nvSpPr>
        <p:spPr/>
        <p:txBody>
          <a:bodyPr/>
          <a:lstStyle/>
          <a:p>
            <a:pPr>
              <a:defRPr/>
            </a:pPr>
            <a:fld id="{0343E94F-2174-499E-A050-998768924467}" type="slidenum">
              <a:rPr lang="en-US" altLang="zh-CN" smtClean="0"/>
              <a:pPr>
                <a:defRPr/>
              </a:pPr>
              <a:t>11</a:t>
            </a:fld>
            <a:endParaRPr lang="en-US" altLang="zh-CN"/>
          </a:p>
        </p:txBody>
      </p:sp>
      <p:pic>
        <p:nvPicPr>
          <p:cNvPr id="6" name="Picture 5">
            <a:extLst>
              <a:ext uri="{FF2B5EF4-FFF2-40B4-BE49-F238E27FC236}">
                <a16:creationId xmlns:a16="http://schemas.microsoft.com/office/drawing/2014/main" id="{639ED8CB-A745-E34A-83E6-4D4C2F1E30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1" y="2590801"/>
            <a:ext cx="5205429" cy="3884051"/>
          </a:xfrm>
          <a:prstGeom prst="rect">
            <a:avLst/>
          </a:prstGeom>
        </p:spPr>
      </p:pic>
    </p:spTree>
    <p:extLst>
      <p:ext uri="{BB962C8B-B14F-4D97-AF65-F5344CB8AC3E}">
        <p14:creationId xmlns:p14="http://schemas.microsoft.com/office/powerpoint/2010/main" val="1575276654"/>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439C8-1F6F-634E-9433-EE3D46D39C3C}"/>
              </a:ext>
            </a:extLst>
          </p:cNvPr>
          <p:cNvSpPr>
            <a:spLocks noGrp="1"/>
          </p:cNvSpPr>
          <p:nvPr>
            <p:ph type="title"/>
          </p:nvPr>
        </p:nvSpPr>
        <p:spPr/>
        <p:txBody>
          <a:bodyPr/>
          <a:lstStyle/>
          <a:p>
            <a:r>
              <a:rPr lang="en-US" dirty="0"/>
              <a:t>ANS to Question 3</a:t>
            </a:r>
          </a:p>
        </p:txBody>
      </p:sp>
      <p:sp>
        <p:nvSpPr>
          <p:cNvPr id="3" name="Content Placeholder 2">
            <a:extLst>
              <a:ext uri="{FF2B5EF4-FFF2-40B4-BE49-F238E27FC236}">
                <a16:creationId xmlns:a16="http://schemas.microsoft.com/office/drawing/2014/main" id="{143E3E96-514F-D14A-8E4A-24518074D4A7}"/>
              </a:ext>
            </a:extLst>
          </p:cNvPr>
          <p:cNvSpPr>
            <a:spLocks noGrp="1"/>
          </p:cNvSpPr>
          <p:nvPr>
            <p:ph idx="1"/>
          </p:nvPr>
        </p:nvSpPr>
        <p:spPr/>
        <p:txBody>
          <a:bodyPr/>
          <a:lstStyle/>
          <a:p>
            <a:r>
              <a:rPr lang="en-HK" dirty="0"/>
              <a:t>Based on the formation of 4 clusters, what is the clustering result? </a:t>
            </a:r>
          </a:p>
          <a:p>
            <a:r>
              <a:rPr lang="en-HK" dirty="0"/>
              <a:t>ANS: A</a:t>
            </a:r>
          </a:p>
          <a:p>
            <a:endParaRPr lang="en-HK" dirty="0"/>
          </a:p>
          <a:p>
            <a:pPr marL="0" indent="0">
              <a:buNone/>
            </a:pPr>
            <a:endParaRPr lang="en-US" dirty="0"/>
          </a:p>
        </p:txBody>
      </p:sp>
      <p:sp>
        <p:nvSpPr>
          <p:cNvPr id="4" name="Slide Number Placeholder 3">
            <a:extLst>
              <a:ext uri="{FF2B5EF4-FFF2-40B4-BE49-F238E27FC236}">
                <a16:creationId xmlns:a16="http://schemas.microsoft.com/office/drawing/2014/main" id="{55D3D124-EC17-0A49-ADFE-D37172EEBF95}"/>
              </a:ext>
            </a:extLst>
          </p:cNvPr>
          <p:cNvSpPr>
            <a:spLocks noGrp="1"/>
          </p:cNvSpPr>
          <p:nvPr>
            <p:ph type="sldNum" sz="quarter" idx="12"/>
          </p:nvPr>
        </p:nvSpPr>
        <p:spPr/>
        <p:txBody>
          <a:bodyPr/>
          <a:lstStyle/>
          <a:p>
            <a:pPr>
              <a:defRPr/>
            </a:pPr>
            <a:fld id="{0343E94F-2174-499E-A050-998768924467}" type="slidenum">
              <a:rPr lang="en-US" altLang="zh-CN" smtClean="0"/>
              <a:pPr>
                <a:defRPr/>
              </a:pPr>
              <a:t>12</a:t>
            </a:fld>
            <a:endParaRPr lang="en-US" altLang="zh-CN"/>
          </a:p>
        </p:txBody>
      </p:sp>
      <p:pic>
        <p:nvPicPr>
          <p:cNvPr id="8" name="Picture 7">
            <a:extLst>
              <a:ext uri="{FF2B5EF4-FFF2-40B4-BE49-F238E27FC236}">
                <a16:creationId xmlns:a16="http://schemas.microsoft.com/office/drawing/2014/main" id="{6060EF10-5CA9-204C-BC8E-78EF57BA64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1" y="2590801"/>
            <a:ext cx="5205429" cy="3884051"/>
          </a:xfrm>
          <a:prstGeom prst="rect">
            <a:avLst/>
          </a:prstGeom>
        </p:spPr>
      </p:pic>
      <p:cxnSp>
        <p:nvCxnSpPr>
          <p:cNvPr id="9" name="Straight Connector 8">
            <a:extLst>
              <a:ext uri="{FF2B5EF4-FFF2-40B4-BE49-F238E27FC236}">
                <a16:creationId xmlns:a16="http://schemas.microsoft.com/office/drawing/2014/main" id="{7F8E94DA-42FA-6849-8992-C0ED764C0153}"/>
              </a:ext>
            </a:extLst>
          </p:cNvPr>
          <p:cNvCxnSpPr>
            <a:cxnSpLocks/>
          </p:cNvCxnSpPr>
          <p:nvPr/>
        </p:nvCxnSpPr>
        <p:spPr bwMode="auto">
          <a:xfrm>
            <a:off x="4114800" y="3657600"/>
            <a:ext cx="4648200" cy="0"/>
          </a:xfrm>
          <a:prstGeom prst="line">
            <a:avLst/>
          </a:prstGeom>
          <a:solidFill>
            <a:schemeClr val="accent1"/>
          </a:solidFill>
          <a:ln w="12700" cap="sq"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1342575024"/>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439C8-1F6F-634E-9433-EE3D46D39C3C}"/>
              </a:ext>
            </a:extLst>
          </p:cNvPr>
          <p:cNvSpPr>
            <a:spLocks noGrp="1"/>
          </p:cNvSpPr>
          <p:nvPr>
            <p:ph type="title"/>
          </p:nvPr>
        </p:nvSpPr>
        <p:spPr/>
        <p:txBody>
          <a:bodyPr/>
          <a:lstStyle/>
          <a:p>
            <a:r>
              <a:rPr lang="en-US" dirty="0"/>
              <a:t>Question 4</a:t>
            </a:r>
          </a:p>
        </p:txBody>
      </p:sp>
      <p:sp>
        <p:nvSpPr>
          <p:cNvPr id="3" name="Content Placeholder 2">
            <a:extLst>
              <a:ext uri="{FF2B5EF4-FFF2-40B4-BE49-F238E27FC236}">
                <a16:creationId xmlns:a16="http://schemas.microsoft.com/office/drawing/2014/main" id="{143E3E96-514F-D14A-8E4A-24518074D4A7}"/>
              </a:ext>
            </a:extLst>
          </p:cNvPr>
          <p:cNvSpPr>
            <a:spLocks noGrp="1"/>
          </p:cNvSpPr>
          <p:nvPr>
            <p:ph idx="1"/>
          </p:nvPr>
        </p:nvSpPr>
        <p:spPr/>
        <p:txBody>
          <a:bodyPr/>
          <a:lstStyle/>
          <a:p>
            <a:r>
              <a:rPr lang="en-US" dirty="0"/>
              <a:t>By referencing to the US map, the locations/states of the companies may help to name each cluster. </a:t>
            </a:r>
          </a:p>
          <a:p>
            <a:r>
              <a:rPr lang="en-US" dirty="0"/>
              <a:t>Which of the following is an appropriate cluster name for those with Texas?</a:t>
            </a:r>
            <a:endParaRPr lang="en-HK" dirty="0"/>
          </a:p>
          <a:p>
            <a:endParaRPr lang="en-US" dirty="0"/>
          </a:p>
        </p:txBody>
      </p:sp>
      <p:sp>
        <p:nvSpPr>
          <p:cNvPr id="4" name="Slide Number Placeholder 3">
            <a:extLst>
              <a:ext uri="{FF2B5EF4-FFF2-40B4-BE49-F238E27FC236}">
                <a16:creationId xmlns:a16="http://schemas.microsoft.com/office/drawing/2014/main" id="{55D3D124-EC17-0A49-ADFE-D37172EEBF95}"/>
              </a:ext>
            </a:extLst>
          </p:cNvPr>
          <p:cNvSpPr>
            <a:spLocks noGrp="1"/>
          </p:cNvSpPr>
          <p:nvPr>
            <p:ph type="sldNum" sz="quarter" idx="12"/>
          </p:nvPr>
        </p:nvSpPr>
        <p:spPr/>
        <p:txBody>
          <a:bodyPr/>
          <a:lstStyle/>
          <a:p>
            <a:pPr>
              <a:defRPr/>
            </a:pPr>
            <a:fld id="{0343E94F-2174-499E-A050-998768924467}" type="slidenum">
              <a:rPr lang="en-US" altLang="zh-CN" smtClean="0"/>
              <a:pPr>
                <a:defRPr/>
              </a:pPr>
              <a:t>13</a:t>
            </a:fld>
            <a:endParaRPr lang="en-US" altLang="zh-CN"/>
          </a:p>
        </p:txBody>
      </p:sp>
    </p:spTree>
    <p:extLst>
      <p:ext uri="{BB962C8B-B14F-4D97-AF65-F5344CB8AC3E}">
        <p14:creationId xmlns:p14="http://schemas.microsoft.com/office/powerpoint/2010/main" val="2054409920"/>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090CF-144B-DA47-93E6-83317EB00DC0}"/>
              </a:ext>
            </a:extLst>
          </p:cNvPr>
          <p:cNvSpPr>
            <a:spLocks noGrp="1"/>
          </p:cNvSpPr>
          <p:nvPr>
            <p:ph type="title"/>
          </p:nvPr>
        </p:nvSpPr>
        <p:spPr/>
        <p:txBody>
          <a:bodyPr>
            <a:normAutofit fontScale="90000"/>
          </a:bodyPr>
          <a:lstStyle/>
          <a:p>
            <a:br>
              <a:rPr lang="en-US" dirty="0"/>
            </a:br>
            <a:br>
              <a:rPr lang="en-US" dirty="0"/>
            </a:br>
            <a:r>
              <a:rPr lang="en-US" dirty="0"/>
              <a:t>With ‘State’ as the labeling</a:t>
            </a:r>
          </a:p>
        </p:txBody>
      </p:sp>
      <p:sp>
        <p:nvSpPr>
          <p:cNvPr id="4" name="Slide Number Placeholder 3">
            <a:extLst>
              <a:ext uri="{FF2B5EF4-FFF2-40B4-BE49-F238E27FC236}">
                <a16:creationId xmlns:a16="http://schemas.microsoft.com/office/drawing/2014/main" id="{D8DAAC67-7189-FE43-88AD-272F5A814441}"/>
              </a:ext>
            </a:extLst>
          </p:cNvPr>
          <p:cNvSpPr>
            <a:spLocks noGrp="1"/>
          </p:cNvSpPr>
          <p:nvPr>
            <p:ph type="sldNum" sz="quarter" idx="12"/>
          </p:nvPr>
        </p:nvSpPr>
        <p:spPr/>
        <p:txBody>
          <a:bodyPr/>
          <a:lstStyle/>
          <a:p>
            <a:pPr>
              <a:defRPr/>
            </a:pPr>
            <a:fld id="{0343E94F-2174-499E-A050-998768924467}" type="slidenum">
              <a:rPr lang="en-US" altLang="zh-CN" smtClean="0"/>
              <a:pPr>
                <a:defRPr/>
              </a:pPr>
              <a:t>14</a:t>
            </a:fld>
            <a:endParaRPr lang="en-US" altLang="zh-CN"/>
          </a:p>
        </p:txBody>
      </p:sp>
      <p:sp>
        <p:nvSpPr>
          <p:cNvPr id="7" name="TextBox 6">
            <a:extLst>
              <a:ext uri="{FF2B5EF4-FFF2-40B4-BE49-F238E27FC236}">
                <a16:creationId xmlns:a16="http://schemas.microsoft.com/office/drawing/2014/main" id="{57A5C271-7FCD-2A42-84D4-EC086ED2DBB6}"/>
              </a:ext>
            </a:extLst>
          </p:cNvPr>
          <p:cNvSpPr txBox="1"/>
          <p:nvPr/>
        </p:nvSpPr>
        <p:spPr>
          <a:xfrm>
            <a:off x="3031227" y="1307068"/>
            <a:ext cx="1829475" cy="400110"/>
          </a:xfrm>
          <a:prstGeom prst="rect">
            <a:avLst/>
          </a:prstGeom>
          <a:noFill/>
        </p:spPr>
        <p:txBody>
          <a:bodyPr wrap="none" rtlCol="0">
            <a:spAutoFit/>
          </a:bodyPr>
          <a:lstStyle/>
          <a:p>
            <a:r>
              <a:rPr lang="en-US" sz="2000" dirty="0"/>
              <a:t>Display by State</a:t>
            </a:r>
          </a:p>
        </p:txBody>
      </p:sp>
      <p:pic>
        <p:nvPicPr>
          <p:cNvPr id="8" name="Content Placeholder 7">
            <a:extLst>
              <a:ext uri="{FF2B5EF4-FFF2-40B4-BE49-F238E27FC236}">
                <a16:creationId xmlns:a16="http://schemas.microsoft.com/office/drawing/2014/main" id="{5E17F6DB-6362-9A46-B5AC-03752F6F42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24201" y="1828774"/>
            <a:ext cx="6052939" cy="4495800"/>
          </a:xfrm>
        </p:spPr>
      </p:pic>
    </p:spTree>
    <p:extLst>
      <p:ext uri="{BB962C8B-B14F-4D97-AF65-F5344CB8AC3E}">
        <p14:creationId xmlns:p14="http://schemas.microsoft.com/office/powerpoint/2010/main" val="2968640870"/>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C1CF9-CA88-D14E-8963-8881054E7FE2}"/>
              </a:ext>
            </a:extLst>
          </p:cNvPr>
          <p:cNvSpPr>
            <a:spLocks noGrp="1"/>
          </p:cNvSpPr>
          <p:nvPr>
            <p:ph type="title"/>
          </p:nvPr>
        </p:nvSpPr>
        <p:spPr/>
        <p:txBody>
          <a:bodyPr/>
          <a:lstStyle/>
          <a:p>
            <a:r>
              <a:rPr lang="en-US" dirty="0"/>
              <a:t>US Map</a:t>
            </a:r>
          </a:p>
        </p:txBody>
      </p:sp>
      <p:pic>
        <p:nvPicPr>
          <p:cNvPr id="6" name="Content Placeholder 5">
            <a:extLst>
              <a:ext uri="{FF2B5EF4-FFF2-40B4-BE49-F238E27FC236}">
                <a16:creationId xmlns:a16="http://schemas.microsoft.com/office/drawing/2014/main" id="{8AE1163D-4F9A-6C4F-89C3-EDD58D32EB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07444" y="1447800"/>
            <a:ext cx="7493000" cy="4495800"/>
          </a:xfrm>
        </p:spPr>
      </p:pic>
      <p:sp>
        <p:nvSpPr>
          <p:cNvPr id="4" name="Slide Number Placeholder 3">
            <a:extLst>
              <a:ext uri="{FF2B5EF4-FFF2-40B4-BE49-F238E27FC236}">
                <a16:creationId xmlns:a16="http://schemas.microsoft.com/office/drawing/2014/main" id="{9CFCB1AF-9487-F94D-81AF-86AFABBB626D}"/>
              </a:ext>
            </a:extLst>
          </p:cNvPr>
          <p:cNvSpPr>
            <a:spLocks noGrp="1"/>
          </p:cNvSpPr>
          <p:nvPr>
            <p:ph type="sldNum" sz="quarter" idx="12"/>
          </p:nvPr>
        </p:nvSpPr>
        <p:spPr/>
        <p:txBody>
          <a:bodyPr/>
          <a:lstStyle/>
          <a:p>
            <a:pPr>
              <a:defRPr/>
            </a:pPr>
            <a:fld id="{0343E94F-2174-499E-A050-998768924467}" type="slidenum">
              <a:rPr lang="en-US" altLang="zh-CN" smtClean="0"/>
              <a:pPr>
                <a:defRPr/>
              </a:pPr>
              <a:t>15</a:t>
            </a:fld>
            <a:endParaRPr lang="en-US" altLang="zh-CN"/>
          </a:p>
        </p:txBody>
      </p:sp>
    </p:spTree>
    <p:extLst>
      <p:ext uri="{BB962C8B-B14F-4D97-AF65-F5344CB8AC3E}">
        <p14:creationId xmlns:p14="http://schemas.microsoft.com/office/powerpoint/2010/main" val="3385466555"/>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91C51-AE4D-744B-9C7A-6FEC3430C661}"/>
              </a:ext>
            </a:extLst>
          </p:cNvPr>
          <p:cNvSpPr>
            <a:spLocks noGrp="1"/>
          </p:cNvSpPr>
          <p:nvPr>
            <p:ph type="title"/>
          </p:nvPr>
        </p:nvSpPr>
        <p:spPr/>
        <p:txBody>
          <a:bodyPr/>
          <a:lstStyle/>
          <a:p>
            <a:r>
              <a:rPr lang="en-US" dirty="0"/>
              <a:t>ANS to Question 4</a:t>
            </a:r>
          </a:p>
        </p:txBody>
      </p:sp>
      <p:sp>
        <p:nvSpPr>
          <p:cNvPr id="4" name="Slide Number Placeholder 3">
            <a:extLst>
              <a:ext uri="{FF2B5EF4-FFF2-40B4-BE49-F238E27FC236}">
                <a16:creationId xmlns:a16="http://schemas.microsoft.com/office/drawing/2014/main" id="{88F2F607-862B-3B42-9D62-BCF440FCE61C}"/>
              </a:ext>
            </a:extLst>
          </p:cNvPr>
          <p:cNvSpPr>
            <a:spLocks noGrp="1"/>
          </p:cNvSpPr>
          <p:nvPr>
            <p:ph type="sldNum" sz="quarter" idx="12"/>
          </p:nvPr>
        </p:nvSpPr>
        <p:spPr/>
        <p:txBody>
          <a:bodyPr/>
          <a:lstStyle/>
          <a:p>
            <a:pPr>
              <a:defRPr/>
            </a:pPr>
            <a:fld id="{0343E94F-2174-499E-A050-998768924467}" type="slidenum">
              <a:rPr lang="en-US" altLang="zh-CN" smtClean="0"/>
              <a:pPr>
                <a:defRPr/>
              </a:pPr>
              <a:t>16</a:t>
            </a:fld>
            <a:endParaRPr lang="en-US" altLang="zh-CN"/>
          </a:p>
        </p:txBody>
      </p:sp>
      <p:sp>
        <p:nvSpPr>
          <p:cNvPr id="15" name="TextBox 14">
            <a:extLst>
              <a:ext uri="{FF2B5EF4-FFF2-40B4-BE49-F238E27FC236}">
                <a16:creationId xmlns:a16="http://schemas.microsoft.com/office/drawing/2014/main" id="{A9499742-2985-294C-BBD8-B3B186470019}"/>
              </a:ext>
            </a:extLst>
          </p:cNvPr>
          <p:cNvSpPr txBox="1"/>
          <p:nvPr/>
        </p:nvSpPr>
        <p:spPr>
          <a:xfrm>
            <a:off x="2439895" y="3088883"/>
            <a:ext cx="1829475" cy="400110"/>
          </a:xfrm>
          <a:prstGeom prst="rect">
            <a:avLst/>
          </a:prstGeom>
          <a:noFill/>
        </p:spPr>
        <p:txBody>
          <a:bodyPr wrap="none" rtlCol="0">
            <a:spAutoFit/>
          </a:bodyPr>
          <a:lstStyle/>
          <a:p>
            <a:r>
              <a:rPr lang="en-US" sz="2000" dirty="0"/>
              <a:t>Display by State</a:t>
            </a:r>
          </a:p>
        </p:txBody>
      </p:sp>
      <p:pic>
        <p:nvPicPr>
          <p:cNvPr id="5" name="Picture 4">
            <a:extLst>
              <a:ext uri="{FF2B5EF4-FFF2-40B4-BE49-F238E27FC236}">
                <a16:creationId xmlns:a16="http://schemas.microsoft.com/office/drawing/2014/main" id="{16A65A52-5C3C-F042-87F9-8C9DD05636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9005" y="3600863"/>
            <a:ext cx="7645400" cy="914400"/>
          </a:xfrm>
          <a:prstGeom prst="rect">
            <a:avLst/>
          </a:prstGeom>
        </p:spPr>
      </p:pic>
      <p:sp>
        <p:nvSpPr>
          <p:cNvPr id="17" name="TextBox 16">
            <a:extLst>
              <a:ext uri="{FF2B5EF4-FFF2-40B4-BE49-F238E27FC236}">
                <a16:creationId xmlns:a16="http://schemas.microsoft.com/office/drawing/2014/main" id="{2DDF9BA4-A4DD-F44A-8681-5261D25EA993}"/>
              </a:ext>
            </a:extLst>
          </p:cNvPr>
          <p:cNvSpPr txBox="1"/>
          <p:nvPr/>
        </p:nvSpPr>
        <p:spPr>
          <a:xfrm>
            <a:off x="2354371" y="1600242"/>
            <a:ext cx="2273828" cy="400110"/>
          </a:xfrm>
          <a:prstGeom prst="rect">
            <a:avLst/>
          </a:prstGeom>
          <a:noFill/>
        </p:spPr>
        <p:txBody>
          <a:bodyPr wrap="none" rtlCol="0">
            <a:spAutoFit/>
          </a:bodyPr>
          <a:lstStyle/>
          <a:p>
            <a:r>
              <a:rPr lang="en-US" sz="2000" dirty="0"/>
              <a:t>Display by Company</a:t>
            </a:r>
          </a:p>
        </p:txBody>
      </p:sp>
      <p:pic>
        <p:nvPicPr>
          <p:cNvPr id="21" name="Content Placeholder 20">
            <a:extLst>
              <a:ext uri="{FF2B5EF4-FFF2-40B4-BE49-F238E27FC236}">
                <a16:creationId xmlns:a16="http://schemas.microsoft.com/office/drawing/2014/main" id="{33899C47-1CB8-4E42-BD5C-6A396D71542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76217" y="2112222"/>
            <a:ext cx="6680200" cy="850900"/>
          </a:xfrm>
        </p:spPr>
      </p:pic>
    </p:spTree>
    <p:extLst>
      <p:ext uri="{BB962C8B-B14F-4D97-AF65-F5344CB8AC3E}">
        <p14:creationId xmlns:p14="http://schemas.microsoft.com/office/powerpoint/2010/main" val="2991298949"/>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6CD56-1D95-9F41-BB4F-C5F8D77A4A3E}"/>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D1D1D610-4592-DE40-BF52-11B32074F5DA}"/>
              </a:ext>
            </a:extLst>
          </p:cNvPr>
          <p:cNvSpPr>
            <a:spLocks noGrp="1"/>
          </p:cNvSpPr>
          <p:nvPr>
            <p:ph type="sldNum" sz="quarter" idx="12"/>
          </p:nvPr>
        </p:nvSpPr>
        <p:spPr/>
        <p:txBody>
          <a:bodyPr/>
          <a:lstStyle/>
          <a:p>
            <a:pPr>
              <a:defRPr/>
            </a:pPr>
            <a:fld id="{0343E94F-2174-499E-A050-998768924467}" type="slidenum">
              <a:rPr lang="en-US" altLang="zh-CN" smtClean="0"/>
              <a:pPr>
                <a:defRPr/>
              </a:pPr>
              <a:t>17</a:t>
            </a:fld>
            <a:endParaRPr lang="en-US" altLang="zh-CN"/>
          </a:p>
        </p:txBody>
      </p:sp>
      <p:sp>
        <p:nvSpPr>
          <p:cNvPr id="5" name="Content Placeholder 4">
            <a:extLst>
              <a:ext uri="{FF2B5EF4-FFF2-40B4-BE49-F238E27FC236}">
                <a16:creationId xmlns:a16="http://schemas.microsoft.com/office/drawing/2014/main" id="{706581B9-D3E7-1B45-A24C-A0118A1C16AF}"/>
              </a:ext>
            </a:extLst>
          </p:cNvPr>
          <p:cNvSpPr>
            <a:spLocks noGrp="1"/>
          </p:cNvSpPr>
          <p:nvPr>
            <p:ph idx="1"/>
          </p:nvPr>
        </p:nvSpPr>
        <p:spPr/>
        <p:txBody>
          <a:bodyPr/>
          <a:lstStyle/>
          <a:p>
            <a:endParaRPr lang="en-US" dirty="0"/>
          </a:p>
        </p:txBody>
      </p:sp>
      <p:pic>
        <p:nvPicPr>
          <p:cNvPr id="34" name="Picture 33">
            <a:extLst>
              <a:ext uri="{FF2B5EF4-FFF2-40B4-BE49-F238E27FC236}">
                <a16:creationId xmlns:a16="http://schemas.microsoft.com/office/drawing/2014/main" id="{EAED6538-48BA-634F-B65B-1CBF59C29F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2872" y="1470949"/>
            <a:ext cx="7645400" cy="914400"/>
          </a:xfrm>
          <a:prstGeom prst="rect">
            <a:avLst/>
          </a:prstGeom>
        </p:spPr>
      </p:pic>
      <p:grpSp>
        <p:nvGrpSpPr>
          <p:cNvPr id="33" name="Group 32">
            <a:extLst>
              <a:ext uri="{FF2B5EF4-FFF2-40B4-BE49-F238E27FC236}">
                <a16:creationId xmlns:a16="http://schemas.microsoft.com/office/drawing/2014/main" id="{68B005F1-8273-834B-ACB5-87143FEFC821}"/>
              </a:ext>
            </a:extLst>
          </p:cNvPr>
          <p:cNvGrpSpPr/>
          <p:nvPr/>
        </p:nvGrpSpPr>
        <p:grpSpPr>
          <a:xfrm>
            <a:off x="2362201" y="2660438"/>
            <a:ext cx="7024455" cy="4041934"/>
            <a:chOff x="838200" y="2660438"/>
            <a:chExt cx="7024455" cy="4041934"/>
          </a:xfrm>
        </p:grpSpPr>
        <p:pic>
          <p:nvPicPr>
            <p:cNvPr id="7" name="Content Placeholder 5">
              <a:extLst>
                <a:ext uri="{FF2B5EF4-FFF2-40B4-BE49-F238E27FC236}">
                  <a16:creationId xmlns:a16="http://schemas.microsoft.com/office/drawing/2014/main" id="{45BFA9A2-04A2-1D4E-9848-DC7F689D80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838200" y="2660438"/>
              <a:ext cx="6736556" cy="4041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D830D669-67C2-2040-975D-45C7FC5B2484}"/>
                </a:ext>
              </a:extLst>
            </p:cNvPr>
            <p:cNvSpPr txBox="1"/>
            <p:nvPr/>
          </p:nvSpPr>
          <p:spPr>
            <a:xfrm>
              <a:off x="2362200" y="5987534"/>
              <a:ext cx="417102" cy="369332"/>
            </a:xfrm>
            <a:prstGeom prst="rect">
              <a:avLst/>
            </a:prstGeom>
            <a:noFill/>
          </p:spPr>
          <p:txBody>
            <a:bodyPr wrap="none" rtlCol="0">
              <a:spAutoFit/>
            </a:bodyPr>
            <a:lstStyle/>
            <a:p>
              <a:r>
                <a:rPr lang="en-US" dirty="0">
                  <a:solidFill>
                    <a:srgbClr val="FF0000"/>
                  </a:solidFill>
                </a:rPr>
                <a:t>#1</a:t>
              </a:r>
            </a:p>
          </p:txBody>
        </p:sp>
        <p:sp>
          <p:nvSpPr>
            <p:cNvPr id="11" name="TextBox 10">
              <a:extLst>
                <a:ext uri="{FF2B5EF4-FFF2-40B4-BE49-F238E27FC236}">
                  <a16:creationId xmlns:a16="http://schemas.microsoft.com/office/drawing/2014/main" id="{78092A66-5F62-9A4B-BAF0-C2814F285459}"/>
                </a:ext>
              </a:extLst>
            </p:cNvPr>
            <p:cNvSpPr txBox="1"/>
            <p:nvPr/>
          </p:nvSpPr>
          <p:spPr>
            <a:xfrm>
              <a:off x="5638800" y="2840340"/>
              <a:ext cx="417102" cy="369332"/>
            </a:xfrm>
            <a:prstGeom prst="rect">
              <a:avLst/>
            </a:prstGeom>
            <a:noFill/>
          </p:spPr>
          <p:txBody>
            <a:bodyPr wrap="none" rtlCol="0">
              <a:spAutoFit/>
            </a:bodyPr>
            <a:lstStyle/>
            <a:p>
              <a:r>
                <a:rPr lang="en-US" dirty="0">
                  <a:solidFill>
                    <a:srgbClr val="FF0000"/>
                  </a:solidFill>
                </a:rPr>
                <a:t>#1</a:t>
              </a:r>
            </a:p>
          </p:txBody>
        </p:sp>
        <p:sp>
          <p:nvSpPr>
            <p:cNvPr id="12" name="TextBox 11">
              <a:extLst>
                <a:ext uri="{FF2B5EF4-FFF2-40B4-BE49-F238E27FC236}">
                  <a16:creationId xmlns:a16="http://schemas.microsoft.com/office/drawing/2014/main" id="{CF341A53-10EC-9D49-9F18-CBA651DACAA6}"/>
                </a:ext>
              </a:extLst>
            </p:cNvPr>
            <p:cNvSpPr txBox="1"/>
            <p:nvPr/>
          </p:nvSpPr>
          <p:spPr>
            <a:xfrm>
              <a:off x="838200" y="4312073"/>
              <a:ext cx="417102" cy="369332"/>
            </a:xfrm>
            <a:prstGeom prst="rect">
              <a:avLst/>
            </a:prstGeom>
            <a:noFill/>
          </p:spPr>
          <p:txBody>
            <a:bodyPr wrap="none" rtlCol="0">
              <a:spAutoFit/>
            </a:bodyPr>
            <a:lstStyle/>
            <a:p>
              <a:r>
                <a:rPr lang="en-US" dirty="0">
                  <a:solidFill>
                    <a:srgbClr val="FF0000"/>
                  </a:solidFill>
                </a:rPr>
                <a:t>#1</a:t>
              </a:r>
            </a:p>
          </p:txBody>
        </p:sp>
        <p:sp>
          <p:nvSpPr>
            <p:cNvPr id="13" name="TextBox 12">
              <a:extLst>
                <a:ext uri="{FF2B5EF4-FFF2-40B4-BE49-F238E27FC236}">
                  <a16:creationId xmlns:a16="http://schemas.microsoft.com/office/drawing/2014/main" id="{8D40BDAC-2AF8-7445-95FB-CCB65F61F3EB}"/>
                </a:ext>
              </a:extLst>
            </p:cNvPr>
            <p:cNvSpPr txBox="1"/>
            <p:nvPr/>
          </p:nvSpPr>
          <p:spPr>
            <a:xfrm>
              <a:off x="7445553" y="3942741"/>
              <a:ext cx="417102" cy="369332"/>
            </a:xfrm>
            <a:prstGeom prst="rect">
              <a:avLst/>
            </a:prstGeom>
            <a:noFill/>
          </p:spPr>
          <p:txBody>
            <a:bodyPr wrap="none" rtlCol="0">
              <a:spAutoFit/>
            </a:bodyPr>
            <a:lstStyle/>
            <a:p>
              <a:r>
                <a:rPr lang="en-US" dirty="0">
                  <a:solidFill>
                    <a:srgbClr val="FF0000"/>
                  </a:solidFill>
                </a:rPr>
                <a:t>#1</a:t>
              </a:r>
            </a:p>
          </p:txBody>
        </p:sp>
        <p:sp>
          <p:nvSpPr>
            <p:cNvPr id="14" name="TextBox 13">
              <a:extLst>
                <a:ext uri="{FF2B5EF4-FFF2-40B4-BE49-F238E27FC236}">
                  <a16:creationId xmlns:a16="http://schemas.microsoft.com/office/drawing/2014/main" id="{CC68E735-65F2-3048-9BBB-EECC58E5034A}"/>
                </a:ext>
              </a:extLst>
            </p:cNvPr>
            <p:cNvSpPr txBox="1"/>
            <p:nvPr/>
          </p:nvSpPr>
          <p:spPr>
            <a:xfrm>
              <a:off x="1930344" y="4724400"/>
              <a:ext cx="417102" cy="369332"/>
            </a:xfrm>
            <a:prstGeom prst="rect">
              <a:avLst/>
            </a:prstGeom>
            <a:noFill/>
          </p:spPr>
          <p:txBody>
            <a:bodyPr wrap="none" rtlCol="0">
              <a:spAutoFit/>
            </a:bodyPr>
            <a:lstStyle/>
            <a:p>
              <a:r>
                <a:rPr lang="en-US" dirty="0">
                  <a:solidFill>
                    <a:srgbClr val="00B050"/>
                  </a:solidFill>
                </a:rPr>
                <a:t>#3</a:t>
              </a:r>
            </a:p>
          </p:txBody>
        </p:sp>
        <p:sp>
          <p:nvSpPr>
            <p:cNvPr id="15" name="TextBox 14">
              <a:extLst>
                <a:ext uri="{FF2B5EF4-FFF2-40B4-BE49-F238E27FC236}">
                  <a16:creationId xmlns:a16="http://schemas.microsoft.com/office/drawing/2014/main" id="{C52D5F92-285C-5E45-84E2-5E08B69D14E9}"/>
                </a:ext>
              </a:extLst>
            </p:cNvPr>
            <p:cNvSpPr txBox="1"/>
            <p:nvPr/>
          </p:nvSpPr>
          <p:spPr>
            <a:xfrm>
              <a:off x="5326856" y="3064015"/>
              <a:ext cx="417102" cy="369332"/>
            </a:xfrm>
            <a:prstGeom prst="rect">
              <a:avLst/>
            </a:prstGeom>
            <a:noFill/>
          </p:spPr>
          <p:txBody>
            <a:bodyPr wrap="none" rtlCol="0">
              <a:spAutoFit/>
            </a:bodyPr>
            <a:lstStyle/>
            <a:p>
              <a:r>
                <a:rPr lang="en-US" dirty="0">
                  <a:solidFill>
                    <a:srgbClr val="FB8FEE"/>
                  </a:solidFill>
                </a:rPr>
                <a:t>#4</a:t>
              </a:r>
            </a:p>
          </p:txBody>
        </p:sp>
        <p:sp>
          <p:nvSpPr>
            <p:cNvPr id="16" name="TextBox 15">
              <a:extLst>
                <a:ext uri="{FF2B5EF4-FFF2-40B4-BE49-F238E27FC236}">
                  <a16:creationId xmlns:a16="http://schemas.microsoft.com/office/drawing/2014/main" id="{818E2E16-F1A3-9B41-9B2A-1E7D934F424D}"/>
                </a:ext>
              </a:extLst>
            </p:cNvPr>
            <p:cNvSpPr txBox="1"/>
            <p:nvPr/>
          </p:nvSpPr>
          <p:spPr>
            <a:xfrm>
              <a:off x="4703566" y="3961560"/>
              <a:ext cx="417102" cy="369332"/>
            </a:xfrm>
            <a:prstGeom prst="rect">
              <a:avLst/>
            </a:prstGeom>
            <a:noFill/>
          </p:spPr>
          <p:txBody>
            <a:bodyPr wrap="none" rtlCol="0">
              <a:spAutoFit/>
            </a:bodyPr>
            <a:lstStyle/>
            <a:p>
              <a:r>
                <a:rPr lang="en-US" dirty="0">
                  <a:solidFill>
                    <a:srgbClr val="FB8FEE"/>
                  </a:solidFill>
                </a:rPr>
                <a:t>#4</a:t>
              </a:r>
            </a:p>
          </p:txBody>
        </p:sp>
        <p:sp>
          <p:nvSpPr>
            <p:cNvPr id="17" name="TextBox 16">
              <a:extLst>
                <a:ext uri="{FF2B5EF4-FFF2-40B4-BE49-F238E27FC236}">
                  <a16:creationId xmlns:a16="http://schemas.microsoft.com/office/drawing/2014/main" id="{5C1DDD55-E263-5443-A6B0-58119D1A46B9}"/>
                </a:ext>
              </a:extLst>
            </p:cNvPr>
            <p:cNvSpPr txBox="1"/>
            <p:nvPr/>
          </p:nvSpPr>
          <p:spPr>
            <a:xfrm>
              <a:off x="4327347" y="5498068"/>
              <a:ext cx="417102" cy="369332"/>
            </a:xfrm>
            <a:prstGeom prst="rect">
              <a:avLst/>
            </a:prstGeom>
            <a:noFill/>
          </p:spPr>
          <p:txBody>
            <a:bodyPr wrap="none" rtlCol="0">
              <a:spAutoFit/>
            </a:bodyPr>
            <a:lstStyle/>
            <a:p>
              <a:r>
                <a:rPr lang="en-US" dirty="0">
                  <a:solidFill>
                    <a:srgbClr val="00B050"/>
                  </a:solidFill>
                </a:rPr>
                <a:t>#3</a:t>
              </a:r>
            </a:p>
          </p:txBody>
        </p:sp>
        <p:sp>
          <p:nvSpPr>
            <p:cNvPr id="18" name="TextBox 17">
              <a:extLst>
                <a:ext uri="{FF2B5EF4-FFF2-40B4-BE49-F238E27FC236}">
                  <a16:creationId xmlns:a16="http://schemas.microsoft.com/office/drawing/2014/main" id="{D17FD2EA-914B-7045-A852-9D3DA9210D4C}"/>
                </a:ext>
              </a:extLst>
            </p:cNvPr>
            <p:cNvSpPr txBox="1"/>
            <p:nvPr/>
          </p:nvSpPr>
          <p:spPr>
            <a:xfrm>
              <a:off x="5589820" y="5922078"/>
              <a:ext cx="417102" cy="369332"/>
            </a:xfrm>
            <a:prstGeom prst="rect">
              <a:avLst/>
            </a:prstGeom>
            <a:noFill/>
          </p:spPr>
          <p:txBody>
            <a:bodyPr wrap="none" rtlCol="0">
              <a:spAutoFit/>
            </a:bodyPr>
            <a:lstStyle/>
            <a:p>
              <a:r>
                <a:rPr lang="en-US" dirty="0">
                  <a:solidFill>
                    <a:srgbClr val="00B050"/>
                  </a:solidFill>
                </a:rPr>
                <a:t>#3</a:t>
              </a:r>
            </a:p>
          </p:txBody>
        </p:sp>
        <p:sp>
          <p:nvSpPr>
            <p:cNvPr id="19" name="TextBox 18">
              <a:extLst>
                <a:ext uri="{FF2B5EF4-FFF2-40B4-BE49-F238E27FC236}">
                  <a16:creationId xmlns:a16="http://schemas.microsoft.com/office/drawing/2014/main" id="{C6843200-EE80-2E4B-B9A8-0B3C57CA3167}"/>
                </a:ext>
              </a:extLst>
            </p:cNvPr>
            <p:cNvSpPr txBox="1"/>
            <p:nvPr/>
          </p:nvSpPr>
          <p:spPr>
            <a:xfrm>
              <a:off x="5162120" y="4433279"/>
              <a:ext cx="417102" cy="369332"/>
            </a:xfrm>
            <a:prstGeom prst="rect">
              <a:avLst/>
            </a:prstGeom>
            <a:noFill/>
          </p:spPr>
          <p:txBody>
            <a:bodyPr wrap="none" rtlCol="0">
              <a:spAutoFit/>
            </a:bodyPr>
            <a:lstStyle/>
            <a:p>
              <a:r>
                <a:rPr lang="en-US" dirty="0">
                  <a:solidFill>
                    <a:srgbClr val="00B050"/>
                  </a:solidFill>
                </a:rPr>
                <a:t>#3</a:t>
              </a:r>
            </a:p>
          </p:txBody>
        </p:sp>
        <p:sp>
          <p:nvSpPr>
            <p:cNvPr id="20" name="TextBox 19">
              <a:extLst>
                <a:ext uri="{FF2B5EF4-FFF2-40B4-BE49-F238E27FC236}">
                  <a16:creationId xmlns:a16="http://schemas.microsoft.com/office/drawing/2014/main" id="{0E7E2EF0-7372-6D4C-9E27-22A13BEED1C8}"/>
                </a:ext>
              </a:extLst>
            </p:cNvPr>
            <p:cNvSpPr txBox="1"/>
            <p:nvPr/>
          </p:nvSpPr>
          <p:spPr>
            <a:xfrm>
              <a:off x="4610999" y="3248681"/>
              <a:ext cx="417102" cy="369332"/>
            </a:xfrm>
            <a:prstGeom prst="rect">
              <a:avLst/>
            </a:prstGeom>
            <a:noFill/>
          </p:spPr>
          <p:txBody>
            <a:bodyPr wrap="none" rtlCol="0">
              <a:spAutoFit/>
            </a:bodyPr>
            <a:lstStyle/>
            <a:p>
              <a:r>
                <a:rPr lang="en-US" dirty="0">
                  <a:solidFill>
                    <a:srgbClr val="FB8FEE"/>
                  </a:solidFill>
                </a:rPr>
                <a:t>#4</a:t>
              </a:r>
            </a:p>
          </p:txBody>
        </p:sp>
        <p:sp>
          <p:nvSpPr>
            <p:cNvPr id="21" name="TextBox 20">
              <a:extLst>
                <a:ext uri="{FF2B5EF4-FFF2-40B4-BE49-F238E27FC236}">
                  <a16:creationId xmlns:a16="http://schemas.microsoft.com/office/drawing/2014/main" id="{542D3D1E-C6D4-4C4D-B720-958774A945A8}"/>
                </a:ext>
              </a:extLst>
            </p:cNvPr>
            <p:cNvSpPr txBox="1"/>
            <p:nvPr/>
          </p:nvSpPr>
          <p:spPr>
            <a:xfrm>
              <a:off x="4143991" y="3064015"/>
              <a:ext cx="417102" cy="369332"/>
            </a:xfrm>
            <a:prstGeom prst="rect">
              <a:avLst/>
            </a:prstGeom>
            <a:noFill/>
          </p:spPr>
          <p:txBody>
            <a:bodyPr wrap="none" rtlCol="0">
              <a:spAutoFit/>
            </a:bodyPr>
            <a:lstStyle/>
            <a:p>
              <a:r>
                <a:rPr lang="en-US" dirty="0">
                  <a:solidFill>
                    <a:srgbClr val="FB8FEE"/>
                  </a:solidFill>
                </a:rPr>
                <a:t>#4</a:t>
              </a:r>
            </a:p>
          </p:txBody>
        </p:sp>
        <p:sp>
          <p:nvSpPr>
            <p:cNvPr id="26" name="TextBox 25">
              <a:extLst>
                <a:ext uri="{FF2B5EF4-FFF2-40B4-BE49-F238E27FC236}">
                  <a16:creationId xmlns:a16="http://schemas.microsoft.com/office/drawing/2014/main" id="{FD57C8AE-B607-A24A-A331-5FF9EE96F425}"/>
                </a:ext>
              </a:extLst>
            </p:cNvPr>
            <p:cNvSpPr txBox="1"/>
            <p:nvPr/>
          </p:nvSpPr>
          <p:spPr>
            <a:xfrm>
              <a:off x="3897676" y="4724400"/>
              <a:ext cx="417102" cy="369332"/>
            </a:xfrm>
            <a:prstGeom prst="rect">
              <a:avLst/>
            </a:prstGeom>
            <a:noFill/>
          </p:spPr>
          <p:txBody>
            <a:bodyPr wrap="none" rtlCol="0">
              <a:spAutoFit/>
            </a:bodyPr>
            <a:lstStyle/>
            <a:p>
              <a:r>
                <a:rPr lang="en-US" dirty="0">
                  <a:solidFill>
                    <a:srgbClr val="00B050"/>
                  </a:solidFill>
                </a:rPr>
                <a:t>#3</a:t>
              </a:r>
            </a:p>
          </p:txBody>
        </p:sp>
        <p:sp>
          <p:nvSpPr>
            <p:cNvPr id="27" name="TextBox 26">
              <a:extLst>
                <a:ext uri="{FF2B5EF4-FFF2-40B4-BE49-F238E27FC236}">
                  <a16:creationId xmlns:a16="http://schemas.microsoft.com/office/drawing/2014/main" id="{E16BDF30-5FB7-8D41-B26B-EE7EABD0DE35}"/>
                </a:ext>
              </a:extLst>
            </p:cNvPr>
            <p:cNvSpPr txBox="1"/>
            <p:nvPr/>
          </p:nvSpPr>
          <p:spPr>
            <a:xfrm>
              <a:off x="5498449" y="5093732"/>
              <a:ext cx="417102" cy="369332"/>
            </a:xfrm>
            <a:prstGeom prst="rect">
              <a:avLst/>
            </a:prstGeom>
            <a:noFill/>
          </p:spPr>
          <p:txBody>
            <a:bodyPr wrap="none" rtlCol="0">
              <a:spAutoFit/>
            </a:bodyPr>
            <a:lstStyle/>
            <a:p>
              <a:r>
                <a:rPr lang="en-US" dirty="0">
                  <a:solidFill>
                    <a:srgbClr val="00B050"/>
                  </a:solidFill>
                </a:rPr>
                <a:t>#3</a:t>
              </a:r>
            </a:p>
          </p:txBody>
        </p:sp>
        <p:sp>
          <p:nvSpPr>
            <p:cNvPr id="28" name="TextBox 27">
              <a:extLst>
                <a:ext uri="{FF2B5EF4-FFF2-40B4-BE49-F238E27FC236}">
                  <a16:creationId xmlns:a16="http://schemas.microsoft.com/office/drawing/2014/main" id="{0B95B38C-D120-204E-9637-010ACFBEF489}"/>
                </a:ext>
              </a:extLst>
            </p:cNvPr>
            <p:cNvSpPr txBox="1"/>
            <p:nvPr/>
          </p:nvSpPr>
          <p:spPr>
            <a:xfrm>
              <a:off x="3386609" y="5313402"/>
              <a:ext cx="417102" cy="369332"/>
            </a:xfrm>
            <a:prstGeom prst="rect">
              <a:avLst/>
            </a:prstGeom>
            <a:noFill/>
          </p:spPr>
          <p:txBody>
            <a:bodyPr wrap="none" rtlCol="0">
              <a:spAutoFit/>
            </a:bodyPr>
            <a:lstStyle/>
            <a:p>
              <a:r>
                <a:rPr lang="en-US" dirty="0">
                  <a:solidFill>
                    <a:srgbClr val="00B050"/>
                  </a:solidFill>
                </a:rPr>
                <a:t>#3</a:t>
              </a:r>
            </a:p>
          </p:txBody>
        </p:sp>
        <p:sp>
          <p:nvSpPr>
            <p:cNvPr id="29" name="Rectangle 28">
              <a:extLst>
                <a:ext uri="{FF2B5EF4-FFF2-40B4-BE49-F238E27FC236}">
                  <a16:creationId xmlns:a16="http://schemas.microsoft.com/office/drawing/2014/main" id="{BDAF3C0F-22B7-584D-8E26-E68BD30B11C1}"/>
                </a:ext>
              </a:extLst>
            </p:cNvPr>
            <p:cNvSpPr/>
            <p:nvPr/>
          </p:nvSpPr>
          <p:spPr>
            <a:xfrm>
              <a:off x="6014916" y="4332201"/>
              <a:ext cx="417102" cy="369332"/>
            </a:xfrm>
            <a:prstGeom prst="rect">
              <a:avLst/>
            </a:prstGeom>
          </p:spPr>
          <p:txBody>
            <a:bodyPr wrap="none">
              <a:spAutoFit/>
            </a:bodyPr>
            <a:lstStyle/>
            <a:p>
              <a:r>
                <a:rPr lang="en-US" dirty="0">
                  <a:solidFill>
                    <a:srgbClr val="FB8FEE"/>
                  </a:solidFill>
                </a:rPr>
                <a:t>#4</a:t>
              </a:r>
            </a:p>
          </p:txBody>
        </p:sp>
        <p:sp>
          <p:nvSpPr>
            <p:cNvPr id="30" name="Rectangle 29">
              <a:extLst>
                <a:ext uri="{FF2B5EF4-FFF2-40B4-BE49-F238E27FC236}">
                  <a16:creationId xmlns:a16="http://schemas.microsoft.com/office/drawing/2014/main" id="{CBD74ABA-3800-EE4F-A685-DF9CE5807C90}"/>
                </a:ext>
              </a:extLst>
            </p:cNvPr>
            <p:cNvSpPr/>
            <p:nvPr/>
          </p:nvSpPr>
          <p:spPr>
            <a:xfrm>
              <a:off x="1298753" y="2660438"/>
              <a:ext cx="417102" cy="369332"/>
            </a:xfrm>
            <a:prstGeom prst="rect">
              <a:avLst/>
            </a:prstGeom>
          </p:spPr>
          <p:txBody>
            <a:bodyPr wrap="none">
              <a:spAutoFit/>
            </a:bodyPr>
            <a:lstStyle/>
            <a:p>
              <a:r>
                <a:rPr lang="en-US" dirty="0">
                  <a:solidFill>
                    <a:srgbClr val="7030A0"/>
                  </a:solidFill>
                </a:rPr>
                <a:t>#2</a:t>
              </a:r>
            </a:p>
          </p:txBody>
        </p:sp>
        <p:sp>
          <p:nvSpPr>
            <p:cNvPr id="31" name="Rectangle 30">
              <a:extLst>
                <a:ext uri="{FF2B5EF4-FFF2-40B4-BE49-F238E27FC236}">
                  <a16:creationId xmlns:a16="http://schemas.microsoft.com/office/drawing/2014/main" id="{41DB279B-CD59-8045-A6C9-999A0103C253}"/>
                </a:ext>
              </a:extLst>
            </p:cNvPr>
            <p:cNvSpPr/>
            <p:nvPr/>
          </p:nvSpPr>
          <p:spPr>
            <a:xfrm>
              <a:off x="1427191" y="3874909"/>
              <a:ext cx="417102" cy="369332"/>
            </a:xfrm>
            <a:prstGeom prst="rect">
              <a:avLst/>
            </a:prstGeom>
          </p:spPr>
          <p:txBody>
            <a:bodyPr wrap="none">
              <a:spAutoFit/>
            </a:bodyPr>
            <a:lstStyle/>
            <a:p>
              <a:r>
                <a:rPr lang="en-US" dirty="0">
                  <a:solidFill>
                    <a:srgbClr val="7030A0"/>
                  </a:solidFill>
                </a:rPr>
                <a:t>#2</a:t>
              </a:r>
            </a:p>
          </p:txBody>
        </p:sp>
        <p:sp>
          <p:nvSpPr>
            <p:cNvPr id="32" name="Rectangle 31">
              <a:extLst>
                <a:ext uri="{FF2B5EF4-FFF2-40B4-BE49-F238E27FC236}">
                  <a16:creationId xmlns:a16="http://schemas.microsoft.com/office/drawing/2014/main" id="{1C763975-86DF-A143-87D1-7CD59CD9C192}"/>
                </a:ext>
              </a:extLst>
            </p:cNvPr>
            <p:cNvSpPr/>
            <p:nvPr/>
          </p:nvSpPr>
          <p:spPr>
            <a:xfrm>
              <a:off x="1860979" y="3407055"/>
              <a:ext cx="417102" cy="369332"/>
            </a:xfrm>
            <a:prstGeom prst="rect">
              <a:avLst/>
            </a:prstGeom>
          </p:spPr>
          <p:txBody>
            <a:bodyPr wrap="none">
              <a:spAutoFit/>
            </a:bodyPr>
            <a:lstStyle/>
            <a:p>
              <a:r>
                <a:rPr lang="en-US" dirty="0">
                  <a:solidFill>
                    <a:srgbClr val="7030A0"/>
                  </a:solidFill>
                </a:rPr>
                <a:t>#2</a:t>
              </a:r>
            </a:p>
          </p:txBody>
        </p:sp>
      </p:grpSp>
      <p:sp>
        <p:nvSpPr>
          <p:cNvPr id="35" name="TextBox 34">
            <a:extLst>
              <a:ext uri="{FF2B5EF4-FFF2-40B4-BE49-F238E27FC236}">
                <a16:creationId xmlns:a16="http://schemas.microsoft.com/office/drawing/2014/main" id="{FD509E17-9BEC-BB44-96CB-1CBBAE5E74EA}"/>
              </a:ext>
            </a:extLst>
          </p:cNvPr>
          <p:cNvSpPr txBox="1"/>
          <p:nvPr/>
        </p:nvSpPr>
        <p:spPr>
          <a:xfrm>
            <a:off x="7292003" y="3492816"/>
            <a:ext cx="417102" cy="369332"/>
          </a:xfrm>
          <a:prstGeom prst="rect">
            <a:avLst/>
          </a:prstGeom>
          <a:noFill/>
        </p:spPr>
        <p:txBody>
          <a:bodyPr wrap="none" rtlCol="0">
            <a:spAutoFit/>
          </a:bodyPr>
          <a:lstStyle/>
          <a:p>
            <a:r>
              <a:rPr lang="en-US" dirty="0">
                <a:solidFill>
                  <a:srgbClr val="FB8FEE"/>
                </a:solidFill>
              </a:rPr>
              <a:t>#4</a:t>
            </a:r>
          </a:p>
        </p:txBody>
      </p:sp>
    </p:spTree>
    <p:extLst>
      <p:ext uri="{BB962C8B-B14F-4D97-AF65-F5344CB8AC3E}">
        <p14:creationId xmlns:p14="http://schemas.microsoft.com/office/powerpoint/2010/main" val="3066623921"/>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E4D03-7205-1B42-8896-58250018B8A8}"/>
              </a:ext>
            </a:extLst>
          </p:cNvPr>
          <p:cNvSpPr>
            <a:spLocks noGrp="1"/>
          </p:cNvSpPr>
          <p:nvPr>
            <p:ph type="title"/>
          </p:nvPr>
        </p:nvSpPr>
        <p:spPr/>
        <p:txBody>
          <a:bodyPr/>
          <a:lstStyle/>
          <a:p>
            <a:r>
              <a:rPr lang="en-US" dirty="0"/>
              <a:t>ANS to Question 4</a:t>
            </a:r>
          </a:p>
        </p:txBody>
      </p:sp>
      <p:sp>
        <p:nvSpPr>
          <p:cNvPr id="3" name="Content Placeholder 2">
            <a:extLst>
              <a:ext uri="{FF2B5EF4-FFF2-40B4-BE49-F238E27FC236}">
                <a16:creationId xmlns:a16="http://schemas.microsoft.com/office/drawing/2014/main" id="{E26A4347-126D-F345-82A8-92AB388C04D5}"/>
              </a:ext>
            </a:extLst>
          </p:cNvPr>
          <p:cNvSpPr>
            <a:spLocks noGrp="1"/>
          </p:cNvSpPr>
          <p:nvPr>
            <p:ph idx="1"/>
          </p:nvPr>
        </p:nvSpPr>
        <p:spPr/>
        <p:txBody>
          <a:bodyPr/>
          <a:lstStyle/>
          <a:p>
            <a:r>
              <a:rPr lang="en-HK" dirty="0"/>
              <a:t>A southern group (Cluster#3): Arizona, Oklahoma, Southern, Texas, Central Kentucky, Florida</a:t>
            </a:r>
          </a:p>
          <a:p>
            <a:r>
              <a:rPr lang="en-HK" dirty="0"/>
              <a:t>A northern group (Cluster#4): Boston, Commonwealth, Madison, Northern States, Wisconsin, NY, Virginia</a:t>
            </a:r>
          </a:p>
          <a:p>
            <a:r>
              <a:rPr lang="en-HK" dirty="0"/>
              <a:t>An east/west seaboard group (Cluster#1): Hawaii, New England, United, Pacific, San Diego</a:t>
            </a:r>
          </a:p>
          <a:p>
            <a:r>
              <a:rPr lang="en-HK" dirty="0"/>
              <a:t>ANS: A</a:t>
            </a:r>
          </a:p>
          <a:p>
            <a:endParaRPr lang="en-US" dirty="0"/>
          </a:p>
        </p:txBody>
      </p:sp>
      <p:sp>
        <p:nvSpPr>
          <p:cNvPr id="4" name="Slide Number Placeholder 3">
            <a:extLst>
              <a:ext uri="{FF2B5EF4-FFF2-40B4-BE49-F238E27FC236}">
                <a16:creationId xmlns:a16="http://schemas.microsoft.com/office/drawing/2014/main" id="{F8F91CB7-BD08-0942-BBE5-D7F26EB50A25}"/>
              </a:ext>
            </a:extLst>
          </p:cNvPr>
          <p:cNvSpPr>
            <a:spLocks noGrp="1"/>
          </p:cNvSpPr>
          <p:nvPr>
            <p:ph type="sldNum" sz="quarter" idx="12"/>
          </p:nvPr>
        </p:nvSpPr>
        <p:spPr/>
        <p:txBody>
          <a:bodyPr/>
          <a:lstStyle/>
          <a:p>
            <a:pPr>
              <a:defRPr/>
            </a:pPr>
            <a:fld id="{0343E94F-2174-499E-A050-998768924467}" type="slidenum">
              <a:rPr lang="en-US" altLang="zh-CN" smtClean="0"/>
              <a:pPr>
                <a:defRPr/>
              </a:pPr>
              <a:t>18</a:t>
            </a:fld>
            <a:endParaRPr lang="en-US" altLang="zh-CN"/>
          </a:p>
        </p:txBody>
      </p:sp>
    </p:spTree>
    <p:extLst>
      <p:ext uri="{BB962C8B-B14F-4D97-AF65-F5344CB8AC3E}">
        <p14:creationId xmlns:p14="http://schemas.microsoft.com/office/powerpoint/2010/main" val="1759070905"/>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6E817-47CE-E648-92E3-DA164E6F67B7}"/>
              </a:ext>
            </a:extLst>
          </p:cNvPr>
          <p:cNvSpPr>
            <a:spLocks noGrp="1"/>
          </p:cNvSpPr>
          <p:nvPr>
            <p:ph type="title"/>
          </p:nvPr>
        </p:nvSpPr>
        <p:spPr/>
        <p:txBody>
          <a:bodyPr/>
          <a:lstStyle/>
          <a:p>
            <a:r>
              <a:rPr lang="en-US" dirty="0"/>
              <a:t>Insights</a:t>
            </a:r>
          </a:p>
        </p:txBody>
      </p:sp>
      <p:sp>
        <p:nvSpPr>
          <p:cNvPr id="3" name="Content Placeholder 2">
            <a:extLst>
              <a:ext uri="{FF2B5EF4-FFF2-40B4-BE49-F238E27FC236}">
                <a16:creationId xmlns:a16="http://schemas.microsoft.com/office/drawing/2014/main" id="{1735AAB6-F87A-A84E-93AC-1AB3B056BB9A}"/>
              </a:ext>
            </a:extLst>
          </p:cNvPr>
          <p:cNvSpPr>
            <a:spLocks noGrp="1"/>
          </p:cNvSpPr>
          <p:nvPr>
            <p:ph idx="1"/>
          </p:nvPr>
        </p:nvSpPr>
        <p:spPr/>
        <p:txBody>
          <a:bodyPr/>
          <a:lstStyle/>
          <a:p>
            <a:r>
              <a:rPr lang="en-HK" dirty="0"/>
              <a:t>One insight that can be derived from this clustering is that clusters tend to group geographically.</a:t>
            </a:r>
          </a:p>
          <a:p>
            <a:r>
              <a:rPr lang="en-US" dirty="0"/>
              <a:t>So the economists could take geographical boarder as a starting point to build the cost model of the various utilities.</a:t>
            </a:r>
            <a:endParaRPr lang="en-HK" dirty="0"/>
          </a:p>
          <a:p>
            <a:endParaRPr lang="en-US" dirty="0"/>
          </a:p>
        </p:txBody>
      </p:sp>
      <p:sp>
        <p:nvSpPr>
          <p:cNvPr id="4" name="Slide Number Placeholder 3">
            <a:extLst>
              <a:ext uri="{FF2B5EF4-FFF2-40B4-BE49-F238E27FC236}">
                <a16:creationId xmlns:a16="http://schemas.microsoft.com/office/drawing/2014/main" id="{B94F1367-D786-8242-98D5-3792E2D8EF7B}"/>
              </a:ext>
            </a:extLst>
          </p:cNvPr>
          <p:cNvSpPr>
            <a:spLocks noGrp="1"/>
          </p:cNvSpPr>
          <p:nvPr>
            <p:ph type="sldNum" sz="quarter" idx="12"/>
          </p:nvPr>
        </p:nvSpPr>
        <p:spPr/>
        <p:txBody>
          <a:bodyPr/>
          <a:lstStyle/>
          <a:p>
            <a:pPr>
              <a:defRPr/>
            </a:pPr>
            <a:fld id="{0343E94F-2174-499E-A050-998768924467}" type="slidenum">
              <a:rPr lang="en-US" altLang="zh-CN" smtClean="0"/>
              <a:pPr>
                <a:defRPr/>
              </a:pPr>
              <a:t>19</a:t>
            </a:fld>
            <a:endParaRPr lang="en-US" altLang="zh-CN"/>
          </a:p>
        </p:txBody>
      </p:sp>
    </p:spTree>
    <p:extLst>
      <p:ext uri="{BB962C8B-B14F-4D97-AF65-F5344CB8AC3E}">
        <p14:creationId xmlns:p14="http://schemas.microsoft.com/office/powerpoint/2010/main" val="315992138"/>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F2C23-EDAD-0B46-B7B2-8C8332683F01}"/>
              </a:ext>
            </a:extLst>
          </p:cNvPr>
          <p:cNvSpPr>
            <a:spLocks noGrp="1"/>
          </p:cNvSpPr>
          <p:nvPr>
            <p:ph type="title"/>
          </p:nvPr>
        </p:nvSpPr>
        <p:spPr/>
        <p:txBody>
          <a:bodyPr/>
          <a:lstStyle/>
          <a:p>
            <a:r>
              <a:rPr lang="en-HK" dirty="0"/>
              <a:t>Public Utilities</a:t>
            </a:r>
            <a:endParaRPr lang="en-US" dirty="0"/>
          </a:p>
        </p:txBody>
      </p:sp>
      <p:sp>
        <p:nvSpPr>
          <p:cNvPr id="3" name="Content Placeholder 2">
            <a:extLst>
              <a:ext uri="{FF2B5EF4-FFF2-40B4-BE49-F238E27FC236}">
                <a16:creationId xmlns:a16="http://schemas.microsoft.com/office/drawing/2014/main" id="{6321E108-558C-394E-ADE7-3527EF65AC85}"/>
              </a:ext>
            </a:extLst>
          </p:cNvPr>
          <p:cNvSpPr>
            <a:spLocks noGrp="1"/>
          </p:cNvSpPr>
          <p:nvPr>
            <p:ph idx="1"/>
          </p:nvPr>
        </p:nvSpPr>
        <p:spPr/>
        <p:txBody>
          <a:bodyPr/>
          <a:lstStyle/>
          <a:p>
            <a:r>
              <a:rPr lang="en-US" sz="2400" dirty="0"/>
              <a:t>The case gives corporate data on 22 U.S. public utilities from different states.</a:t>
            </a:r>
          </a:p>
          <a:p>
            <a:r>
              <a:rPr lang="en-US" sz="2400" dirty="0"/>
              <a:t>We are interested in forming groups of similar utilities. The records to be clustered are the utilities, and the clustering will be based on the eight measurements on each utility. </a:t>
            </a:r>
          </a:p>
          <a:p>
            <a:r>
              <a:rPr lang="en-US" sz="2400" dirty="0"/>
              <a:t>The clustering results would be useful to predict the cost impact of deregulation. </a:t>
            </a:r>
          </a:p>
          <a:p>
            <a:pPr lvl="1"/>
            <a:r>
              <a:rPr lang="en-US" sz="1800" dirty="0"/>
              <a:t>To do the requisite analysis, economists would need to build a detailed cost model of the various utilities. </a:t>
            </a:r>
          </a:p>
          <a:p>
            <a:pPr lvl="1"/>
            <a:r>
              <a:rPr lang="en-US" sz="1800" dirty="0"/>
              <a:t>It would save a considerable amount of time and effort if we could cluster similar types of utilities and build detailed cost models for just one "typical" utility in each cluster and then scale up from these models to estimate results for all utilities.</a:t>
            </a:r>
          </a:p>
        </p:txBody>
      </p:sp>
      <p:sp>
        <p:nvSpPr>
          <p:cNvPr id="4" name="Slide Number Placeholder 3">
            <a:extLst>
              <a:ext uri="{FF2B5EF4-FFF2-40B4-BE49-F238E27FC236}">
                <a16:creationId xmlns:a16="http://schemas.microsoft.com/office/drawing/2014/main" id="{EE672019-B393-0D48-B91E-13FC07D3D984}"/>
              </a:ext>
            </a:extLst>
          </p:cNvPr>
          <p:cNvSpPr>
            <a:spLocks noGrp="1"/>
          </p:cNvSpPr>
          <p:nvPr>
            <p:ph type="sldNum" sz="quarter" idx="12"/>
          </p:nvPr>
        </p:nvSpPr>
        <p:spPr/>
        <p:txBody>
          <a:bodyPr/>
          <a:lstStyle/>
          <a:p>
            <a:pPr>
              <a:defRPr/>
            </a:pPr>
            <a:fld id="{0343E94F-2174-499E-A050-998768924467}" type="slidenum">
              <a:rPr lang="en-US" altLang="zh-CN" smtClean="0"/>
              <a:pPr>
                <a:defRPr/>
              </a:pPr>
              <a:t>2</a:t>
            </a:fld>
            <a:endParaRPr lang="en-US" altLang="zh-CN"/>
          </a:p>
        </p:txBody>
      </p:sp>
    </p:spTree>
    <p:extLst>
      <p:ext uri="{BB962C8B-B14F-4D97-AF65-F5344CB8AC3E}">
        <p14:creationId xmlns:p14="http://schemas.microsoft.com/office/powerpoint/2010/main" val="559687696"/>
      </p:ext>
    </p:extLst>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36EA6-3AAE-4662-AA19-0CF23D6C549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D1FC5F9-621C-4602-9C3F-B1862520466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426056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6E173-AA56-2F4C-8334-4B307F3A1856}"/>
              </a:ext>
            </a:extLst>
          </p:cNvPr>
          <p:cNvSpPr>
            <a:spLocks noGrp="1"/>
          </p:cNvSpPr>
          <p:nvPr>
            <p:ph type="title"/>
          </p:nvPr>
        </p:nvSpPr>
        <p:spPr/>
        <p:txBody>
          <a:bodyPr/>
          <a:lstStyle/>
          <a:p>
            <a:r>
              <a:rPr lang="en-US" dirty="0"/>
              <a:t>Variables</a:t>
            </a:r>
          </a:p>
        </p:txBody>
      </p:sp>
      <p:sp>
        <p:nvSpPr>
          <p:cNvPr id="3" name="Content Placeholder 2">
            <a:extLst>
              <a:ext uri="{FF2B5EF4-FFF2-40B4-BE49-F238E27FC236}">
                <a16:creationId xmlns:a16="http://schemas.microsoft.com/office/drawing/2014/main" id="{15BD2C89-4C74-2B41-AB60-4BAC7C179359}"/>
              </a:ext>
            </a:extLst>
          </p:cNvPr>
          <p:cNvSpPr>
            <a:spLocks noGrp="1"/>
          </p:cNvSpPr>
          <p:nvPr>
            <p:ph idx="1"/>
          </p:nvPr>
        </p:nvSpPr>
        <p:spPr/>
        <p:txBody>
          <a:bodyPr/>
          <a:lstStyle/>
          <a:p>
            <a:r>
              <a:rPr lang="en-HK" dirty="0"/>
              <a:t>Fixed = fixed-charge covering ratio (income/debt); </a:t>
            </a:r>
          </a:p>
          <a:p>
            <a:r>
              <a:rPr lang="en-HK" dirty="0" err="1"/>
              <a:t>RoR</a:t>
            </a:r>
            <a:r>
              <a:rPr lang="en-HK" dirty="0"/>
              <a:t> = rate of return on capital; </a:t>
            </a:r>
          </a:p>
          <a:p>
            <a:r>
              <a:rPr lang="en-HK" dirty="0"/>
              <a:t>Cost = cost per kilowatt capacity in place;</a:t>
            </a:r>
          </a:p>
          <a:p>
            <a:r>
              <a:rPr lang="en-HK" dirty="0"/>
              <a:t>Load = annual load factor; </a:t>
            </a:r>
          </a:p>
          <a:p>
            <a:r>
              <a:rPr lang="en-HK" dirty="0"/>
              <a:t>Demand = peak kilowatt hour demand growth last year; </a:t>
            </a:r>
          </a:p>
          <a:p>
            <a:r>
              <a:rPr lang="en-HK" dirty="0"/>
              <a:t>Sales = sales (kilowatt hour use per year);</a:t>
            </a:r>
          </a:p>
          <a:p>
            <a:r>
              <a:rPr lang="en-HK" dirty="0"/>
              <a:t>Nuclear = percent nuclear;</a:t>
            </a:r>
          </a:p>
          <a:p>
            <a:r>
              <a:rPr lang="en-HK" dirty="0"/>
              <a:t> Fuel total fuel costs (cents per kilowatt hour)</a:t>
            </a:r>
          </a:p>
          <a:p>
            <a:endParaRPr lang="en-US" dirty="0"/>
          </a:p>
        </p:txBody>
      </p:sp>
      <p:sp>
        <p:nvSpPr>
          <p:cNvPr id="4" name="Slide Number Placeholder 3">
            <a:extLst>
              <a:ext uri="{FF2B5EF4-FFF2-40B4-BE49-F238E27FC236}">
                <a16:creationId xmlns:a16="http://schemas.microsoft.com/office/drawing/2014/main" id="{2C89396F-CDD4-D445-9B52-97C8979B2E4B}"/>
              </a:ext>
            </a:extLst>
          </p:cNvPr>
          <p:cNvSpPr>
            <a:spLocks noGrp="1"/>
          </p:cNvSpPr>
          <p:nvPr>
            <p:ph type="sldNum" sz="quarter" idx="12"/>
          </p:nvPr>
        </p:nvSpPr>
        <p:spPr/>
        <p:txBody>
          <a:bodyPr/>
          <a:lstStyle/>
          <a:p>
            <a:pPr>
              <a:defRPr/>
            </a:pPr>
            <a:fld id="{0343E94F-2174-499E-A050-998768924467}" type="slidenum">
              <a:rPr lang="en-US" altLang="zh-CN" smtClean="0"/>
              <a:pPr>
                <a:defRPr/>
              </a:pPr>
              <a:t>3</a:t>
            </a:fld>
            <a:endParaRPr lang="en-US" altLang="zh-CN" dirty="0"/>
          </a:p>
        </p:txBody>
      </p:sp>
    </p:spTree>
    <p:extLst>
      <p:ext uri="{BB962C8B-B14F-4D97-AF65-F5344CB8AC3E}">
        <p14:creationId xmlns:p14="http://schemas.microsoft.com/office/powerpoint/2010/main" val="4273386470"/>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2C28F-188D-9B41-8D6C-47CA5E6C4C99}"/>
              </a:ext>
            </a:extLst>
          </p:cNvPr>
          <p:cNvSpPr>
            <a:spLocks noGrp="1"/>
          </p:cNvSpPr>
          <p:nvPr>
            <p:ph type="title"/>
          </p:nvPr>
        </p:nvSpPr>
        <p:spPr/>
        <p:txBody>
          <a:bodyPr/>
          <a:lstStyle/>
          <a:p>
            <a:r>
              <a:rPr lang="en-US" dirty="0"/>
              <a:t>Preliminary Study</a:t>
            </a:r>
          </a:p>
        </p:txBody>
      </p:sp>
      <p:sp>
        <p:nvSpPr>
          <p:cNvPr id="3" name="Content Placeholder 2">
            <a:extLst>
              <a:ext uri="{FF2B5EF4-FFF2-40B4-BE49-F238E27FC236}">
                <a16:creationId xmlns:a16="http://schemas.microsoft.com/office/drawing/2014/main" id="{6DAC4502-0FC8-8545-AC22-13B9F013FFD0}"/>
              </a:ext>
            </a:extLst>
          </p:cNvPr>
          <p:cNvSpPr>
            <a:spLocks noGrp="1"/>
          </p:cNvSpPr>
          <p:nvPr>
            <p:ph idx="1"/>
          </p:nvPr>
        </p:nvSpPr>
        <p:spPr/>
        <p:txBody>
          <a:bodyPr/>
          <a:lstStyle/>
          <a:p>
            <a:r>
              <a:rPr lang="en-HK" dirty="0"/>
              <a:t>For simplicity, </a:t>
            </a:r>
            <a:r>
              <a:rPr lang="en-US" dirty="0"/>
              <a:t>let’s focus in two variables (Sales and Fuel Cost) first since it is easier to visualize the relationship and get a basic understanding</a:t>
            </a:r>
          </a:p>
        </p:txBody>
      </p:sp>
      <p:sp>
        <p:nvSpPr>
          <p:cNvPr id="4" name="Slide Number Placeholder 3">
            <a:extLst>
              <a:ext uri="{FF2B5EF4-FFF2-40B4-BE49-F238E27FC236}">
                <a16:creationId xmlns:a16="http://schemas.microsoft.com/office/drawing/2014/main" id="{32BEAD53-8D90-2B40-97FF-D36FB900A07C}"/>
              </a:ext>
            </a:extLst>
          </p:cNvPr>
          <p:cNvSpPr>
            <a:spLocks noGrp="1"/>
          </p:cNvSpPr>
          <p:nvPr>
            <p:ph type="sldNum" sz="quarter" idx="12"/>
          </p:nvPr>
        </p:nvSpPr>
        <p:spPr/>
        <p:txBody>
          <a:bodyPr/>
          <a:lstStyle/>
          <a:p>
            <a:pPr>
              <a:defRPr/>
            </a:pPr>
            <a:fld id="{0343E94F-2174-499E-A050-998768924467}" type="slidenum">
              <a:rPr lang="en-US" altLang="zh-CN" smtClean="0"/>
              <a:pPr>
                <a:defRPr/>
              </a:pPr>
              <a:t>4</a:t>
            </a:fld>
            <a:endParaRPr lang="en-US" altLang="zh-CN"/>
          </a:p>
        </p:txBody>
      </p:sp>
      <p:pic>
        <p:nvPicPr>
          <p:cNvPr id="7" name="Picture 6">
            <a:extLst>
              <a:ext uri="{FF2B5EF4-FFF2-40B4-BE49-F238E27FC236}">
                <a16:creationId xmlns:a16="http://schemas.microsoft.com/office/drawing/2014/main" id="{6D9DB5BE-CAF5-D743-BDCB-51C5875064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0" y="3656012"/>
            <a:ext cx="4525995" cy="2973388"/>
          </a:xfrm>
          <a:prstGeom prst="rect">
            <a:avLst/>
          </a:prstGeom>
        </p:spPr>
      </p:pic>
    </p:spTree>
    <p:extLst>
      <p:ext uri="{BB962C8B-B14F-4D97-AF65-F5344CB8AC3E}">
        <p14:creationId xmlns:p14="http://schemas.microsoft.com/office/powerpoint/2010/main" val="3637072691"/>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9B640-2156-2442-B001-90E8725ED780}"/>
              </a:ext>
            </a:extLst>
          </p:cNvPr>
          <p:cNvSpPr>
            <a:spLocks noGrp="1"/>
          </p:cNvSpPr>
          <p:nvPr>
            <p:ph type="title"/>
          </p:nvPr>
        </p:nvSpPr>
        <p:spPr/>
        <p:txBody>
          <a:bodyPr/>
          <a:lstStyle/>
          <a:p>
            <a:r>
              <a:rPr lang="en-US" dirty="0"/>
              <a:t>Cluster Suggestion</a:t>
            </a:r>
          </a:p>
        </p:txBody>
      </p:sp>
      <p:sp>
        <p:nvSpPr>
          <p:cNvPr id="3" name="Content Placeholder 2">
            <a:extLst>
              <a:ext uri="{FF2B5EF4-FFF2-40B4-BE49-F238E27FC236}">
                <a16:creationId xmlns:a16="http://schemas.microsoft.com/office/drawing/2014/main" id="{813BC8E8-C262-F942-AFC8-BCBCC806EF05}"/>
              </a:ext>
            </a:extLst>
          </p:cNvPr>
          <p:cNvSpPr>
            <a:spLocks noGrp="1"/>
          </p:cNvSpPr>
          <p:nvPr>
            <p:ph idx="1"/>
          </p:nvPr>
        </p:nvSpPr>
        <p:spPr/>
        <p:txBody>
          <a:bodyPr/>
          <a:lstStyle/>
          <a:p>
            <a:r>
              <a:rPr lang="en-HK" dirty="0"/>
              <a:t>At first glance, there appear to be two or three clusters of utilities: </a:t>
            </a:r>
          </a:p>
          <a:p>
            <a:pPr lvl="1"/>
            <a:r>
              <a:rPr lang="en-HK" dirty="0"/>
              <a:t>one with utilities that have high fuel costs, </a:t>
            </a:r>
          </a:p>
          <a:p>
            <a:pPr lvl="1"/>
            <a:r>
              <a:rPr lang="en-HK" dirty="0"/>
              <a:t>a second with utilities that have lower fuel costs and relatively low sales, </a:t>
            </a:r>
          </a:p>
          <a:p>
            <a:pPr lvl="1"/>
            <a:r>
              <a:rPr lang="en-HK" dirty="0"/>
              <a:t>and a third with utilities with low fuel costs but high sales. </a:t>
            </a:r>
          </a:p>
          <a:p>
            <a:r>
              <a:rPr lang="en-HK" dirty="0"/>
              <a:t>We can therefore think of cluster analysis as a more formal algorithm that measures the distance between records, and according to these distances (here, two-dimensional distances) forms clusters.</a:t>
            </a:r>
            <a:endParaRPr lang="en-US" dirty="0"/>
          </a:p>
        </p:txBody>
      </p:sp>
      <p:sp>
        <p:nvSpPr>
          <p:cNvPr id="4" name="Slide Number Placeholder 3">
            <a:extLst>
              <a:ext uri="{FF2B5EF4-FFF2-40B4-BE49-F238E27FC236}">
                <a16:creationId xmlns:a16="http://schemas.microsoft.com/office/drawing/2014/main" id="{6C287532-0B38-7642-A60A-5DFD7E627E47}"/>
              </a:ext>
            </a:extLst>
          </p:cNvPr>
          <p:cNvSpPr>
            <a:spLocks noGrp="1"/>
          </p:cNvSpPr>
          <p:nvPr>
            <p:ph type="sldNum" sz="quarter" idx="12"/>
          </p:nvPr>
        </p:nvSpPr>
        <p:spPr/>
        <p:txBody>
          <a:bodyPr/>
          <a:lstStyle/>
          <a:p>
            <a:pPr>
              <a:defRPr/>
            </a:pPr>
            <a:fld id="{0343E94F-2174-499E-A050-998768924467}" type="slidenum">
              <a:rPr lang="en-US" altLang="zh-CN" smtClean="0"/>
              <a:pPr>
                <a:defRPr/>
              </a:pPr>
              <a:t>5</a:t>
            </a:fld>
            <a:endParaRPr lang="en-US" altLang="zh-CN"/>
          </a:p>
        </p:txBody>
      </p:sp>
    </p:spTree>
    <p:extLst>
      <p:ext uri="{BB962C8B-B14F-4D97-AF65-F5344CB8AC3E}">
        <p14:creationId xmlns:p14="http://schemas.microsoft.com/office/powerpoint/2010/main" val="1981300457"/>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2BE0E0A-D812-9241-A26C-F2DE850328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8946" y="3489022"/>
            <a:ext cx="4178488" cy="2745091"/>
          </a:xfrm>
          <a:prstGeom prst="rect">
            <a:avLst/>
          </a:prstGeom>
        </p:spPr>
      </p:pic>
      <p:sp>
        <p:nvSpPr>
          <p:cNvPr id="2" name="Title 1">
            <a:extLst>
              <a:ext uri="{FF2B5EF4-FFF2-40B4-BE49-F238E27FC236}">
                <a16:creationId xmlns:a16="http://schemas.microsoft.com/office/drawing/2014/main" id="{44BC4AE4-FF28-374E-A17A-ED7CA7A753ED}"/>
              </a:ext>
            </a:extLst>
          </p:cNvPr>
          <p:cNvSpPr>
            <a:spLocks noGrp="1"/>
          </p:cNvSpPr>
          <p:nvPr>
            <p:ph type="title"/>
          </p:nvPr>
        </p:nvSpPr>
        <p:spPr/>
        <p:txBody>
          <a:bodyPr/>
          <a:lstStyle/>
          <a:p>
            <a:r>
              <a:rPr lang="en-US" dirty="0"/>
              <a:t>ANS to Question1</a:t>
            </a:r>
          </a:p>
        </p:txBody>
      </p:sp>
      <p:sp>
        <p:nvSpPr>
          <p:cNvPr id="3" name="Content Placeholder 2">
            <a:extLst>
              <a:ext uri="{FF2B5EF4-FFF2-40B4-BE49-F238E27FC236}">
                <a16:creationId xmlns:a16="http://schemas.microsoft.com/office/drawing/2014/main" id="{B5CB6B9B-CF59-2943-B94A-6DCA7102449F}"/>
              </a:ext>
            </a:extLst>
          </p:cNvPr>
          <p:cNvSpPr>
            <a:spLocks noGrp="1"/>
          </p:cNvSpPr>
          <p:nvPr>
            <p:ph idx="1"/>
          </p:nvPr>
        </p:nvSpPr>
        <p:spPr/>
        <p:txBody>
          <a:bodyPr/>
          <a:lstStyle/>
          <a:p>
            <a:r>
              <a:rPr lang="en-HK" dirty="0"/>
              <a:t>According to the cluster guideline of above, which group do Nevada and Commonwealth belong to?</a:t>
            </a:r>
            <a:endParaRPr lang="en-US" dirty="0"/>
          </a:p>
          <a:p>
            <a:r>
              <a:rPr lang="en-US" dirty="0"/>
              <a:t>ANS: C</a:t>
            </a:r>
          </a:p>
          <a:p>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B06F9F40-14D6-0C49-B393-263843C9EDBA}"/>
              </a:ext>
            </a:extLst>
          </p:cNvPr>
          <p:cNvSpPr>
            <a:spLocks noGrp="1"/>
          </p:cNvSpPr>
          <p:nvPr>
            <p:ph type="sldNum" sz="quarter" idx="12"/>
          </p:nvPr>
        </p:nvSpPr>
        <p:spPr/>
        <p:txBody>
          <a:bodyPr/>
          <a:lstStyle/>
          <a:p>
            <a:pPr>
              <a:defRPr/>
            </a:pPr>
            <a:fld id="{0343E94F-2174-499E-A050-998768924467}" type="slidenum">
              <a:rPr lang="en-US" altLang="zh-CN" smtClean="0"/>
              <a:pPr>
                <a:defRPr/>
              </a:pPr>
              <a:t>6</a:t>
            </a:fld>
            <a:endParaRPr lang="en-US" altLang="zh-CN"/>
          </a:p>
        </p:txBody>
      </p:sp>
      <p:sp>
        <p:nvSpPr>
          <p:cNvPr id="8" name="Donut 7">
            <a:extLst>
              <a:ext uri="{FF2B5EF4-FFF2-40B4-BE49-F238E27FC236}">
                <a16:creationId xmlns:a16="http://schemas.microsoft.com/office/drawing/2014/main" id="{A1884BD4-1313-884E-B1ED-AAD4FDD9C80F}"/>
              </a:ext>
            </a:extLst>
          </p:cNvPr>
          <p:cNvSpPr/>
          <p:nvPr/>
        </p:nvSpPr>
        <p:spPr bwMode="auto">
          <a:xfrm>
            <a:off x="4512046" y="5082702"/>
            <a:ext cx="1202954" cy="352120"/>
          </a:xfrm>
          <a:prstGeom prst="donut">
            <a:avLst>
              <a:gd name="adj" fmla="val 4222"/>
            </a:avLst>
          </a:prstGeom>
          <a:solidFill>
            <a:srgbClr val="FF0000"/>
          </a:solidFill>
          <a:ln w="1270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a:latin typeface="Arial" charset="0"/>
              <a:ea typeface="宋体" pitchFamily="2" charset="-122"/>
            </a:endParaRPr>
          </a:p>
        </p:txBody>
      </p:sp>
      <p:sp>
        <p:nvSpPr>
          <p:cNvPr id="9" name="Donut 8">
            <a:extLst>
              <a:ext uri="{FF2B5EF4-FFF2-40B4-BE49-F238E27FC236}">
                <a16:creationId xmlns:a16="http://schemas.microsoft.com/office/drawing/2014/main" id="{933C53E3-3B6B-C44C-9C4D-7000B1BB98FF}"/>
              </a:ext>
            </a:extLst>
          </p:cNvPr>
          <p:cNvSpPr/>
          <p:nvPr/>
        </p:nvSpPr>
        <p:spPr bwMode="auto">
          <a:xfrm>
            <a:off x="7467600" y="5082702"/>
            <a:ext cx="685800" cy="280178"/>
          </a:xfrm>
          <a:prstGeom prst="donut">
            <a:avLst>
              <a:gd name="adj" fmla="val 4222"/>
            </a:avLst>
          </a:prstGeom>
          <a:solidFill>
            <a:srgbClr val="FF0000"/>
          </a:solidFill>
          <a:ln w="12700" cap="sq"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a:latin typeface="Arial" charset="0"/>
              <a:ea typeface="宋体" pitchFamily="2" charset="-122"/>
            </a:endParaRPr>
          </a:p>
        </p:txBody>
      </p:sp>
    </p:spTree>
    <p:extLst>
      <p:ext uri="{BB962C8B-B14F-4D97-AF65-F5344CB8AC3E}">
        <p14:creationId xmlns:p14="http://schemas.microsoft.com/office/powerpoint/2010/main" val="2511630014"/>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25D4D-F2D7-C045-B6F9-572FDD60A883}"/>
              </a:ext>
            </a:extLst>
          </p:cNvPr>
          <p:cNvSpPr>
            <a:spLocks noGrp="1"/>
          </p:cNvSpPr>
          <p:nvPr>
            <p:ph type="title"/>
          </p:nvPr>
        </p:nvSpPr>
        <p:spPr/>
        <p:txBody>
          <a:bodyPr/>
          <a:lstStyle/>
          <a:p>
            <a:r>
              <a:rPr lang="en-US" dirty="0"/>
              <a:t>Normalization</a:t>
            </a:r>
          </a:p>
        </p:txBody>
      </p:sp>
      <p:sp>
        <p:nvSpPr>
          <p:cNvPr id="3" name="Content Placeholder 2">
            <a:extLst>
              <a:ext uri="{FF2B5EF4-FFF2-40B4-BE49-F238E27FC236}">
                <a16:creationId xmlns:a16="http://schemas.microsoft.com/office/drawing/2014/main" id="{5B8BC9FE-2384-334C-874C-B2D9A1EBB452}"/>
              </a:ext>
            </a:extLst>
          </p:cNvPr>
          <p:cNvSpPr>
            <a:spLocks noGrp="1"/>
          </p:cNvSpPr>
          <p:nvPr>
            <p:ph idx="1"/>
          </p:nvPr>
        </p:nvSpPr>
        <p:spPr/>
        <p:txBody>
          <a:bodyPr/>
          <a:lstStyle/>
          <a:p>
            <a:r>
              <a:rPr lang="en-US" dirty="0"/>
              <a:t>The snapshot of the dataset shows an obvious difference in scale/magnitude among variables</a:t>
            </a:r>
          </a:p>
          <a:p>
            <a:endParaRPr lang="en-US" dirty="0"/>
          </a:p>
          <a:p>
            <a:pPr marL="0" indent="0">
              <a:buNone/>
            </a:pPr>
            <a:endParaRPr lang="en-US" dirty="0"/>
          </a:p>
          <a:p>
            <a:r>
              <a:rPr lang="en-US" dirty="0"/>
              <a:t>So normalization is necessary before the clustering analysis  </a:t>
            </a:r>
          </a:p>
        </p:txBody>
      </p:sp>
      <p:sp>
        <p:nvSpPr>
          <p:cNvPr id="4" name="Slide Number Placeholder 3">
            <a:extLst>
              <a:ext uri="{FF2B5EF4-FFF2-40B4-BE49-F238E27FC236}">
                <a16:creationId xmlns:a16="http://schemas.microsoft.com/office/drawing/2014/main" id="{7356DD9A-C8B9-6743-887C-63DFAEC286B2}"/>
              </a:ext>
            </a:extLst>
          </p:cNvPr>
          <p:cNvSpPr>
            <a:spLocks noGrp="1"/>
          </p:cNvSpPr>
          <p:nvPr>
            <p:ph type="sldNum" sz="quarter" idx="12"/>
          </p:nvPr>
        </p:nvSpPr>
        <p:spPr/>
        <p:txBody>
          <a:bodyPr/>
          <a:lstStyle/>
          <a:p>
            <a:pPr>
              <a:defRPr/>
            </a:pPr>
            <a:fld id="{0343E94F-2174-499E-A050-998768924467}" type="slidenum">
              <a:rPr lang="en-US" altLang="zh-CN" smtClean="0"/>
              <a:pPr>
                <a:defRPr/>
              </a:pPr>
              <a:t>7</a:t>
            </a:fld>
            <a:endParaRPr lang="en-US" altLang="zh-CN"/>
          </a:p>
        </p:txBody>
      </p:sp>
      <p:pic>
        <p:nvPicPr>
          <p:cNvPr id="6" name="Picture 5">
            <a:extLst>
              <a:ext uri="{FF2B5EF4-FFF2-40B4-BE49-F238E27FC236}">
                <a16:creationId xmlns:a16="http://schemas.microsoft.com/office/drawing/2014/main" id="{9F2804CC-63AD-834A-AEBA-69D7DAF6EE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8330" y="2971800"/>
            <a:ext cx="6908800" cy="1193800"/>
          </a:xfrm>
          <a:prstGeom prst="rect">
            <a:avLst/>
          </a:prstGeom>
        </p:spPr>
      </p:pic>
    </p:spTree>
    <p:extLst>
      <p:ext uri="{BB962C8B-B14F-4D97-AF65-F5344CB8AC3E}">
        <p14:creationId xmlns:p14="http://schemas.microsoft.com/office/powerpoint/2010/main" val="3397774754"/>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F17B7-6873-ED47-B4CA-6F344C8B8290}"/>
              </a:ext>
            </a:extLst>
          </p:cNvPr>
          <p:cNvSpPr>
            <a:spLocks noGrp="1"/>
          </p:cNvSpPr>
          <p:nvPr>
            <p:ph type="title"/>
          </p:nvPr>
        </p:nvSpPr>
        <p:spPr/>
        <p:txBody>
          <a:bodyPr/>
          <a:lstStyle/>
          <a:p>
            <a:r>
              <a:rPr lang="en-US" dirty="0"/>
              <a:t>Question 2</a:t>
            </a:r>
          </a:p>
        </p:txBody>
      </p:sp>
      <p:sp>
        <p:nvSpPr>
          <p:cNvPr id="3" name="Content Placeholder 2">
            <a:extLst>
              <a:ext uri="{FF2B5EF4-FFF2-40B4-BE49-F238E27FC236}">
                <a16:creationId xmlns:a16="http://schemas.microsoft.com/office/drawing/2014/main" id="{4998F292-6268-2A4D-A7D6-F56C23092174}"/>
              </a:ext>
            </a:extLst>
          </p:cNvPr>
          <p:cNvSpPr>
            <a:spLocks noGrp="1"/>
          </p:cNvSpPr>
          <p:nvPr>
            <p:ph idx="1"/>
          </p:nvPr>
        </p:nvSpPr>
        <p:spPr/>
        <p:txBody>
          <a:bodyPr/>
          <a:lstStyle/>
          <a:p>
            <a:r>
              <a:rPr lang="en-US" dirty="0"/>
              <a:t>The following contains the records of Sales and Fuel Cost for two companies, also the mean and </a:t>
            </a:r>
            <a:r>
              <a:rPr lang="en-US" dirty="0" err="1"/>
              <a:t>sd</a:t>
            </a:r>
            <a:r>
              <a:rPr lang="en-US" dirty="0"/>
              <a:t> of the two variables.</a:t>
            </a:r>
            <a:br>
              <a:rPr lang="en-US" dirty="0"/>
            </a:br>
            <a:br>
              <a:rPr lang="en-US" dirty="0"/>
            </a:br>
            <a:br>
              <a:rPr lang="en-US" dirty="0"/>
            </a:br>
            <a:br>
              <a:rPr lang="en-US" dirty="0"/>
            </a:br>
            <a:endParaRPr lang="en-US" dirty="0"/>
          </a:p>
          <a:p>
            <a:r>
              <a:rPr lang="en-US" dirty="0"/>
              <a:t>Compute the normalized values for Boston Edison Co.</a:t>
            </a:r>
            <a:endParaRPr lang="en-HK" dirty="0"/>
          </a:p>
          <a:p>
            <a:endParaRPr lang="en-US" dirty="0"/>
          </a:p>
        </p:txBody>
      </p:sp>
      <p:sp>
        <p:nvSpPr>
          <p:cNvPr id="4" name="Slide Number Placeholder 3">
            <a:extLst>
              <a:ext uri="{FF2B5EF4-FFF2-40B4-BE49-F238E27FC236}">
                <a16:creationId xmlns:a16="http://schemas.microsoft.com/office/drawing/2014/main" id="{34C04327-8822-F142-97F9-4BE8763B4A8D}"/>
              </a:ext>
            </a:extLst>
          </p:cNvPr>
          <p:cNvSpPr>
            <a:spLocks noGrp="1"/>
          </p:cNvSpPr>
          <p:nvPr>
            <p:ph type="sldNum" sz="quarter" idx="12"/>
          </p:nvPr>
        </p:nvSpPr>
        <p:spPr/>
        <p:txBody>
          <a:bodyPr/>
          <a:lstStyle/>
          <a:p>
            <a:pPr>
              <a:defRPr/>
            </a:pPr>
            <a:fld id="{0343E94F-2174-499E-A050-998768924467}" type="slidenum">
              <a:rPr lang="en-US" altLang="zh-CN" smtClean="0"/>
              <a:pPr>
                <a:defRPr/>
              </a:pPr>
              <a:t>8</a:t>
            </a:fld>
            <a:endParaRPr lang="en-US" altLang="zh-CN" dirty="0"/>
          </a:p>
        </p:txBody>
      </p:sp>
      <p:graphicFrame>
        <p:nvGraphicFramePr>
          <p:cNvPr id="5" name="Table 4">
            <a:extLst>
              <a:ext uri="{FF2B5EF4-FFF2-40B4-BE49-F238E27FC236}">
                <a16:creationId xmlns:a16="http://schemas.microsoft.com/office/drawing/2014/main" id="{46E3FB74-FBE9-0E43-9996-D3AF05DC38E8}"/>
              </a:ext>
            </a:extLst>
          </p:cNvPr>
          <p:cNvGraphicFramePr>
            <a:graphicFrameLocks noGrp="1"/>
          </p:cNvGraphicFramePr>
          <p:nvPr/>
        </p:nvGraphicFramePr>
        <p:xfrm>
          <a:off x="2590800" y="3048000"/>
          <a:ext cx="6629400" cy="1854200"/>
        </p:xfrm>
        <a:graphic>
          <a:graphicData uri="http://schemas.openxmlformats.org/drawingml/2006/table">
            <a:tbl>
              <a:tblPr firstRow="1" bandRow="1">
                <a:tableStyleId>{5C22544A-7EE6-4342-B048-85BDC9FD1C3A}</a:tableStyleId>
              </a:tblPr>
              <a:tblGrid>
                <a:gridCol w="2209800">
                  <a:extLst>
                    <a:ext uri="{9D8B030D-6E8A-4147-A177-3AD203B41FA5}">
                      <a16:colId xmlns:a16="http://schemas.microsoft.com/office/drawing/2014/main" val="1378784671"/>
                    </a:ext>
                  </a:extLst>
                </a:gridCol>
                <a:gridCol w="2209800">
                  <a:extLst>
                    <a:ext uri="{9D8B030D-6E8A-4147-A177-3AD203B41FA5}">
                      <a16:colId xmlns:a16="http://schemas.microsoft.com/office/drawing/2014/main" val="4050772632"/>
                    </a:ext>
                  </a:extLst>
                </a:gridCol>
                <a:gridCol w="2209800">
                  <a:extLst>
                    <a:ext uri="{9D8B030D-6E8A-4147-A177-3AD203B41FA5}">
                      <a16:colId xmlns:a16="http://schemas.microsoft.com/office/drawing/2014/main" val="3049733539"/>
                    </a:ext>
                  </a:extLst>
                </a:gridCol>
              </a:tblGrid>
              <a:tr h="370840">
                <a:tc>
                  <a:txBody>
                    <a:bodyPr/>
                    <a:lstStyle/>
                    <a:p>
                      <a:r>
                        <a:rPr lang="en-US" dirty="0"/>
                        <a:t>Company</a:t>
                      </a:r>
                    </a:p>
                  </a:txBody>
                  <a:tcPr/>
                </a:tc>
                <a:tc>
                  <a:txBody>
                    <a:bodyPr/>
                    <a:lstStyle/>
                    <a:p>
                      <a:r>
                        <a:rPr lang="en-US" dirty="0"/>
                        <a:t>Sales</a:t>
                      </a:r>
                    </a:p>
                  </a:txBody>
                  <a:tcPr/>
                </a:tc>
                <a:tc>
                  <a:txBody>
                    <a:bodyPr/>
                    <a:lstStyle/>
                    <a:p>
                      <a:r>
                        <a:rPr lang="en-US" dirty="0"/>
                        <a:t>Fuel Cost</a:t>
                      </a:r>
                    </a:p>
                  </a:txBody>
                  <a:tcPr/>
                </a:tc>
                <a:extLst>
                  <a:ext uri="{0D108BD9-81ED-4DB2-BD59-A6C34878D82A}">
                    <a16:rowId xmlns:a16="http://schemas.microsoft.com/office/drawing/2014/main" val="274982363"/>
                  </a:ext>
                </a:extLst>
              </a:tr>
              <a:tr h="370840">
                <a:tc>
                  <a:txBody>
                    <a:bodyPr/>
                    <a:lstStyle/>
                    <a:p>
                      <a:pPr algn="l"/>
                      <a:r>
                        <a:rPr lang="en-HK" b="0" dirty="0">
                          <a:effectLst/>
                          <a:latin typeface="Noto serif"/>
                        </a:rPr>
                        <a:t>Arizona </a:t>
                      </a:r>
                      <a:r>
                        <a:rPr lang="en-HK" b="0" dirty="0" err="1">
                          <a:effectLst/>
                          <a:latin typeface="Noto serif"/>
                        </a:rPr>
                        <a:t>Pulic</a:t>
                      </a:r>
                      <a:r>
                        <a:rPr lang="en-HK" b="0" dirty="0">
                          <a:effectLst/>
                          <a:latin typeface="Noto serif"/>
                        </a:rPr>
                        <a:t> Service</a:t>
                      </a:r>
                    </a:p>
                  </a:txBody>
                  <a:tcPr/>
                </a:tc>
                <a:tc>
                  <a:txBody>
                    <a:bodyPr/>
                    <a:lstStyle/>
                    <a:p>
                      <a:pPr algn="l"/>
                      <a:r>
                        <a:rPr lang="en-HK" b="0">
                          <a:effectLst/>
                          <a:latin typeface="Noto serif"/>
                        </a:rPr>
                        <a:t>9,077</a:t>
                      </a:r>
                    </a:p>
                  </a:txBody>
                  <a:tcPr/>
                </a:tc>
                <a:tc>
                  <a:txBody>
                    <a:bodyPr/>
                    <a:lstStyle/>
                    <a:p>
                      <a:pPr algn="l"/>
                      <a:r>
                        <a:rPr lang="en-HK" b="0" dirty="0">
                          <a:effectLst/>
                          <a:latin typeface="Noto serif"/>
                        </a:rPr>
                        <a:t>0.628</a:t>
                      </a:r>
                    </a:p>
                  </a:txBody>
                  <a:tcPr/>
                </a:tc>
                <a:extLst>
                  <a:ext uri="{0D108BD9-81ED-4DB2-BD59-A6C34878D82A}">
                    <a16:rowId xmlns:a16="http://schemas.microsoft.com/office/drawing/2014/main" val="2736671385"/>
                  </a:ext>
                </a:extLst>
              </a:tr>
              <a:tr h="370840">
                <a:tc>
                  <a:txBody>
                    <a:bodyPr/>
                    <a:lstStyle/>
                    <a:p>
                      <a:pPr algn="l"/>
                      <a:r>
                        <a:rPr lang="en-HK" b="0" dirty="0">
                          <a:effectLst/>
                          <a:latin typeface="Noto serif"/>
                        </a:rPr>
                        <a:t>Boston Edison Co.</a:t>
                      </a:r>
                    </a:p>
                  </a:txBody>
                  <a:tcPr/>
                </a:tc>
                <a:tc>
                  <a:txBody>
                    <a:bodyPr/>
                    <a:lstStyle/>
                    <a:p>
                      <a:pPr algn="l"/>
                      <a:r>
                        <a:rPr lang="en-HK" b="0" dirty="0">
                          <a:effectLst/>
                          <a:latin typeface="Noto serif"/>
                        </a:rPr>
                        <a:t>5,088</a:t>
                      </a:r>
                    </a:p>
                  </a:txBody>
                  <a:tcPr/>
                </a:tc>
                <a:tc>
                  <a:txBody>
                    <a:bodyPr/>
                    <a:lstStyle/>
                    <a:p>
                      <a:pPr algn="l"/>
                      <a:r>
                        <a:rPr lang="en-HK" b="0" dirty="0">
                          <a:effectLst/>
                          <a:latin typeface="Noto serif"/>
                        </a:rPr>
                        <a:t>1.555</a:t>
                      </a:r>
                    </a:p>
                  </a:txBody>
                  <a:tcPr/>
                </a:tc>
                <a:extLst>
                  <a:ext uri="{0D108BD9-81ED-4DB2-BD59-A6C34878D82A}">
                    <a16:rowId xmlns:a16="http://schemas.microsoft.com/office/drawing/2014/main" val="1584010194"/>
                  </a:ext>
                </a:extLst>
              </a:tr>
              <a:tr h="370840">
                <a:tc>
                  <a:txBody>
                    <a:bodyPr/>
                    <a:lstStyle/>
                    <a:p>
                      <a:pPr algn="l"/>
                      <a:r>
                        <a:rPr lang="en-HK" b="0" dirty="0">
                          <a:effectLst/>
                          <a:latin typeface="Noto serif"/>
                        </a:rPr>
                        <a:t>Mean</a:t>
                      </a:r>
                    </a:p>
                  </a:txBody>
                  <a:tcPr/>
                </a:tc>
                <a:tc>
                  <a:txBody>
                    <a:bodyPr/>
                    <a:lstStyle/>
                    <a:p>
                      <a:pPr algn="l"/>
                      <a:r>
                        <a:rPr lang="en-HK" b="0" dirty="0">
                          <a:effectLst/>
                          <a:latin typeface="Noto serif"/>
                        </a:rPr>
                        <a:t>8,914.05</a:t>
                      </a:r>
                    </a:p>
                  </a:txBody>
                  <a:tcPr/>
                </a:tc>
                <a:tc>
                  <a:txBody>
                    <a:bodyPr/>
                    <a:lstStyle/>
                    <a:p>
                      <a:pPr algn="l"/>
                      <a:r>
                        <a:rPr lang="en-HK" b="0" dirty="0">
                          <a:effectLst/>
                          <a:latin typeface="Noto serif"/>
                        </a:rPr>
                        <a:t>1.10</a:t>
                      </a:r>
                    </a:p>
                  </a:txBody>
                  <a:tcPr/>
                </a:tc>
                <a:extLst>
                  <a:ext uri="{0D108BD9-81ED-4DB2-BD59-A6C34878D82A}">
                    <a16:rowId xmlns:a16="http://schemas.microsoft.com/office/drawing/2014/main" val="766392723"/>
                  </a:ext>
                </a:extLst>
              </a:tr>
              <a:tr h="370840">
                <a:tc>
                  <a:txBody>
                    <a:bodyPr/>
                    <a:lstStyle/>
                    <a:p>
                      <a:pPr algn="l"/>
                      <a:r>
                        <a:rPr lang="en-HK" b="0" dirty="0">
                          <a:effectLst/>
                          <a:latin typeface="Noto serif"/>
                        </a:rPr>
                        <a:t>Standard deviation</a:t>
                      </a:r>
                    </a:p>
                  </a:txBody>
                  <a:tcPr/>
                </a:tc>
                <a:tc>
                  <a:txBody>
                    <a:bodyPr/>
                    <a:lstStyle/>
                    <a:p>
                      <a:pPr algn="l"/>
                      <a:r>
                        <a:rPr lang="en-HK" b="0">
                          <a:effectLst/>
                          <a:latin typeface="Noto serif"/>
                        </a:rPr>
                        <a:t>3,549.98</a:t>
                      </a:r>
                    </a:p>
                  </a:txBody>
                  <a:tcPr/>
                </a:tc>
                <a:tc>
                  <a:txBody>
                    <a:bodyPr/>
                    <a:lstStyle/>
                    <a:p>
                      <a:pPr algn="l"/>
                      <a:r>
                        <a:rPr lang="en-HK" b="0" dirty="0">
                          <a:effectLst/>
                          <a:latin typeface="Noto serif"/>
                        </a:rPr>
                        <a:t>0.56</a:t>
                      </a:r>
                    </a:p>
                  </a:txBody>
                  <a:tcPr/>
                </a:tc>
                <a:extLst>
                  <a:ext uri="{0D108BD9-81ED-4DB2-BD59-A6C34878D82A}">
                    <a16:rowId xmlns:a16="http://schemas.microsoft.com/office/drawing/2014/main" val="4161045916"/>
                  </a:ext>
                </a:extLst>
              </a:tr>
            </a:tbl>
          </a:graphicData>
        </a:graphic>
      </p:graphicFrame>
    </p:spTree>
    <p:extLst>
      <p:ext uri="{BB962C8B-B14F-4D97-AF65-F5344CB8AC3E}">
        <p14:creationId xmlns:p14="http://schemas.microsoft.com/office/powerpoint/2010/main" val="178236484"/>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A534B-B88D-364B-96B0-755884A09561}"/>
              </a:ext>
            </a:extLst>
          </p:cNvPr>
          <p:cNvSpPr>
            <a:spLocks noGrp="1"/>
          </p:cNvSpPr>
          <p:nvPr>
            <p:ph type="title"/>
          </p:nvPr>
        </p:nvSpPr>
        <p:spPr/>
        <p:txBody>
          <a:bodyPr/>
          <a:lstStyle/>
          <a:p>
            <a:r>
              <a:rPr lang="en-US" dirty="0"/>
              <a:t>ANS to Question 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2C5EDFD-1965-1A46-B00A-CB95598ED805}"/>
                  </a:ext>
                </a:extLst>
              </p:cNvPr>
              <p:cNvSpPr>
                <a:spLocks noGrp="1"/>
              </p:cNvSpPr>
              <p:nvPr>
                <p:ph idx="1"/>
              </p:nvPr>
            </p:nvSpPr>
            <p:spPr/>
            <p:txBody>
              <a:bodyPr/>
              <a:lstStyle/>
              <a:p>
                <a:r>
                  <a:rPr lang="en-US" dirty="0"/>
                  <a:t>Recall: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𝑟𝑎𝑤</m:t>
                        </m:r>
                        <m:r>
                          <a:rPr lang="en-US" b="0" i="1" smtClean="0">
                            <a:latin typeface="Cambria Math" panose="02040503050406030204" pitchFamily="18" charset="0"/>
                          </a:rPr>
                          <m:t>−</m:t>
                        </m:r>
                        <m:r>
                          <a:rPr lang="en-US" b="0" i="1" smtClean="0">
                            <a:latin typeface="Cambria Math" panose="02040503050406030204" pitchFamily="18" charset="0"/>
                          </a:rPr>
                          <m:t>𝑚𝑒𝑎𝑛</m:t>
                        </m:r>
                      </m:num>
                      <m:den>
                        <m:r>
                          <a:rPr lang="en-US" b="0" i="1" smtClean="0">
                            <a:latin typeface="Cambria Math" panose="02040503050406030204" pitchFamily="18" charset="0"/>
                          </a:rPr>
                          <m:t>𝑠𝑑</m:t>
                        </m:r>
                      </m:den>
                    </m:f>
                  </m:oMath>
                </a14:m>
                <a:r>
                  <a:rPr lang="en-US" dirty="0"/>
                  <a:t>, then we have:</a:t>
                </a:r>
              </a:p>
              <a:p>
                <a:endParaRPr lang="en-US" dirty="0"/>
              </a:p>
              <a:p>
                <a:endParaRPr lang="en-US" dirty="0"/>
              </a:p>
              <a:p>
                <a:endParaRPr lang="en-US" dirty="0"/>
              </a:p>
              <a:p>
                <a:r>
                  <a:rPr lang="en-US" dirty="0"/>
                  <a:t>ANS: A</a:t>
                </a:r>
              </a:p>
            </p:txBody>
          </p:sp>
        </mc:Choice>
        <mc:Fallback xmlns="">
          <p:sp>
            <p:nvSpPr>
              <p:cNvPr id="3" name="Content Placeholder 2">
                <a:extLst>
                  <a:ext uri="{FF2B5EF4-FFF2-40B4-BE49-F238E27FC236}">
                    <a16:creationId xmlns:a16="http://schemas.microsoft.com/office/drawing/2014/main" id="{62C5EDFD-1965-1A46-B00A-CB95598ED805}"/>
                  </a:ext>
                </a:extLst>
              </p:cNvPr>
              <p:cNvSpPr>
                <a:spLocks noGrp="1" noRot="1" noChangeAspect="1" noMove="1" noResize="1" noEditPoints="1" noAdjustHandles="1" noChangeArrowheads="1" noChangeShapeType="1" noTextEdit="1"/>
              </p:cNvSpPr>
              <p:nvPr>
                <p:ph idx="1"/>
              </p:nvPr>
            </p:nvSpPr>
            <p:spPr>
              <a:blipFill>
                <a:blip r:embed="rId2"/>
                <a:stretch>
                  <a:fillRect l="-464" t="-84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51983C0-A782-9440-854C-7D847AA995BD}"/>
              </a:ext>
            </a:extLst>
          </p:cNvPr>
          <p:cNvSpPr>
            <a:spLocks noGrp="1"/>
          </p:cNvSpPr>
          <p:nvPr>
            <p:ph type="sldNum" sz="quarter" idx="12"/>
          </p:nvPr>
        </p:nvSpPr>
        <p:spPr/>
        <p:txBody>
          <a:bodyPr/>
          <a:lstStyle/>
          <a:p>
            <a:pPr>
              <a:defRPr/>
            </a:pPr>
            <a:fld id="{0343E94F-2174-499E-A050-998768924467}" type="slidenum">
              <a:rPr lang="en-US" altLang="zh-CN" smtClean="0"/>
              <a:pPr>
                <a:defRPr/>
              </a:pPr>
              <a:t>9</a:t>
            </a:fld>
            <a:endParaRPr lang="en-US" altLang="zh-CN"/>
          </a:p>
        </p:txBody>
      </p:sp>
      <p:graphicFrame>
        <p:nvGraphicFramePr>
          <p:cNvPr id="5" name="Table 4">
            <a:extLst>
              <a:ext uri="{FF2B5EF4-FFF2-40B4-BE49-F238E27FC236}">
                <a16:creationId xmlns:a16="http://schemas.microsoft.com/office/drawing/2014/main" id="{8D82D798-9E57-FE4F-94A5-6DF46B1CF6B1}"/>
              </a:ext>
            </a:extLst>
          </p:cNvPr>
          <p:cNvGraphicFramePr>
            <a:graphicFrameLocks noGrp="1"/>
          </p:cNvGraphicFramePr>
          <p:nvPr/>
        </p:nvGraphicFramePr>
        <p:xfrm>
          <a:off x="2514600" y="2438400"/>
          <a:ext cx="6629400" cy="1112520"/>
        </p:xfrm>
        <a:graphic>
          <a:graphicData uri="http://schemas.openxmlformats.org/drawingml/2006/table">
            <a:tbl>
              <a:tblPr firstRow="1" bandRow="1">
                <a:tableStyleId>{5C22544A-7EE6-4342-B048-85BDC9FD1C3A}</a:tableStyleId>
              </a:tblPr>
              <a:tblGrid>
                <a:gridCol w="2209800">
                  <a:extLst>
                    <a:ext uri="{9D8B030D-6E8A-4147-A177-3AD203B41FA5}">
                      <a16:colId xmlns:a16="http://schemas.microsoft.com/office/drawing/2014/main" val="1378784671"/>
                    </a:ext>
                  </a:extLst>
                </a:gridCol>
                <a:gridCol w="2209800">
                  <a:extLst>
                    <a:ext uri="{9D8B030D-6E8A-4147-A177-3AD203B41FA5}">
                      <a16:colId xmlns:a16="http://schemas.microsoft.com/office/drawing/2014/main" val="4050772632"/>
                    </a:ext>
                  </a:extLst>
                </a:gridCol>
                <a:gridCol w="2209800">
                  <a:extLst>
                    <a:ext uri="{9D8B030D-6E8A-4147-A177-3AD203B41FA5}">
                      <a16:colId xmlns:a16="http://schemas.microsoft.com/office/drawing/2014/main" val="3049733539"/>
                    </a:ext>
                  </a:extLst>
                </a:gridCol>
              </a:tblGrid>
              <a:tr h="370840">
                <a:tc>
                  <a:txBody>
                    <a:bodyPr/>
                    <a:lstStyle/>
                    <a:p>
                      <a:r>
                        <a:rPr lang="en-US" dirty="0"/>
                        <a:t>Company</a:t>
                      </a:r>
                    </a:p>
                  </a:txBody>
                  <a:tcPr/>
                </a:tc>
                <a:tc>
                  <a:txBody>
                    <a:bodyPr/>
                    <a:lstStyle/>
                    <a:p>
                      <a:r>
                        <a:rPr lang="en-US" dirty="0"/>
                        <a:t>Sales</a:t>
                      </a:r>
                    </a:p>
                  </a:txBody>
                  <a:tcPr/>
                </a:tc>
                <a:tc>
                  <a:txBody>
                    <a:bodyPr/>
                    <a:lstStyle/>
                    <a:p>
                      <a:r>
                        <a:rPr lang="en-US" dirty="0"/>
                        <a:t>Fuel Cost</a:t>
                      </a:r>
                    </a:p>
                  </a:txBody>
                  <a:tcPr/>
                </a:tc>
                <a:extLst>
                  <a:ext uri="{0D108BD9-81ED-4DB2-BD59-A6C34878D82A}">
                    <a16:rowId xmlns:a16="http://schemas.microsoft.com/office/drawing/2014/main" val="274982363"/>
                  </a:ext>
                </a:extLst>
              </a:tr>
              <a:tr h="370840">
                <a:tc>
                  <a:txBody>
                    <a:bodyPr/>
                    <a:lstStyle/>
                    <a:p>
                      <a:pPr algn="l"/>
                      <a:r>
                        <a:rPr lang="en-HK" b="0" dirty="0">
                          <a:effectLst/>
                          <a:latin typeface="Noto serif"/>
                        </a:rPr>
                        <a:t>Arizona </a:t>
                      </a:r>
                      <a:r>
                        <a:rPr lang="en-HK" b="0" dirty="0" err="1">
                          <a:effectLst/>
                          <a:latin typeface="Noto serif"/>
                        </a:rPr>
                        <a:t>Pulic</a:t>
                      </a:r>
                      <a:r>
                        <a:rPr lang="en-HK" b="0" dirty="0">
                          <a:effectLst/>
                          <a:latin typeface="Noto serif"/>
                        </a:rPr>
                        <a:t> Service</a:t>
                      </a:r>
                    </a:p>
                  </a:txBody>
                  <a:tcPr/>
                </a:tc>
                <a:tc>
                  <a:txBody>
                    <a:bodyPr/>
                    <a:lstStyle/>
                    <a:p>
                      <a:pPr algn="ctr" fontAlgn="b"/>
                      <a:r>
                        <a:rPr lang="en-HK" sz="1800" b="0" kern="1200" dirty="0">
                          <a:solidFill>
                            <a:schemeClr val="dk1"/>
                          </a:solidFill>
                          <a:effectLst/>
                          <a:latin typeface="Noto serif"/>
                          <a:ea typeface="+mn-ea"/>
                          <a:cs typeface="+mn-cs"/>
                        </a:rPr>
                        <a:t>0.04590167</a:t>
                      </a:r>
                    </a:p>
                  </a:txBody>
                  <a:tcPr marL="9525" marR="9525" marT="9525" marB="0" anchor="b"/>
                </a:tc>
                <a:tc>
                  <a:txBody>
                    <a:bodyPr/>
                    <a:lstStyle/>
                    <a:p>
                      <a:pPr algn="ctr" fontAlgn="b"/>
                      <a:r>
                        <a:rPr lang="en-HK" sz="1800" b="0" kern="1200" dirty="0">
                          <a:solidFill>
                            <a:schemeClr val="dk1"/>
                          </a:solidFill>
                          <a:effectLst/>
                          <a:latin typeface="Noto serif"/>
                          <a:ea typeface="+mn-ea"/>
                          <a:cs typeface="+mn-cs"/>
                        </a:rPr>
                        <a:t>-0.8428571</a:t>
                      </a:r>
                    </a:p>
                  </a:txBody>
                  <a:tcPr marL="9525" marR="9525" marT="9525" marB="0" anchor="b"/>
                </a:tc>
                <a:extLst>
                  <a:ext uri="{0D108BD9-81ED-4DB2-BD59-A6C34878D82A}">
                    <a16:rowId xmlns:a16="http://schemas.microsoft.com/office/drawing/2014/main" val="2736671385"/>
                  </a:ext>
                </a:extLst>
              </a:tr>
              <a:tr h="370840">
                <a:tc>
                  <a:txBody>
                    <a:bodyPr/>
                    <a:lstStyle/>
                    <a:p>
                      <a:pPr algn="l"/>
                      <a:r>
                        <a:rPr lang="en-HK" b="0" dirty="0">
                          <a:effectLst/>
                          <a:latin typeface="Noto serif"/>
                        </a:rPr>
                        <a:t>Boston Edison Co.</a:t>
                      </a:r>
                    </a:p>
                  </a:txBody>
                  <a:tcPr/>
                </a:tc>
                <a:tc>
                  <a:txBody>
                    <a:bodyPr/>
                    <a:lstStyle/>
                    <a:p>
                      <a:pPr algn="ctr" fontAlgn="b"/>
                      <a:r>
                        <a:rPr lang="en-HK" sz="1800" b="0" kern="1200" dirty="0">
                          <a:solidFill>
                            <a:schemeClr val="dk1"/>
                          </a:solidFill>
                          <a:effectLst/>
                          <a:latin typeface="Noto serif"/>
                          <a:ea typeface="+mn-ea"/>
                          <a:cs typeface="+mn-cs"/>
                        </a:rPr>
                        <a:t>-1.0777666</a:t>
                      </a:r>
                    </a:p>
                  </a:txBody>
                  <a:tcPr marL="9525" marR="9525" marT="9525" marB="0" anchor="b"/>
                </a:tc>
                <a:tc>
                  <a:txBody>
                    <a:bodyPr/>
                    <a:lstStyle/>
                    <a:p>
                      <a:pPr algn="ctr" fontAlgn="b"/>
                      <a:r>
                        <a:rPr lang="en-HK" sz="1800" b="0" kern="1200" dirty="0">
                          <a:solidFill>
                            <a:schemeClr val="dk1"/>
                          </a:solidFill>
                          <a:effectLst/>
                          <a:latin typeface="Noto serif"/>
                          <a:ea typeface="+mn-ea"/>
                          <a:cs typeface="+mn-cs"/>
                        </a:rPr>
                        <a:t>0.8125</a:t>
                      </a:r>
                    </a:p>
                  </a:txBody>
                  <a:tcPr marL="9525" marR="9525" marT="9525" marB="0" anchor="b"/>
                </a:tc>
                <a:extLst>
                  <a:ext uri="{0D108BD9-81ED-4DB2-BD59-A6C34878D82A}">
                    <a16:rowId xmlns:a16="http://schemas.microsoft.com/office/drawing/2014/main" val="1584010194"/>
                  </a:ext>
                </a:extLst>
              </a:tr>
            </a:tbl>
          </a:graphicData>
        </a:graphic>
      </p:graphicFrame>
    </p:spTree>
    <p:extLst>
      <p:ext uri="{BB962C8B-B14F-4D97-AF65-F5344CB8AC3E}">
        <p14:creationId xmlns:p14="http://schemas.microsoft.com/office/powerpoint/2010/main" val="3697537940"/>
      </p:ext>
    </p:extLst>
  </p:cSld>
  <p:clrMapOvr>
    <a:masterClrMapping/>
  </p:clrMapOvr>
  <p:transition spd="slow"/>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761</Words>
  <Application>Microsoft Office PowerPoint</Application>
  <PresentationFormat>Widescreen</PresentationFormat>
  <Paragraphs>130</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Cambria Math</vt:lpstr>
      <vt:lpstr>Noto serif</vt:lpstr>
      <vt:lpstr>Office Theme</vt:lpstr>
      <vt:lpstr>Solutions of Topic 4 in-class Practice</vt:lpstr>
      <vt:lpstr>Public Utilities</vt:lpstr>
      <vt:lpstr>Variables</vt:lpstr>
      <vt:lpstr>Preliminary Study</vt:lpstr>
      <vt:lpstr>Cluster Suggestion</vt:lpstr>
      <vt:lpstr>ANS to Question1</vt:lpstr>
      <vt:lpstr>Normalization</vt:lpstr>
      <vt:lpstr>Question 2</vt:lpstr>
      <vt:lpstr>ANS to Question 2</vt:lpstr>
      <vt:lpstr>Hierarchical Clustering</vt:lpstr>
      <vt:lpstr>Dendrogram</vt:lpstr>
      <vt:lpstr>ANS to Question 3</vt:lpstr>
      <vt:lpstr>Question 4</vt:lpstr>
      <vt:lpstr>  With ‘State’ as the labeling</vt:lpstr>
      <vt:lpstr>US Map</vt:lpstr>
      <vt:lpstr>ANS to Question 4</vt:lpstr>
      <vt:lpstr>PowerPoint Presentation</vt:lpstr>
      <vt:lpstr>ANS to Question 4</vt:lpstr>
      <vt:lpstr>Insights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Solutions of Topic 4 in-class Practice</dc:title>
  <dc:creator>Xuhu WAN</dc:creator>
  <cp:lastModifiedBy>Xuhu WAN</cp:lastModifiedBy>
  <cp:revision>1</cp:revision>
  <dcterms:created xsi:type="dcterms:W3CDTF">2022-04-10T13:23:40Z</dcterms:created>
  <dcterms:modified xsi:type="dcterms:W3CDTF">2022-04-10T13:25:18Z</dcterms:modified>
</cp:coreProperties>
</file>