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1" r:id="rId6"/>
    <p:sldId id="264" r:id="rId7"/>
    <p:sldId id="265" r:id="rId8"/>
    <p:sldId id="262"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8E6A335-5521-E5F9-F959-93AB4656F879}" name="Seth Glover" initials="SG" userId="S::seglover@my365.bellevue.edu::f6e60d17-7fa6-4c5f-81e7-537d0a9fd44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3033554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6B572-D96D-4828-848F-C5142CBC6654}"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54001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4056900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3098167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207811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91277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4248894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2218904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168567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819581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56B572-D96D-4828-848F-C5142CBC6654}"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1598305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56B572-D96D-4828-848F-C5142CBC6654}"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153692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6B572-D96D-4828-848F-C5142CBC6654}" type="datetimeFigureOut">
              <a:rPr lang="en-US" smtClean="0"/>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2341739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56B572-D96D-4828-848F-C5142CBC6654}" type="datetimeFigureOut">
              <a:rPr lang="en-US" smtClean="0"/>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447731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56B572-D96D-4828-848F-C5142CBC6654}" type="datetimeFigureOut">
              <a:rPr lang="en-US" smtClean="0"/>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339272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6B572-D96D-4828-848F-C5142CBC6654}"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2812270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56B572-D96D-4828-848F-C5142CBC6654}" type="datetimeFigureOut">
              <a:rPr lang="en-US" smtClean="0"/>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D8B9D-5BF2-4BBF-BF30-11DF2A205D83}" type="slidenum">
              <a:rPr lang="en-US" smtClean="0"/>
              <a:t>‹#›</a:t>
            </a:fld>
            <a:endParaRPr lang="en-US"/>
          </a:p>
        </p:txBody>
      </p:sp>
    </p:spTree>
    <p:extLst>
      <p:ext uri="{BB962C8B-B14F-4D97-AF65-F5344CB8AC3E}">
        <p14:creationId xmlns:p14="http://schemas.microsoft.com/office/powerpoint/2010/main" val="4070325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56B572-D96D-4828-848F-C5142CBC6654}" type="datetimeFigureOut">
              <a:rPr lang="en-US" smtClean="0"/>
              <a:t>3/23/2025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6D8B9D-5BF2-4BBF-BF30-11DF2A205D83}" type="slidenum">
              <a:rPr lang="en-US" smtClean="0"/>
              <a:t>‹#›</a:t>
            </a:fld>
            <a:endParaRPr lang="en-US"/>
          </a:p>
        </p:txBody>
      </p:sp>
    </p:spTree>
    <p:extLst>
      <p:ext uri="{BB962C8B-B14F-4D97-AF65-F5344CB8AC3E}">
        <p14:creationId xmlns:p14="http://schemas.microsoft.com/office/powerpoint/2010/main" val="487703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11"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txBody>
            <a:bodyPr/>
            <a:lstStyle/>
            <a:p>
              <a:endParaRPr lang="en-US"/>
            </a:p>
          </p:txBody>
        </p:sp>
        <p:sp>
          <p:nvSpPr>
            <p:cNvPr id="13"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txBody>
            <a:bodyPr/>
            <a:lstStyle/>
            <a:p>
              <a:endParaRPr lang="en-US"/>
            </a:p>
          </p:txBody>
        </p:sp>
        <p:sp>
          <p:nvSpPr>
            <p:cNvPr id="14"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5"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6"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txBody>
            <a:bodyPr/>
            <a:lstStyle/>
            <a:p>
              <a:endParaRPr lang="en-US"/>
            </a:p>
          </p:txBody>
        </p:sp>
      </p:grpSp>
      <p:sp>
        <p:nvSpPr>
          <p:cNvPr id="2" name="Title 1">
            <a:extLst>
              <a:ext uri="{FF2B5EF4-FFF2-40B4-BE49-F238E27FC236}">
                <a16:creationId xmlns:a16="http://schemas.microsoft.com/office/drawing/2014/main" id="{61302221-101E-247F-122F-68A9BAC48618}"/>
              </a:ext>
            </a:extLst>
          </p:cNvPr>
          <p:cNvSpPr>
            <a:spLocks noGrp="1"/>
          </p:cNvSpPr>
          <p:nvPr>
            <p:ph type="ctrTitle"/>
          </p:nvPr>
        </p:nvSpPr>
        <p:spPr>
          <a:xfrm>
            <a:off x="1018190" y="924232"/>
            <a:ext cx="9402160" cy="2209493"/>
          </a:xfrm>
        </p:spPr>
        <p:txBody>
          <a:bodyPr>
            <a:normAutofit/>
          </a:bodyPr>
          <a:lstStyle/>
          <a:p>
            <a:pPr algn="l"/>
            <a:r>
              <a:rPr lang="en-US" sz="4800" dirty="0">
                <a:effectLst/>
                <a:latin typeface="Segoe UI" panose="020B0502040204020203" pitchFamily="34" charset="0"/>
              </a:rPr>
              <a:t>The Technology Value Stream: Optimizing Software Delivery</a:t>
            </a:r>
            <a:endParaRPr lang="en-US" sz="4800" dirty="0"/>
          </a:p>
        </p:txBody>
      </p:sp>
      <p:sp>
        <p:nvSpPr>
          <p:cNvPr id="3" name="Subtitle 2">
            <a:extLst>
              <a:ext uri="{FF2B5EF4-FFF2-40B4-BE49-F238E27FC236}">
                <a16:creationId xmlns:a16="http://schemas.microsoft.com/office/drawing/2014/main" id="{8DCBDEE6-90DC-14F7-A83F-A47FE5DC5E2E}"/>
              </a:ext>
            </a:extLst>
          </p:cNvPr>
          <p:cNvSpPr>
            <a:spLocks noGrp="1"/>
          </p:cNvSpPr>
          <p:nvPr>
            <p:ph type="subTitle" idx="1"/>
          </p:nvPr>
        </p:nvSpPr>
        <p:spPr>
          <a:xfrm>
            <a:off x="1018190" y="4210098"/>
            <a:ext cx="7178070" cy="863348"/>
          </a:xfrm>
        </p:spPr>
        <p:txBody>
          <a:bodyPr>
            <a:normAutofit/>
          </a:bodyPr>
          <a:lstStyle/>
          <a:p>
            <a:pPr algn="l">
              <a:lnSpc>
                <a:spcPct val="90000"/>
              </a:lnSpc>
            </a:pPr>
            <a:r>
              <a:rPr lang="en-US" sz="1300"/>
              <a:t>By Seth Glover</a:t>
            </a:r>
          </a:p>
          <a:p>
            <a:pPr algn="l">
              <a:lnSpc>
                <a:spcPct val="90000"/>
              </a:lnSpc>
            </a:pPr>
            <a:r>
              <a:rPr lang="en-US" sz="1300"/>
              <a:t>CSD380-M320 DevOps</a:t>
            </a:r>
          </a:p>
          <a:p>
            <a:pPr algn="l">
              <a:lnSpc>
                <a:spcPct val="90000"/>
              </a:lnSpc>
            </a:pPr>
            <a:r>
              <a:rPr lang="en-US" sz="1300"/>
              <a:t>3/23/2025</a:t>
            </a:r>
          </a:p>
        </p:txBody>
      </p:sp>
    </p:spTree>
    <p:extLst>
      <p:ext uri="{BB962C8B-B14F-4D97-AF65-F5344CB8AC3E}">
        <p14:creationId xmlns:p14="http://schemas.microsoft.com/office/powerpoint/2010/main" val="133308634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0"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1"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2"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3"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4"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5"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37" name="Rectangle 36">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1" name="Group 40">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42"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43"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44"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45"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46"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47"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CFC03984-2012-9384-F40A-EABD0DB581B4}"/>
              </a:ext>
            </a:extLst>
          </p:cNvPr>
          <p:cNvSpPr>
            <a:spLocks noGrp="1"/>
          </p:cNvSpPr>
          <p:nvPr>
            <p:ph type="title"/>
          </p:nvPr>
        </p:nvSpPr>
        <p:spPr>
          <a:xfrm>
            <a:off x="4213818" y="1971772"/>
            <a:ext cx="7986120" cy="3376516"/>
          </a:xfrm>
        </p:spPr>
        <p:txBody>
          <a:bodyPr vert="horz" lIns="91440" tIns="45720" rIns="91440" bIns="45720" rtlCol="0" anchor="ctr">
            <a:normAutofit/>
          </a:bodyPr>
          <a:lstStyle/>
          <a:p>
            <a:pPr>
              <a:buNone/>
            </a:pPr>
            <a:r>
              <a:rPr lang="en-US" sz="1800" dirty="0">
                <a:effectLst/>
                <a:latin typeface="Segoe UI" panose="020B0502040204020203" pitchFamily="34" charset="0"/>
              </a:rPr>
              <a:t>The Technology Value Stream refers to the series of activities required to deliver a software product or service to end users.</a:t>
            </a:r>
            <a:br>
              <a:rPr lang="en-US" sz="1800" dirty="0">
                <a:effectLst/>
                <a:latin typeface="Segoe UI" panose="020B0502040204020203" pitchFamily="34" charset="0"/>
              </a:rPr>
            </a:br>
            <a:br>
              <a:rPr lang="en-US" sz="1800" dirty="0">
                <a:effectLst/>
                <a:latin typeface="Arial" panose="020B0604020202020204" pitchFamily="34" charset="0"/>
              </a:rPr>
            </a:br>
            <a:r>
              <a:rPr lang="en-US" sz="1800" dirty="0">
                <a:effectLst/>
                <a:latin typeface="Segoe UI" panose="020B0502040204020203" pitchFamily="34" charset="0"/>
              </a:rPr>
              <a:t>In traditional IT, this process often involves multiple teams, long delays, and inefficiencies.</a:t>
            </a:r>
            <a:br>
              <a:rPr lang="en-US" sz="1800" dirty="0">
                <a:effectLst/>
                <a:latin typeface="Segoe UI" panose="020B0502040204020203" pitchFamily="34" charset="0"/>
              </a:rPr>
            </a:br>
            <a:br>
              <a:rPr lang="en-US" sz="1800" dirty="0">
                <a:effectLst/>
                <a:latin typeface="Arial" panose="020B0604020202020204" pitchFamily="34" charset="0"/>
              </a:rPr>
            </a:br>
            <a:r>
              <a:rPr lang="en-US" sz="1800" dirty="0">
                <a:effectLst/>
                <a:latin typeface="Segoe UI" panose="020B0502040204020203" pitchFamily="34" charset="0"/>
              </a:rPr>
              <a:t>DevOps optimizes the value stream by reducing bottlenecks and enabling faster deployments</a:t>
            </a:r>
            <a:br>
              <a:rPr lang="en-US" sz="1800" dirty="0">
                <a:effectLst/>
                <a:latin typeface="Arial" panose="020B0604020202020204" pitchFamily="34" charset="0"/>
              </a:rPr>
            </a:br>
            <a:endParaRPr lang="en-US" sz="6000" dirty="0"/>
          </a:p>
        </p:txBody>
      </p:sp>
    </p:spTree>
    <p:extLst>
      <p:ext uri="{BB962C8B-B14F-4D97-AF65-F5344CB8AC3E}">
        <p14:creationId xmlns:p14="http://schemas.microsoft.com/office/powerpoint/2010/main" val="1790248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E67A1FC6-22FB-4EA7-B90A-C9F18FBEF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246FDC4-DD97-431A-914A-9EB57A4A3C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D4E68A2-74B0-42F5-BB75-2E1A7C201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A792AA-0A3D-D6B9-6993-FD3DBE220835}"/>
              </a:ext>
            </a:extLst>
          </p:cNvPr>
          <p:cNvSpPr>
            <a:spLocks noGrp="1"/>
          </p:cNvSpPr>
          <p:nvPr>
            <p:ph type="title"/>
          </p:nvPr>
        </p:nvSpPr>
        <p:spPr>
          <a:xfrm>
            <a:off x="2362200" y="755904"/>
            <a:ext cx="9467850" cy="4825746"/>
          </a:xfrm>
        </p:spPr>
        <p:txBody>
          <a:bodyPr vert="horz" lIns="91440" tIns="45720" rIns="91440" bIns="45720" rtlCol="0" anchor="ctr">
            <a:normAutofit/>
          </a:bodyPr>
          <a:lstStyle/>
          <a:p>
            <a:r>
              <a:rPr lang="en-US" sz="1800" dirty="0">
                <a:effectLst/>
                <a:latin typeface="Segoe UI" panose="020B0502040204020203" pitchFamily="34" charset="0"/>
              </a:rPr>
              <a:t>Defining Lead Time vs. Processing Time</a:t>
            </a:r>
            <a:br>
              <a:rPr lang="en-US" sz="1800" dirty="0">
                <a:effectLst/>
                <a:latin typeface="Segoe UI" panose="020B0502040204020203" pitchFamily="34" charset="0"/>
              </a:rPr>
            </a:br>
            <a:br>
              <a:rPr lang="en-US" sz="1800" dirty="0">
                <a:effectLst/>
                <a:latin typeface="Arial" panose="020B0604020202020204" pitchFamily="34" charset="0"/>
              </a:rPr>
            </a:br>
            <a:r>
              <a:rPr lang="en-US" sz="1800" dirty="0">
                <a:effectLst/>
                <a:latin typeface="Arial" panose="020B0604020202020204" pitchFamily="34" charset="0"/>
              </a:rPr>
              <a:t>	</a:t>
            </a:r>
            <a:r>
              <a:rPr lang="en-US" sz="1800" dirty="0">
                <a:effectLst/>
                <a:latin typeface="Segoe UI" panose="020B0502040204020203" pitchFamily="34" charset="0"/>
              </a:rPr>
              <a:t>Lead Time: The total time from when a request is made (e.g., a feature request or bug fix) until it is delivered to production.</a:t>
            </a:r>
            <a:br>
              <a:rPr lang="en-US" sz="1800" dirty="0">
                <a:effectLst/>
                <a:latin typeface="Segoe UI" panose="020B0502040204020203" pitchFamily="34" charset="0"/>
              </a:rPr>
            </a:br>
            <a:br>
              <a:rPr lang="en-US" sz="1800" dirty="0">
                <a:effectLst/>
                <a:latin typeface="Arial" panose="020B0604020202020204" pitchFamily="34" charset="0"/>
              </a:rPr>
            </a:br>
            <a:r>
              <a:rPr lang="en-US" sz="1800" dirty="0">
                <a:effectLst/>
                <a:latin typeface="Segoe UI" panose="020B0502040204020203" pitchFamily="34" charset="0"/>
              </a:rPr>
              <a:t>Processing Time: The time spent actively working on a task, excluding waiting periods and delays.</a:t>
            </a:r>
            <a:br>
              <a:rPr lang="en-US" sz="1800" dirty="0">
                <a:effectLst/>
                <a:latin typeface="Segoe UI" panose="020B0502040204020203" pitchFamily="34" charset="0"/>
              </a:rPr>
            </a:br>
            <a:br>
              <a:rPr lang="en-US" sz="1800" dirty="0">
                <a:effectLst/>
                <a:latin typeface="Arial" panose="020B0604020202020204" pitchFamily="34" charset="0"/>
              </a:rPr>
            </a:br>
            <a:r>
              <a:rPr lang="en-US" sz="1800" dirty="0">
                <a:effectLst/>
                <a:latin typeface="Segoe UI" panose="020B0502040204020203" pitchFamily="34" charset="0"/>
              </a:rPr>
              <a:t>Example: A feature request might take 3 months (lead time) to be deployed, but only 2 weeks (processing time) was spent actively coding and testing it.</a:t>
            </a:r>
            <a:br>
              <a:rPr lang="en-US" sz="1800" dirty="0">
                <a:effectLst/>
                <a:latin typeface="Segoe UI" panose="020B0502040204020203" pitchFamily="34" charset="0"/>
              </a:rPr>
            </a:br>
            <a:br>
              <a:rPr lang="en-US" sz="1800" dirty="0">
                <a:effectLst/>
                <a:latin typeface="Arial" panose="020B0604020202020204" pitchFamily="34" charset="0"/>
              </a:rPr>
            </a:br>
            <a:r>
              <a:rPr lang="en-US" sz="1800" dirty="0">
                <a:effectLst/>
                <a:latin typeface="Segoe UI" panose="020B0502040204020203" pitchFamily="34" charset="0"/>
              </a:rPr>
              <a:t>Long lead times signal inefficiencies in the value stream.</a:t>
            </a:r>
            <a:br>
              <a:rPr lang="en-US" sz="1800" dirty="0">
                <a:effectLst/>
                <a:latin typeface="Arial" panose="020B0604020202020204" pitchFamily="34" charset="0"/>
              </a:rPr>
            </a:br>
            <a:endParaRPr lang="en-US" sz="6000" dirty="0"/>
          </a:p>
        </p:txBody>
      </p:sp>
    </p:spTree>
    <p:extLst>
      <p:ext uri="{BB962C8B-B14F-4D97-AF65-F5344CB8AC3E}">
        <p14:creationId xmlns:p14="http://schemas.microsoft.com/office/powerpoint/2010/main" val="16039160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EA19CE-694F-5179-A762-07BB6A96A24A}"/>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B22D40C5-148C-2BCD-C6F0-91A6D56F28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8AD3A664-875C-AD10-87FC-4522FF8A3D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C5F16291-6C22-A5FA-2EA1-ACEE522367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7FD2BED3-FCF4-23C1-9BBD-0D28C2712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F8F1C789-0BC1-DDBE-9E05-670433B73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0AAEC22A-286A-2CA0-32C0-1848F84DE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570E5CC6-9C2F-2FBE-F459-5852FDEB7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EC410235-5692-E7CD-2211-50F838EB7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78AD2157-A3F2-5D31-4B09-A53B470E1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B28DAD56-CCAD-E688-E600-DDDC5728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4F746C-28D2-554E-095F-6ED28EAA13CF}"/>
              </a:ext>
            </a:extLst>
          </p:cNvPr>
          <p:cNvSpPr>
            <a:spLocks noGrp="1"/>
          </p:cNvSpPr>
          <p:nvPr>
            <p:ph type="title"/>
          </p:nvPr>
        </p:nvSpPr>
        <p:spPr>
          <a:xfrm>
            <a:off x="3486150" y="76201"/>
            <a:ext cx="8365787" cy="5819774"/>
          </a:xfrm>
        </p:spPr>
        <p:txBody>
          <a:bodyPr vert="horz" lIns="91440" tIns="45720" rIns="91440" bIns="45720" rtlCol="0" anchor="ctr">
            <a:normAutofit/>
          </a:bodyPr>
          <a:lstStyle/>
          <a:p>
            <a:r>
              <a:rPr lang="en-US" sz="1800" dirty="0">
                <a:effectLst/>
                <a:latin typeface="Segoe UI" panose="020B0502040204020203" pitchFamily="34" charset="0"/>
              </a:rPr>
              <a:t>The Common Scenario - Deployment Lead Times of Months</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Traditional software development suffers from long deployment cycles due to:</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Siloed development, testing, and operations teams.</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Manual testing and deployment processes.</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Large, infrequent software releases.</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Approval gates and bureaucratic delays.</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Result: Lead times stretch to months, slowing down innovation and increasing risk.</a:t>
            </a:r>
            <a:br>
              <a:rPr lang="en-US" sz="1800" dirty="0">
                <a:effectLst/>
                <a:latin typeface="Arial" panose="020B0604020202020204" pitchFamily="34" charset="0"/>
              </a:rPr>
            </a:br>
            <a:endParaRPr lang="en-US" sz="6000" dirty="0"/>
          </a:p>
        </p:txBody>
      </p:sp>
    </p:spTree>
    <p:extLst>
      <p:ext uri="{BB962C8B-B14F-4D97-AF65-F5344CB8AC3E}">
        <p14:creationId xmlns:p14="http://schemas.microsoft.com/office/powerpoint/2010/main" val="4530014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355D4F-439D-46D1-9007-6D39B842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AACB4EA-FD87-4345-AC16-8265F95967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1CE3EAB-07A7-4263-8D91-D1D36B4A6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rgbClr val="B2B2B2"/>
            </a:solidFill>
            <a:ln>
              <a:noFill/>
            </a:ln>
          </p:spPr>
          <p:txBody>
            <a:bodyPr/>
            <a:lstStyle/>
            <a:p>
              <a:endParaRPr lang="en-US"/>
            </a:p>
          </p:txBody>
        </p:sp>
        <p:sp>
          <p:nvSpPr>
            <p:cNvPr id="12" name="Freeform 7">
              <a:extLst>
                <a:ext uri="{FF2B5EF4-FFF2-40B4-BE49-F238E27FC236}">
                  <a16:creationId xmlns:a16="http://schemas.microsoft.com/office/drawing/2014/main" id="{E0A91B66-B6C6-48D2-8559-1B010D31C9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solidFill>
            <a:ln>
              <a:noFill/>
            </a:ln>
          </p:spPr>
          <p:txBody>
            <a:bodyPr/>
            <a:lstStyle/>
            <a:p>
              <a:endParaRPr lang="en-US"/>
            </a:p>
          </p:txBody>
        </p:sp>
        <p:sp>
          <p:nvSpPr>
            <p:cNvPr id="13" name="Freeform 8">
              <a:extLst>
                <a:ext uri="{FF2B5EF4-FFF2-40B4-BE49-F238E27FC236}">
                  <a16:creationId xmlns:a16="http://schemas.microsoft.com/office/drawing/2014/main" id="{B61816F4-67FD-4DFC-949B-8BB34929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0A3C8AD5-353F-44A3-8D9C-B2879484C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rgbClr val="404040"/>
            </a:solidFill>
            <a:ln>
              <a:noFill/>
            </a:ln>
          </p:spPr>
          <p:txBody>
            <a:bodyPr/>
            <a:lstStyle/>
            <a:p>
              <a:endParaRPr lang="en-US"/>
            </a:p>
          </p:txBody>
        </p:sp>
        <p:sp>
          <p:nvSpPr>
            <p:cNvPr id="15" name="Freeform 10">
              <a:extLst>
                <a:ext uri="{FF2B5EF4-FFF2-40B4-BE49-F238E27FC236}">
                  <a16:creationId xmlns:a16="http://schemas.microsoft.com/office/drawing/2014/main" id="{45C8C8DD-D701-477C-BDEB-A11E77CBE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rgbClr val="969696"/>
            </a:solidFill>
            <a:ln>
              <a:noFill/>
            </a:ln>
          </p:spPr>
          <p:txBody>
            <a:bodyPr/>
            <a:lstStyle/>
            <a:p>
              <a:endParaRPr lang="en-US"/>
            </a:p>
          </p:txBody>
        </p:sp>
        <p:sp>
          <p:nvSpPr>
            <p:cNvPr id="16" name="Freeform 11">
              <a:extLst>
                <a:ext uri="{FF2B5EF4-FFF2-40B4-BE49-F238E27FC236}">
                  <a16:creationId xmlns:a16="http://schemas.microsoft.com/office/drawing/2014/main" id="{785FD395-5D8A-4EEC-9DFE-41A84A583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232305B-039A-964C-2D6E-CA76EC4B4BAD}"/>
              </a:ext>
            </a:extLst>
          </p:cNvPr>
          <p:cNvSpPr>
            <a:spLocks noGrp="1"/>
          </p:cNvSpPr>
          <p:nvPr>
            <p:ph type="title"/>
          </p:nvPr>
        </p:nvSpPr>
        <p:spPr>
          <a:xfrm>
            <a:off x="1484311" y="685800"/>
            <a:ext cx="10018713" cy="1752599"/>
          </a:xfrm>
        </p:spPr>
        <p:txBody>
          <a:bodyPr>
            <a:normAutofit/>
          </a:bodyPr>
          <a:lstStyle/>
          <a:p>
            <a:r>
              <a:rPr lang="en-US" sz="4000" dirty="0">
                <a:effectLst/>
                <a:latin typeface="Segoe UI" panose="020B0502040204020203" pitchFamily="34" charset="0"/>
              </a:rPr>
              <a:t>Our DevOps Ideal - Deployment Lead Times of Minutes</a:t>
            </a:r>
            <a:endParaRPr lang="en-US" dirty="0"/>
          </a:p>
        </p:txBody>
      </p:sp>
      <p:sp>
        <p:nvSpPr>
          <p:cNvPr id="3" name="Content Placeholder 2">
            <a:extLst>
              <a:ext uri="{FF2B5EF4-FFF2-40B4-BE49-F238E27FC236}">
                <a16:creationId xmlns:a16="http://schemas.microsoft.com/office/drawing/2014/main" id="{0DC1DF72-D407-9A8A-9F14-F6C2D1D6D3C9}"/>
              </a:ext>
            </a:extLst>
          </p:cNvPr>
          <p:cNvSpPr>
            <a:spLocks noGrp="1"/>
          </p:cNvSpPr>
          <p:nvPr>
            <p:ph idx="1"/>
          </p:nvPr>
        </p:nvSpPr>
        <p:spPr>
          <a:xfrm>
            <a:off x="1484310" y="2666999"/>
            <a:ext cx="10018713" cy="3124201"/>
          </a:xfrm>
        </p:spPr>
        <p:txBody>
          <a:bodyPr>
            <a:normAutofit/>
          </a:bodyPr>
          <a:lstStyle/>
          <a:p>
            <a:r>
              <a:rPr lang="en-US" sz="1800" dirty="0">
                <a:effectLst/>
                <a:latin typeface="Segoe UI" panose="020B0502040204020203" pitchFamily="34" charset="0"/>
              </a:rPr>
              <a:t>DevOps enables rapid deployments by:</a:t>
            </a:r>
          </a:p>
          <a:p>
            <a:pPr lvl="1"/>
            <a:r>
              <a:rPr lang="en-US" sz="1400" dirty="0">
                <a:effectLst/>
                <a:latin typeface="Segoe UI" panose="020B0502040204020203" pitchFamily="34" charset="0"/>
              </a:rPr>
              <a:t>Automating testing and deployment pipelines.</a:t>
            </a:r>
          </a:p>
          <a:p>
            <a:pPr lvl="1"/>
            <a:r>
              <a:rPr lang="en-US" sz="1400" dirty="0">
                <a:effectLst/>
                <a:latin typeface="Segoe UI" panose="020B0502040204020203" pitchFamily="34" charset="0"/>
              </a:rPr>
              <a:t>Encouraging Continuous Integration (CI) and Continuous Deployment (CD).</a:t>
            </a:r>
          </a:p>
          <a:p>
            <a:pPr lvl="1"/>
            <a:r>
              <a:rPr lang="en-US" sz="1400" dirty="0">
                <a:effectLst/>
                <a:latin typeface="Segoe UI" panose="020B0502040204020203" pitchFamily="34" charset="0"/>
              </a:rPr>
              <a:t>Breaking down team silos through collaboration and shared responsibility.</a:t>
            </a:r>
          </a:p>
          <a:p>
            <a:pPr lvl="1"/>
            <a:r>
              <a:rPr lang="en-US" sz="1400" dirty="0">
                <a:effectLst/>
                <a:latin typeface="Segoe UI" panose="020B0502040204020203" pitchFamily="34" charset="0"/>
              </a:rPr>
              <a:t>Using Infrastructure as Code [</a:t>
            </a:r>
            <a:r>
              <a:rPr lang="en-US" sz="1400" dirty="0" err="1">
                <a:effectLst/>
                <a:latin typeface="Segoe UI" panose="020B0502040204020203" pitchFamily="34" charset="0"/>
              </a:rPr>
              <a:t>IaC</a:t>
            </a:r>
            <a:r>
              <a:rPr lang="en-US" sz="1400" dirty="0">
                <a:effectLst/>
                <a:latin typeface="Segoe UI" panose="020B0502040204020203" pitchFamily="34" charset="0"/>
              </a:rPr>
              <a:t>] to manage environments efficiently.</a:t>
            </a:r>
          </a:p>
          <a:p>
            <a:pPr lvl="1"/>
            <a:r>
              <a:rPr lang="en-US" sz="1400" dirty="0">
                <a:effectLst/>
                <a:latin typeface="Segoe UI" panose="020B0502040204020203" pitchFamily="34" charset="0"/>
              </a:rPr>
              <a:t>Goal: Deliver software in minutes or hours, not months.</a:t>
            </a:r>
            <a:endParaRPr lang="en-US" dirty="0"/>
          </a:p>
        </p:txBody>
      </p:sp>
    </p:spTree>
    <p:extLst>
      <p:ext uri="{BB962C8B-B14F-4D97-AF65-F5344CB8AC3E}">
        <p14:creationId xmlns:p14="http://schemas.microsoft.com/office/powerpoint/2010/main" val="233239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BC834CB-0C25-3FAE-ABEE-28CF2AFC19C4}"/>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A65AB0FE-1633-E2FE-6199-5C0316D2A4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9DBF1A92-C2B0-7043-3A1B-9178994A07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FA4A2CFF-F98C-77D7-23B3-72BA59EAC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E20607D0-7A1D-1F6D-91B6-C8350E66F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D014BDD3-6502-1EDA-243E-45E0B28ED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69A642BC-3AC0-F2AF-B661-B7972D02B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04E4E299-554C-9C74-5250-526DBD447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A12947B4-8B57-6DBC-C287-B9DB2813A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D711EC1-7FD8-6C80-C612-9BF48D34F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C0833E4-2DF1-DC43-9C31-AB5303695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65D8E1-4671-C1EB-EDB5-A16EAE670FB0}"/>
              </a:ext>
            </a:extLst>
          </p:cNvPr>
          <p:cNvSpPr>
            <a:spLocks noGrp="1"/>
          </p:cNvSpPr>
          <p:nvPr>
            <p:ph type="title"/>
          </p:nvPr>
        </p:nvSpPr>
        <p:spPr>
          <a:xfrm>
            <a:off x="1376648" y="310896"/>
            <a:ext cx="10815351" cy="4189414"/>
          </a:xfrm>
        </p:spPr>
        <p:txBody>
          <a:bodyPr vert="horz" lIns="91440" tIns="45720" rIns="91440" bIns="45720" rtlCol="0" anchor="ctr">
            <a:normAutofit/>
          </a:bodyPr>
          <a:lstStyle/>
          <a:p>
            <a:pPr>
              <a:buNone/>
            </a:pPr>
            <a:r>
              <a:rPr lang="en-US" sz="2800" dirty="0">
                <a:effectLst/>
                <a:latin typeface="Segoe UI" panose="020B0502040204020203" pitchFamily="34" charset="0"/>
              </a:rPr>
              <a:t>Key DevOps Practices to Optimize the Value Stream</a:t>
            </a:r>
            <a:br>
              <a:rPr lang="en-US" sz="1800" dirty="0">
                <a:effectLst/>
                <a:latin typeface="Segoe UI" panose="020B0502040204020203" pitchFamily="34" charset="0"/>
              </a:rPr>
            </a:br>
            <a:r>
              <a:rPr lang="en-US" sz="1800" dirty="0">
                <a:effectLst/>
                <a:latin typeface="Segoe UI" panose="020B0502040204020203" pitchFamily="34" charset="0"/>
              </a:rPr>
              <a:t>Continuous Integration (CI) - Developers integrate code frequently, catching issues early.</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Continuous Delivery (CD) - Automated deployment ensures frequent, reliable releases.</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Infrastructure as Code (</a:t>
            </a:r>
            <a:r>
              <a:rPr lang="en-US" sz="1800" dirty="0" err="1">
                <a:effectLst/>
                <a:latin typeface="Segoe UI" panose="020B0502040204020203" pitchFamily="34" charset="0"/>
              </a:rPr>
              <a:t>IaC</a:t>
            </a:r>
            <a:r>
              <a:rPr lang="en-US" sz="1800" dirty="0">
                <a:effectLst/>
                <a:latin typeface="Segoe UI" panose="020B0502040204020203" pitchFamily="34" charset="0"/>
              </a:rPr>
              <a:t>) - Automating infrastructure management speeds up provisioning.</a:t>
            </a:r>
            <a:br>
              <a:rPr lang="en-US" sz="1800" dirty="0">
                <a:effectLst/>
                <a:latin typeface="Segoe UI" panose="020B0502040204020203" pitchFamily="34" charset="0"/>
              </a:rPr>
            </a:br>
            <a:r>
              <a:rPr lang="en-US" sz="1800" dirty="0">
                <a:effectLst/>
                <a:latin typeface="Segoe UI" panose="020B0502040204020203" pitchFamily="34" charset="0"/>
              </a:rPr>
              <a:t>Shift-Left Testing - Running automated tests earlier in the process to catch bugs faster.</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Monitoring &amp; Feedback Loops - Real-time insights help teams respond quickly to issues.</a:t>
            </a:r>
            <a:br>
              <a:rPr lang="en-US" sz="1800" dirty="0">
                <a:effectLst/>
                <a:latin typeface="Arial" panose="020B0604020202020204" pitchFamily="34" charset="0"/>
              </a:rPr>
            </a:br>
            <a:endParaRPr lang="en-US" sz="6000" dirty="0"/>
          </a:p>
        </p:txBody>
      </p:sp>
    </p:spTree>
    <p:extLst>
      <p:ext uri="{BB962C8B-B14F-4D97-AF65-F5344CB8AC3E}">
        <p14:creationId xmlns:p14="http://schemas.microsoft.com/office/powerpoint/2010/main" val="342773667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FEDD63F-AE9E-C1CE-BD18-5C7A54DCEE17}"/>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CD037877-36E9-5D9D-09A5-C4760B8F5C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9067DBF6-8B5E-9047-7B82-6EE17AB3D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66E5B25A-5F31-7AAC-03C2-46D550B4CD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F900D91B-06CD-8DF6-3C23-D6EDF38E9C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5DBC76E0-4415-A37E-F925-CFE0CA00A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BBC05C1F-CA61-03AD-55E0-CB781750B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BF2F0B57-AF3E-F833-7AE4-77F914CC9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E0C53CD2-C2FA-58BA-879D-A84D353F8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1BDCA29-1F93-6718-B444-045CC984C2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B0FE95A4-BE36-FFA1-DD1B-ECF4C74A2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6DCFDC-C831-583E-4B86-651DF0264609}"/>
              </a:ext>
            </a:extLst>
          </p:cNvPr>
          <p:cNvSpPr>
            <a:spLocks noGrp="1"/>
          </p:cNvSpPr>
          <p:nvPr>
            <p:ph type="title"/>
          </p:nvPr>
        </p:nvSpPr>
        <p:spPr>
          <a:xfrm>
            <a:off x="2486025" y="2668587"/>
            <a:ext cx="9567861" cy="1418781"/>
          </a:xfrm>
        </p:spPr>
        <p:txBody>
          <a:bodyPr vert="horz" lIns="91440" tIns="45720" rIns="91440" bIns="45720" rtlCol="0" anchor="ctr">
            <a:noAutofit/>
          </a:bodyPr>
          <a:lstStyle/>
          <a:p>
            <a:pPr>
              <a:buNone/>
            </a:pPr>
            <a:r>
              <a:rPr lang="en-US" sz="2800" dirty="0">
                <a:effectLst/>
                <a:latin typeface="Segoe UI" panose="020B0502040204020203" pitchFamily="34" charset="0"/>
              </a:rPr>
              <a:t>Comparing Traditional vs. DevOps Value Streams</a:t>
            </a:r>
            <a:br>
              <a:rPr lang="en-US" sz="2800" dirty="0">
                <a:effectLst/>
                <a:latin typeface="Segoe UI" panose="020B0502040204020203" pitchFamily="34" charset="0"/>
              </a:rPr>
            </a:br>
            <a:r>
              <a:rPr lang="en-US" sz="2800" dirty="0">
                <a:effectLst/>
                <a:latin typeface="Segoe UI" panose="020B0502040204020203" pitchFamily="34" charset="0"/>
              </a:rPr>
              <a:t>		</a:t>
            </a:r>
            <a:br>
              <a:rPr lang="en-US" sz="2800" dirty="0">
                <a:effectLst/>
                <a:latin typeface="Segoe UI" panose="020B0502040204020203" pitchFamily="34" charset="0"/>
              </a:rPr>
            </a:br>
            <a:r>
              <a:rPr lang="en-US" sz="2800" dirty="0">
                <a:effectLst/>
                <a:latin typeface="Segoe UI" panose="020B0502040204020203" pitchFamily="34" charset="0"/>
              </a:rPr>
              <a:t>		</a:t>
            </a:r>
            <a:br>
              <a:rPr lang="en-US" sz="2800" dirty="0">
                <a:effectLst/>
                <a:latin typeface="Segoe UI" panose="020B0502040204020203" pitchFamily="34" charset="0"/>
              </a:rPr>
            </a:br>
            <a:r>
              <a:rPr lang="en-US" sz="2800" dirty="0">
                <a:effectLst/>
                <a:latin typeface="Segoe UI" panose="020B0502040204020203" pitchFamily="34" charset="0"/>
              </a:rPr>
              <a:t>		</a:t>
            </a:r>
            <a:br>
              <a:rPr lang="en-US" sz="2800" dirty="0">
                <a:effectLst/>
                <a:latin typeface="Segoe UI" panose="020B0502040204020203" pitchFamily="34" charset="0"/>
              </a:rPr>
            </a:br>
            <a:r>
              <a:rPr lang="en-US" sz="2800" dirty="0">
                <a:effectLst/>
                <a:latin typeface="Segoe UI" panose="020B0502040204020203" pitchFamily="34" charset="0"/>
              </a:rPr>
              <a:t>		</a:t>
            </a:r>
            <a:br>
              <a:rPr lang="en-US" sz="2800" dirty="0">
                <a:effectLst/>
                <a:latin typeface="Segoe UI" panose="020B0502040204020203" pitchFamily="34" charset="0"/>
              </a:rPr>
            </a:br>
            <a:r>
              <a:rPr lang="en-US" sz="2800" dirty="0">
                <a:effectLst/>
                <a:latin typeface="Segoe UI" panose="020B0502040204020203" pitchFamily="34" charset="0"/>
              </a:rPr>
              <a:t>		</a:t>
            </a:r>
            <a:br>
              <a:rPr lang="en-US" sz="2800" dirty="0">
                <a:effectLst/>
                <a:latin typeface="Segoe UI" panose="020B0502040204020203" pitchFamily="34" charset="0"/>
              </a:rPr>
            </a:br>
            <a:br>
              <a:rPr lang="en-US" sz="2800" dirty="0">
                <a:effectLst/>
                <a:latin typeface="Segoe UI" panose="020B0502040204020203" pitchFamily="34" charset="0"/>
              </a:rPr>
            </a:br>
            <a:br>
              <a:rPr lang="en-US" sz="2800" dirty="0">
                <a:effectLst/>
                <a:latin typeface="Arial" panose="020B0604020202020204" pitchFamily="34" charset="0"/>
              </a:rPr>
            </a:br>
            <a:endParaRPr lang="en-US" sz="8000" dirty="0"/>
          </a:p>
        </p:txBody>
      </p:sp>
      <p:graphicFrame>
        <p:nvGraphicFramePr>
          <p:cNvPr id="3" name="Table 2">
            <a:extLst>
              <a:ext uri="{FF2B5EF4-FFF2-40B4-BE49-F238E27FC236}">
                <a16:creationId xmlns:a16="http://schemas.microsoft.com/office/drawing/2014/main" id="{B1212E89-D3C1-D856-7912-17B97614A1B9}"/>
              </a:ext>
            </a:extLst>
          </p:cNvPr>
          <p:cNvGraphicFramePr>
            <a:graphicFrameLocks noGrp="1"/>
          </p:cNvGraphicFramePr>
          <p:nvPr>
            <p:extLst>
              <p:ext uri="{D42A27DB-BD31-4B8C-83A1-F6EECF244321}">
                <p14:modId xmlns:p14="http://schemas.microsoft.com/office/powerpoint/2010/main" val="2279577560"/>
              </p:ext>
            </p:extLst>
          </p:nvPr>
        </p:nvGraphicFramePr>
        <p:xfrm>
          <a:off x="2655093" y="1653381"/>
          <a:ext cx="9467850" cy="1854200"/>
        </p:xfrm>
        <a:graphic>
          <a:graphicData uri="http://schemas.openxmlformats.org/drawingml/2006/table">
            <a:tbl>
              <a:tblPr firstRow="1" bandRow="1">
                <a:tableStyleId>{5C22544A-7EE6-4342-B048-85BDC9FD1C3A}</a:tableStyleId>
              </a:tblPr>
              <a:tblGrid>
                <a:gridCol w="3155950">
                  <a:extLst>
                    <a:ext uri="{9D8B030D-6E8A-4147-A177-3AD203B41FA5}">
                      <a16:colId xmlns:a16="http://schemas.microsoft.com/office/drawing/2014/main" val="428842256"/>
                    </a:ext>
                  </a:extLst>
                </a:gridCol>
                <a:gridCol w="3155950">
                  <a:extLst>
                    <a:ext uri="{9D8B030D-6E8A-4147-A177-3AD203B41FA5}">
                      <a16:colId xmlns:a16="http://schemas.microsoft.com/office/drawing/2014/main" val="2171392228"/>
                    </a:ext>
                  </a:extLst>
                </a:gridCol>
                <a:gridCol w="3155950">
                  <a:extLst>
                    <a:ext uri="{9D8B030D-6E8A-4147-A177-3AD203B41FA5}">
                      <a16:colId xmlns:a16="http://schemas.microsoft.com/office/drawing/2014/main" val="4160719269"/>
                    </a:ext>
                  </a:extLst>
                </a:gridCol>
              </a:tblGrid>
              <a:tr h="370840">
                <a:tc>
                  <a:txBody>
                    <a:bodyPr/>
                    <a:lstStyle/>
                    <a:p>
                      <a:r>
                        <a:rPr lang="en-US" sz="1800" dirty="0">
                          <a:effectLst/>
                          <a:latin typeface="Segoe UI" panose="020B0502040204020203" pitchFamily="34" charset="0"/>
                        </a:rPr>
                        <a:t>Aspect</a:t>
                      </a:r>
                      <a:endParaRPr lang="en-US" dirty="0"/>
                    </a:p>
                  </a:txBody>
                  <a:tcPr/>
                </a:tc>
                <a:tc>
                  <a:txBody>
                    <a:bodyPr/>
                    <a:lstStyle/>
                    <a:p>
                      <a:r>
                        <a:rPr lang="en-US" sz="1800" dirty="0">
                          <a:effectLst/>
                          <a:latin typeface="Segoe UI" panose="020B0502040204020203" pitchFamily="34" charset="0"/>
                        </a:rPr>
                        <a:t>Traditional IT</a:t>
                      </a:r>
                      <a:endParaRPr lang="en-US" dirty="0"/>
                    </a:p>
                  </a:txBody>
                  <a:tcPr/>
                </a:tc>
                <a:tc>
                  <a:txBody>
                    <a:bodyPr/>
                    <a:lstStyle/>
                    <a:p>
                      <a:r>
                        <a:rPr lang="en-US" sz="1800" dirty="0">
                          <a:effectLst/>
                          <a:latin typeface="Segoe UI" panose="020B0502040204020203" pitchFamily="34" charset="0"/>
                        </a:rPr>
                        <a:t>DevOps Approach</a:t>
                      </a:r>
                      <a:endParaRPr lang="en-US" dirty="0"/>
                    </a:p>
                  </a:txBody>
                  <a:tcPr/>
                </a:tc>
                <a:extLst>
                  <a:ext uri="{0D108BD9-81ED-4DB2-BD59-A6C34878D82A}">
                    <a16:rowId xmlns:a16="http://schemas.microsoft.com/office/drawing/2014/main" val="2003956923"/>
                  </a:ext>
                </a:extLst>
              </a:tr>
              <a:tr h="370840">
                <a:tc>
                  <a:txBody>
                    <a:bodyPr/>
                    <a:lstStyle/>
                    <a:p>
                      <a:r>
                        <a:rPr lang="en-US" sz="1800" dirty="0">
                          <a:effectLst/>
                          <a:latin typeface="Segoe UI" panose="020B0502040204020203" pitchFamily="34" charset="0"/>
                        </a:rPr>
                        <a:t>Lead Time</a:t>
                      </a:r>
                      <a:endParaRPr lang="en-US" dirty="0"/>
                    </a:p>
                  </a:txBody>
                  <a:tcPr/>
                </a:tc>
                <a:tc>
                  <a:txBody>
                    <a:bodyPr/>
                    <a:lstStyle/>
                    <a:p>
                      <a:r>
                        <a:rPr lang="en-US" sz="1800" dirty="0">
                          <a:effectLst/>
                          <a:latin typeface="Segoe UI" panose="020B0502040204020203" pitchFamily="34" charset="0"/>
                        </a:rPr>
                        <a:t>Months</a:t>
                      </a:r>
                      <a:endParaRPr lang="en-US" dirty="0"/>
                    </a:p>
                  </a:txBody>
                  <a:tcPr/>
                </a:tc>
                <a:tc>
                  <a:txBody>
                    <a:bodyPr/>
                    <a:lstStyle/>
                    <a:p>
                      <a:r>
                        <a:rPr lang="en-US" sz="1800" dirty="0">
                          <a:effectLst/>
                          <a:latin typeface="Segoe UI" panose="020B0502040204020203" pitchFamily="34" charset="0"/>
                        </a:rPr>
                        <a:t>Minutes/Hours</a:t>
                      </a:r>
                      <a:endParaRPr lang="en-US" dirty="0"/>
                    </a:p>
                  </a:txBody>
                  <a:tcPr/>
                </a:tc>
                <a:extLst>
                  <a:ext uri="{0D108BD9-81ED-4DB2-BD59-A6C34878D82A}">
                    <a16:rowId xmlns:a16="http://schemas.microsoft.com/office/drawing/2014/main" val="1506834732"/>
                  </a:ext>
                </a:extLst>
              </a:tr>
              <a:tr h="370840">
                <a:tc>
                  <a:txBody>
                    <a:bodyPr/>
                    <a:lstStyle/>
                    <a:p>
                      <a:r>
                        <a:rPr lang="en-US" sz="1800" dirty="0">
                          <a:effectLst/>
                          <a:latin typeface="Segoe UI" panose="020B0502040204020203" pitchFamily="34" charset="0"/>
                        </a:rPr>
                        <a:t>Deployment Frequency</a:t>
                      </a:r>
                      <a:endParaRPr lang="en-US" dirty="0"/>
                    </a:p>
                  </a:txBody>
                  <a:tcPr/>
                </a:tc>
                <a:tc>
                  <a:txBody>
                    <a:bodyPr/>
                    <a:lstStyle/>
                    <a:p>
                      <a:r>
                        <a:rPr lang="en-US" sz="1800" dirty="0">
                          <a:effectLst/>
                          <a:latin typeface="Segoe UI" panose="020B0502040204020203" pitchFamily="34" charset="0"/>
                        </a:rPr>
                        <a:t>Quarterly or annually</a:t>
                      </a:r>
                      <a:endParaRPr lang="en-US" dirty="0"/>
                    </a:p>
                  </a:txBody>
                  <a:tcPr/>
                </a:tc>
                <a:tc>
                  <a:txBody>
                    <a:bodyPr/>
                    <a:lstStyle/>
                    <a:p>
                      <a:r>
                        <a:rPr lang="en-US" sz="1800" dirty="0">
                          <a:effectLst/>
                          <a:latin typeface="Segoe UI" panose="020B0502040204020203" pitchFamily="34" charset="0"/>
                        </a:rPr>
                        <a:t>Daily or multiple times a day</a:t>
                      </a:r>
                      <a:endParaRPr lang="en-US" dirty="0"/>
                    </a:p>
                  </a:txBody>
                  <a:tcPr/>
                </a:tc>
                <a:extLst>
                  <a:ext uri="{0D108BD9-81ED-4DB2-BD59-A6C34878D82A}">
                    <a16:rowId xmlns:a16="http://schemas.microsoft.com/office/drawing/2014/main" val="1143960154"/>
                  </a:ext>
                </a:extLst>
              </a:tr>
              <a:tr h="370840">
                <a:tc>
                  <a:txBody>
                    <a:bodyPr/>
                    <a:lstStyle/>
                    <a:p>
                      <a:r>
                        <a:rPr lang="en-US" sz="1800" dirty="0">
                          <a:effectLst/>
                          <a:latin typeface="Segoe UI" panose="020B0502040204020203" pitchFamily="34" charset="0"/>
                        </a:rPr>
                        <a:t>Testing</a:t>
                      </a:r>
                      <a:endParaRPr lang="en-US" dirty="0"/>
                    </a:p>
                  </a:txBody>
                  <a:tcPr/>
                </a:tc>
                <a:tc>
                  <a:txBody>
                    <a:bodyPr/>
                    <a:lstStyle/>
                    <a:p>
                      <a:r>
                        <a:rPr lang="en-US" sz="1800" dirty="0">
                          <a:effectLst/>
                          <a:latin typeface="Segoe UI" panose="020B0502040204020203" pitchFamily="34" charset="0"/>
                        </a:rPr>
                        <a:t>Manual, late in the process</a:t>
                      </a:r>
                      <a:endParaRPr lang="en-US" dirty="0"/>
                    </a:p>
                  </a:txBody>
                  <a:tcPr/>
                </a:tc>
                <a:tc>
                  <a:txBody>
                    <a:bodyPr/>
                    <a:lstStyle/>
                    <a:p>
                      <a:r>
                        <a:rPr lang="en-US" sz="1800" dirty="0">
                          <a:effectLst/>
                          <a:latin typeface="Segoe UI" panose="020B0502040204020203" pitchFamily="34" charset="0"/>
                        </a:rPr>
                        <a:t>Automated, continuous</a:t>
                      </a:r>
                      <a:endParaRPr lang="en-US" dirty="0"/>
                    </a:p>
                  </a:txBody>
                  <a:tcPr/>
                </a:tc>
                <a:extLst>
                  <a:ext uri="{0D108BD9-81ED-4DB2-BD59-A6C34878D82A}">
                    <a16:rowId xmlns:a16="http://schemas.microsoft.com/office/drawing/2014/main" val="3973561005"/>
                  </a:ext>
                </a:extLst>
              </a:tr>
              <a:tr h="370840">
                <a:tc>
                  <a:txBody>
                    <a:bodyPr/>
                    <a:lstStyle/>
                    <a:p>
                      <a:r>
                        <a:rPr lang="en-US" sz="1800" dirty="0">
                          <a:effectLst/>
                          <a:latin typeface="Segoe UI" panose="020B0502040204020203" pitchFamily="34" charset="0"/>
                        </a:rPr>
                        <a:t>Operations</a:t>
                      </a:r>
                      <a:endParaRPr lang="en-US" dirty="0"/>
                    </a:p>
                  </a:txBody>
                  <a:tcPr/>
                </a:tc>
                <a:tc>
                  <a:txBody>
                    <a:bodyPr/>
                    <a:lstStyle/>
                    <a:p>
                      <a:r>
                        <a:rPr lang="en-US" sz="1800" dirty="0">
                          <a:effectLst/>
                          <a:latin typeface="Segoe UI" panose="020B0502040204020203" pitchFamily="34" charset="0"/>
                        </a:rPr>
                        <a:t>Separate from development</a:t>
                      </a:r>
                      <a:endParaRPr lang="en-US" dirty="0"/>
                    </a:p>
                  </a:txBody>
                  <a:tcPr/>
                </a:tc>
                <a:tc>
                  <a:txBody>
                    <a:bodyPr/>
                    <a:lstStyle/>
                    <a:p>
                      <a:r>
                        <a:rPr lang="en-US" sz="1800" dirty="0">
                          <a:effectLst/>
                          <a:latin typeface="Segoe UI" panose="020B0502040204020203" pitchFamily="34" charset="0"/>
                        </a:rPr>
                        <a:t>Integrated with development</a:t>
                      </a:r>
                      <a:endParaRPr lang="en-US" dirty="0"/>
                    </a:p>
                  </a:txBody>
                  <a:tcPr/>
                </a:tc>
                <a:extLst>
                  <a:ext uri="{0D108BD9-81ED-4DB2-BD59-A6C34878D82A}">
                    <a16:rowId xmlns:a16="http://schemas.microsoft.com/office/drawing/2014/main" val="4230265669"/>
                  </a:ext>
                </a:extLst>
              </a:tr>
            </a:tbl>
          </a:graphicData>
        </a:graphic>
      </p:graphicFrame>
    </p:spTree>
    <p:extLst>
      <p:ext uri="{BB962C8B-B14F-4D97-AF65-F5344CB8AC3E}">
        <p14:creationId xmlns:p14="http://schemas.microsoft.com/office/powerpoint/2010/main" val="188145127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8" name="Freeform: Shape 1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txBody>
          <a:bodyPr/>
          <a:lstStyle/>
          <a:p>
            <a:endParaRPr lang="en-US"/>
          </a:p>
        </p:txBody>
      </p:sp>
      <p:sp>
        <p:nvSpPr>
          <p:cNvPr id="20" name="Freeform: Shape 1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txBody>
          <a:bodyPr/>
          <a:lstStyle/>
          <a:p>
            <a:endParaRPr lang="en-US"/>
          </a:p>
        </p:txBody>
      </p:sp>
      <p:sp>
        <p:nvSpPr>
          <p:cNvPr id="22" name="Freeform: Shape 2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txBody>
          <a:bodyPr/>
          <a:lstStyle/>
          <a:p>
            <a:endParaRPr lang="en-US"/>
          </a:p>
        </p:txBody>
      </p:sp>
      <p:sp>
        <p:nvSpPr>
          <p:cNvPr id="24" name="Freeform: Shape 2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txBody>
          <a:bodyPr/>
          <a:lstStyle/>
          <a:p>
            <a:endParaRPr lang="en-US"/>
          </a:p>
        </p:txBody>
      </p:sp>
      <p:sp>
        <p:nvSpPr>
          <p:cNvPr id="2" name="Title 1">
            <a:extLst>
              <a:ext uri="{FF2B5EF4-FFF2-40B4-BE49-F238E27FC236}">
                <a16:creationId xmlns:a16="http://schemas.microsoft.com/office/drawing/2014/main" id="{6A7C7F51-4742-0851-73DA-B4A85E56F2B9}"/>
              </a:ext>
            </a:extLst>
          </p:cNvPr>
          <p:cNvSpPr>
            <a:spLocks noGrp="1"/>
          </p:cNvSpPr>
          <p:nvPr>
            <p:ph type="title"/>
          </p:nvPr>
        </p:nvSpPr>
        <p:spPr>
          <a:xfrm>
            <a:off x="1524000" y="643468"/>
            <a:ext cx="9144000" cy="3618898"/>
          </a:xfrm>
        </p:spPr>
        <p:txBody>
          <a:bodyPr vert="horz" lIns="91440" tIns="45720" rIns="91440" bIns="45720" rtlCol="0" anchor="b">
            <a:normAutofit/>
          </a:bodyPr>
          <a:lstStyle/>
          <a:p>
            <a:pPr marL="285750" indent="-285750">
              <a:buFont typeface="Arial" panose="020B0604020202020204" pitchFamily="34" charset="0"/>
              <a:buChar char="•"/>
            </a:pPr>
            <a:r>
              <a:rPr lang="en-US" sz="2000" dirty="0">
                <a:effectLst/>
                <a:latin typeface="Segoe UI" panose="020B0502040204020203" pitchFamily="34" charset="0"/>
              </a:rPr>
              <a:t>Benefits of a Shorter Technology Value Stream</a:t>
            </a:r>
            <a:br>
              <a:rPr lang="en-US" sz="1800" dirty="0">
                <a:effectLst/>
                <a:latin typeface="Segoe UI" panose="020B0502040204020203" pitchFamily="34" charset="0"/>
              </a:rPr>
            </a:br>
            <a:r>
              <a:rPr lang="en-US" sz="1800" dirty="0">
                <a:effectLst/>
                <a:latin typeface="Segoe UI" panose="020B0502040204020203" pitchFamily="34" charset="0"/>
              </a:rPr>
              <a:t>Faster time to market - Quickly deliver value to users.</a:t>
            </a:r>
            <a:br>
              <a:rPr lang="en-US" sz="1800" dirty="0">
                <a:effectLst/>
                <a:latin typeface="Arial" panose="020B0604020202020204" pitchFamily="34" charset="0"/>
              </a:rPr>
            </a:br>
            <a:r>
              <a:rPr lang="en-US" sz="1800" dirty="0">
                <a:effectLst/>
                <a:latin typeface="Arial" panose="020B0604020202020204" pitchFamily="34" charset="0"/>
              </a:rPr>
              <a:t>  </a:t>
            </a:r>
            <a:r>
              <a:rPr lang="en-US" sz="1800" dirty="0">
                <a:effectLst/>
                <a:latin typeface="Segoe UI" panose="020B0502040204020203" pitchFamily="34" charset="0"/>
              </a:rPr>
              <a:t>Higher quality software - Automated testing reduces defects.</a:t>
            </a:r>
            <a:br>
              <a:rPr lang="en-US" sz="1800" dirty="0">
                <a:effectLst/>
                <a:latin typeface="Arial" panose="020B0604020202020204" pitchFamily="34" charset="0"/>
              </a:rPr>
            </a:br>
            <a:r>
              <a:rPr lang="en-US" sz="1800" dirty="0">
                <a:effectLst/>
                <a:latin typeface="Arial" panose="020B0604020202020204" pitchFamily="34" charset="0"/>
              </a:rPr>
              <a:t>	</a:t>
            </a:r>
            <a:r>
              <a:rPr lang="en-US" sz="1800" dirty="0">
                <a:effectLst/>
                <a:latin typeface="Segoe UI" panose="020B0502040204020203" pitchFamily="34" charset="0"/>
              </a:rPr>
              <a:t>Lower risk deployments - Smaller, frequent releases minimize failures.</a:t>
            </a:r>
            <a:br>
              <a:rPr lang="en-US" sz="1800" dirty="0">
                <a:effectLst/>
                <a:latin typeface="Arial" panose="020B0604020202020204" pitchFamily="34" charset="0"/>
              </a:rPr>
            </a:br>
            <a:r>
              <a:rPr lang="en-US" sz="1800" dirty="0">
                <a:effectLst/>
                <a:latin typeface="Arial" panose="020B0604020202020204" pitchFamily="34" charset="0"/>
              </a:rPr>
              <a:t>		</a:t>
            </a:r>
            <a:r>
              <a:rPr lang="en-US" sz="1800" dirty="0">
                <a:effectLst/>
                <a:latin typeface="Segoe UI" panose="020B0502040204020203" pitchFamily="34" charset="0"/>
              </a:rPr>
              <a:t>Improved collaboration - Developers and operations work together efficiently.</a:t>
            </a:r>
            <a:br>
              <a:rPr lang="en-US" sz="1800" dirty="0">
                <a:effectLst/>
                <a:latin typeface="Arial" panose="020B0604020202020204" pitchFamily="34" charset="0"/>
              </a:rPr>
            </a:br>
            <a:endParaRPr lang="en-US" sz="7200" dirty="0"/>
          </a:p>
        </p:txBody>
      </p:sp>
    </p:spTree>
    <p:extLst>
      <p:ext uri="{BB962C8B-B14F-4D97-AF65-F5344CB8AC3E}">
        <p14:creationId xmlns:p14="http://schemas.microsoft.com/office/powerpoint/2010/main" val="783196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C28D939-0D61-2BE5-A53F-6A8FF84A155F}"/>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BA4219C2-4F4A-1413-C7F8-95C0AF96C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CDDE2E97-EA62-B1D4-32E3-CB8E0543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0" name="Freeform 7">
              <a:extLst>
                <a:ext uri="{FF2B5EF4-FFF2-40B4-BE49-F238E27FC236}">
                  <a16:creationId xmlns:a16="http://schemas.microsoft.com/office/drawing/2014/main" id="{2D5764D8-C8A4-98C0-9604-6DC392A81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1" name="Freeform 9">
              <a:extLst>
                <a:ext uri="{FF2B5EF4-FFF2-40B4-BE49-F238E27FC236}">
                  <a16:creationId xmlns:a16="http://schemas.microsoft.com/office/drawing/2014/main" id="{6671DCED-3523-D2FA-1BD2-0BED59FBF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2" name="Freeform 10">
              <a:extLst>
                <a:ext uri="{FF2B5EF4-FFF2-40B4-BE49-F238E27FC236}">
                  <a16:creationId xmlns:a16="http://schemas.microsoft.com/office/drawing/2014/main" id="{09750402-D3A4-5816-9316-7A799F8A9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3" name="Freeform 11">
              <a:extLst>
                <a:ext uri="{FF2B5EF4-FFF2-40B4-BE49-F238E27FC236}">
                  <a16:creationId xmlns:a16="http://schemas.microsoft.com/office/drawing/2014/main" id="{C67E8C88-C2CF-B241-2E28-68A0F24A1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4" name="Freeform 12">
              <a:extLst>
                <a:ext uri="{FF2B5EF4-FFF2-40B4-BE49-F238E27FC236}">
                  <a16:creationId xmlns:a16="http://schemas.microsoft.com/office/drawing/2014/main" id="{58DDFCF3-E6B8-7C8A-BF83-C110595B3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6" name="Rectangle 15">
            <a:extLst>
              <a:ext uri="{FF2B5EF4-FFF2-40B4-BE49-F238E27FC236}">
                <a16:creationId xmlns:a16="http://schemas.microsoft.com/office/drawing/2014/main" id="{F269EE7C-AE84-6780-0D20-939DD01A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350729E-2F55-AB68-E5F5-E7B5D8A62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912130" cy="6858000"/>
          </a:xfrm>
          <a:custGeom>
            <a:avLst/>
            <a:gdLst>
              <a:gd name="connsiteX0" fmla="*/ 1073044 w 7912130"/>
              <a:gd name="connsiteY0" fmla="*/ 3032931 h 6858000"/>
              <a:gd name="connsiteX1" fmla="*/ 1073044 w 7912130"/>
              <a:gd name="connsiteY1" fmla="*/ 3035810 h 6858000"/>
              <a:gd name="connsiteX2" fmla="*/ 1076802 w 7912130"/>
              <a:gd name="connsiteY2" fmla="*/ 3035810 h 6858000"/>
              <a:gd name="connsiteX3" fmla="*/ 1170738 w 7912130"/>
              <a:gd name="connsiteY3" fmla="*/ 1248347 h 6858000"/>
              <a:gd name="connsiteX4" fmla="*/ 1170738 w 7912130"/>
              <a:gd name="connsiteY4" fmla="*/ 1273486 h 6858000"/>
              <a:gd name="connsiteX5" fmla="*/ 1183895 w 7912130"/>
              <a:gd name="connsiteY5" fmla="*/ 1248347 h 6858000"/>
              <a:gd name="connsiteX6" fmla="*/ 0 w 7912130"/>
              <a:gd name="connsiteY6" fmla="*/ 0 h 6858000"/>
              <a:gd name="connsiteX7" fmla="*/ 2133906 w 7912130"/>
              <a:gd name="connsiteY7" fmla="*/ 0 h 6858000"/>
              <a:gd name="connsiteX8" fmla="*/ 2629909 w 7912130"/>
              <a:gd name="connsiteY8" fmla="*/ 0 h 6858000"/>
              <a:gd name="connsiteX9" fmla="*/ 1227479 w 7912130"/>
              <a:gd name="connsiteY9" fmla="*/ 2669551 h 6858000"/>
              <a:gd name="connsiteX10" fmla="*/ 1235349 w 7912130"/>
              <a:gd name="connsiteY10" fmla="*/ 2673350 h 6858000"/>
              <a:gd name="connsiteX11" fmla="*/ 1353755 w 7912130"/>
              <a:gd name="connsiteY11" fmla="*/ 2754312 h 6858000"/>
              <a:gd name="connsiteX12" fmla="*/ 7912130 w 7912130"/>
              <a:gd name="connsiteY12" fmla="*/ 6858000 h 6858000"/>
              <a:gd name="connsiteX13" fmla="*/ 6066970 w 7912130"/>
              <a:gd name="connsiteY13" fmla="*/ 6858000 h 6858000"/>
              <a:gd name="connsiteX14" fmla="*/ 6059889 w 7912130"/>
              <a:gd name="connsiteY14" fmla="*/ 6852577 h 6858000"/>
              <a:gd name="connsiteX15" fmla="*/ 6059889 w 7912130"/>
              <a:gd name="connsiteY15" fmla="*/ 6857999 h 6858000"/>
              <a:gd name="connsiteX16" fmla="*/ 1707025 w 7912130"/>
              <a:gd name="connsiteY16" fmla="*/ 6857999 h 6858000"/>
              <a:gd name="connsiteX17" fmla="*/ 1707025 w 7912130"/>
              <a:gd name="connsiteY17" fmla="*/ 6858000 h 6858000"/>
              <a:gd name="connsiteX18" fmla="*/ 1073044 w 7912130"/>
              <a:gd name="connsiteY18" fmla="*/ 6858000 h 6858000"/>
              <a:gd name="connsiteX19" fmla="*/ 536592 w 7912130"/>
              <a:gd name="connsiteY19" fmla="*/ 6858000 h 6858000"/>
              <a:gd name="connsiteX20" fmla="*/ 0 w 7912130"/>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912130" h="685800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725DB01F-6439-4ED2-3859-49F27352F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35917" cy="6858000"/>
          </a:xfrm>
          <a:custGeom>
            <a:avLst/>
            <a:gdLst>
              <a:gd name="connsiteX0" fmla="*/ 696831 w 7535917"/>
              <a:gd name="connsiteY0" fmla="*/ 3032931 h 6858000"/>
              <a:gd name="connsiteX1" fmla="*/ 696831 w 7535917"/>
              <a:gd name="connsiteY1" fmla="*/ 3035810 h 6858000"/>
              <a:gd name="connsiteX2" fmla="*/ 700589 w 7535917"/>
              <a:gd name="connsiteY2" fmla="*/ 3035810 h 6858000"/>
              <a:gd name="connsiteX3" fmla="*/ 794525 w 7535917"/>
              <a:gd name="connsiteY3" fmla="*/ 1248347 h 6858000"/>
              <a:gd name="connsiteX4" fmla="*/ 794525 w 7535917"/>
              <a:gd name="connsiteY4" fmla="*/ 1273486 h 6858000"/>
              <a:gd name="connsiteX5" fmla="*/ 807682 w 7535917"/>
              <a:gd name="connsiteY5" fmla="*/ 1248347 h 6858000"/>
              <a:gd name="connsiteX6" fmla="*/ 0 w 7535917"/>
              <a:gd name="connsiteY6" fmla="*/ 0 h 6858000"/>
              <a:gd name="connsiteX7" fmla="*/ 1757693 w 7535917"/>
              <a:gd name="connsiteY7" fmla="*/ 0 h 6858000"/>
              <a:gd name="connsiteX8" fmla="*/ 2253696 w 7535917"/>
              <a:gd name="connsiteY8" fmla="*/ 0 h 6858000"/>
              <a:gd name="connsiteX9" fmla="*/ 851266 w 7535917"/>
              <a:gd name="connsiteY9" fmla="*/ 2669551 h 6858000"/>
              <a:gd name="connsiteX10" fmla="*/ 859136 w 7535917"/>
              <a:gd name="connsiteY10" fmla="*/ 2673350 h 6858000"/>
              <a:gd name="connsiteX11" fmla="*/ 977542 w 7535917"/>
              <a:gd name="connsiteY11" fmla="*/ 2754312 h 6858000"/>
              <a:gd name="connsiteX12" fmla="*/ 7535917 w 7535917"/>
              <a:gd name="connsiteY12" fmla="*/ 6858000 h 6858000"/>
              <a:gd name="connsiteX13" fmla="*/ 5690757 w 7535917"/>
              <a:gd name="connsiteY13" fmla="*/ 6858000 h 6858000"/>
              <a:gd name="connsiteX14" fmla="*/ 5683676 w 7535917"/>
              <a:gd name="connsiteY14" fmla="*/ 6852577 h 6858000"/>
              <a:gd name="connsiteX15" fmla="*/ 5683676 w 7535917"/>
              <a:gd name="connsiteY15" fmla="*/ 6857999 h 6858000"/>
              <a:gd name="connsiteX16" fmla="*/ 1330812 w 7535917"/>
              <a:gd name="connsiteY16" fmla="*/ 6857999 h 6858000"/>
              <a:gd name="connsiteX17" fmla="*/ 1330812 w 7535917"/>
              <a:gd name="connsiteY17" fmla="*/ 6858000 h 6858000"/>
              <a:gd name="connsiteX18" fmla="*/ 696831 w 7535917"/>
              <a:gd name="connsiteY18" fmla="*/ 6858000 h 6858000"/>
              <a:gd name="connsiteX19" fmla="*/ 160379 w 7535917"/>
              <a:gd name="connsiteY19" fmla="*/ 6858000 h 6858000"/>
              <a:gd name="connsiteX20" fmla="*/ 0 w 7535917"/>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35917" h="6858000">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5D5CF6-C732-60E3-7464-25FAF9DCB9E7}"/>
              </a:ext>
            </a:extLst>
          </p:cNvPr>
          <p:cNvSpPr>
            <a:spLocks noGrp="1"/>
          </p:cNvSpPr>
          <p:nvPr>
            <p:ph type="title"/>
          </p:nvPr>
        </p:nvSpPr>
        <p:spPr>
          <a:xfrm>
            <a:off x="3026665" y="-4763"/>
            <a:ext cx="9165334" cy="4887659"/>
          </a:xfrm>
        </p:spPr>
        <p:txBody>
          <a:bodyPr vert="horz" lIns="91440" tIns="45720" rIns="91440" bIns="45720" rtlCol="0" anchor="ctr">
            <a:normAutofit/>
          </a:bodyPr>
          <a:lstStyle/>
          <a:p>
            <a:r>
              <a:rPr lang="en-US" sz="2800" dirty="0">
                <a:effectLst/>
                <a:latin typeface="Segoe UI" panose="020B0502040204020203" pitchFamily="34" charset="0"/>
              </a:rPr>
              <a:t>Conclusion</a:t>
            </a:r>
            <a:br>
              <a:rPr lang="en-US" sz="1800" dirty="0">
                <a:effectLst/>
                <a:latin typeface="Segoe UI" panose="020B0502040204020203" pitchFamily="34" charset="0"/>
              </a:rPr>
            </a:br>
            <a:r>
              <a:rPr lang="en-US" sz="1800" dirty="0">
                <a:effectLst/>
                <a:latin typeface="Segoe UI" panose="020B0502040204020203" pitchFamily="34" charset="0"/>
              </a:rPr>
              <a:t>Reducing lead time is essential for modern software delivery.</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Traditional approaches lead to long delays, but DevOps enables faster, automated deployments.</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Implementing CI/CD, automation, and collaboration optimizes the Technology Value Stream.</a:t>
            </a:r>
            <a:br>
              <a:rPr lang="en-US" sz="1800" dirty="0">
                <a:effectLst/>
                <a:latin typeface="Segoe UI" panose="020B0502040204020203" pitchFamily="34" charset="0"/>
              </a:rPr>
            </a:br>
            <a:br>
              <a:rPr lang="en-US" sz="1800" dirty="0">
                <a:effectLst/>
                <a:latin typeface="Segoe UI" panose="020B0502040204020203" pitchFamily="34" charset="0"/>
              </a:rPr>
            </a:br>
            <a:r>
              <a:rPr lang="en-US" sz="1800" dirty="0">
                <a:effectLst/>
                <a:latin typeface="Segoe UI" panose="020B0502040204020203" pitchFamily="34" charset="0"/>
              </a:rPr>
              <a:t>Companies that streamline their value stream gain a competitive advantage in today’s fast-paced tech landscape.</a:t>
            </a:r>
            <a:br>
              <a:rPr lang="en-US" sz="1800" dirty="0">
                <a:effectLst/>
                <a:latin typeface="Segoe UI" panose="020B0502040204020203" pitchFamily="34" charset="0"/>
              </a:rPr>
            </a:br>
            <a:endParaRPr lang="en-US" sz="1800" dirty="0">
              <a:effectLst/>
              <a:latin typeface="Arial" panose="020B0604020202020204" pitchFamily="34" charset="0"/>
            </a:endParaRPr>
          </a:p>
        </p:txBody>
      </p:sp>
    </p:spTree>
    <p:extLst>
      <p:ext uri="{BB962C8B-B14F-4D97-AF65-F5344CB8AC3E}">
        <p14:creationId xmlns:p14="http://schemas.microsoft.com/office/powerpoint/2010/main" val="3239478520"/>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1278</TotalTime>
  <Words>596</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Segoe UI</vt:lpstr>
      <vt:lpstr>Parallax</vt:lpstr>
      <vt:lpstr>The Technology Value Stream: Optimizing Software Delivery</vt:lpstr>
      <vt:lpstr>The Technology Value Stream refers to the series of activities required to deliver a software product or service to end users.  In traditional IT, this process often involves multiple teams, long delays, and inefficiencies.  DevOps optimizes the value stream by reducing bottlenecks and enabling faster deployments </vt:lpstr>
      <vt:lpstr>Defining Lead Time vs. Processing Time   Lead Time: The total time from when a request is made (e.g., a feature request or bug fix) until it is delivered to production.  Processing Time: The time spent actively working on a task, excluding waiting periods and delays.  Example: A feature request might take 3 months (lead time) to be deployed, but only 2 weeks (processing time) was spent actively coding and testing it.  Long lead times signal inefficiencies in the value stream. </vt:lpstr>
      <vt:lpstr>The Common Scenario - Deployment Lead Times of Months  Traditional software development suffers from long deployment cycles due to:  Siloed development, testing, and operations teams.  Manual testing and deployment processes.  Large, infrequent software releases.  Approval gates and bureaucratic delays.  Result: Lead times stretch to months, slowing down innovation and increasing risk. </vt:lpstr>
      <vt:lpstr>Our DevOps Ideal - Deployment Lead Times of Minutes</vt:lpstr>
      <vt:lpstr>Key DevOps Practices to Optimize the Value Stream Continuous Integration (CI) - Developers integrate code frequently, catching issues early.  Continuous Delivery (CD) - Automated deployment ensures frequent, reliable releases.  Infrastructure as Code (IaC) - Automating infrastructure management speeds up provisioning. Shift-Left Testing - Running automated tests earlier in the process to catch bugs faster.  Monitoring &amp; Feedback Loops - Real-time insights help teams respond quickly to issues. </vt:lpstr>
      <vt:lpstr>Comparing Traditional vs. DevOps Value Streams                  </vt:lpstr>
      <vt:lpstr>Benefits of a Shorter Technology Value Stream Faster time to market - Quickly deliver value to users.   Higher quality software - Automated testing reduces defects.  Lower risk deployments - Smaller, frequent releases minimize failures.   Improved collaboration - Developers and operations work together efficiently. </vt:lpstr>
      <vt:lpstr>Conclusion Reducing lead time is essential for modern software delivery.  Traditional approaches lead to long delays, but DevOps enables faster, automated deployments.  Implementing CI/CD, automation, and collaboration optimizes the Technology Value Stream.  Companies that streamline their value stream gain a competitive advantage in today’s fast-paced tech landscape.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Seth Glover</dc:creator>
  <cp:lastModifiedBy>Seth Glover</cp:lastModifiedBy>
  <cp:revision>6</cp:revision>
  <dcterms:created xsi:type="dcterms:W3CDTF">2025-03-19T03:08:54Z</dcterms:created>
  <dcterms:modified xsi:type="dcterms:W3CDTF">2025-03-24T02:18:58Z</dcterms:modified>
</cp:coreProperties>
</file>