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397" r:id="rId8"/>
    <p:sldId id="408" r:id="rId9"/>
    <p:sldId id="407" r:id="rId10"/>
    <p:sldId id="406" r:id="rId11"/>
    <p:sldId id="405" r:id="rId12"/>
    <p:sldId id="404" r:id="rId13"/>
    <p:sldId id="4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3200" b="0" dirty="0"/>
              <a:t>Security Controls in Shared Source Code Repositories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2000" b="0" dirty="0"/>
              <a:t>Best Practices for Securing Collaborative Development Environments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1600" b="0" dirty="0"/>
              <a:t>Seth Glover</a:t>
            </a:r>
            <a:br>
              <a:rPr lang="en-US" sz="1600" b="0" dirty="0"/>
            </a:br>
            <a:r>
              <a:rPr lang="en-US" sz="1600" b="0" dirty="0"/>
              <a:t>5/11/2025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9C9E-37F8-1BBF-0D76-8878AB46FB1C}"/>
              </a:ext>
            </a:extLst>
          </p:cNvPr>
          <p:cNvSpPr txBox="1"/>
          <p:nvPr/>
        </p:nvSpPr>
        <p:spPr>
          <a:xfrm>
            <a:off x="594360" y="2441275"/>
            <a:ext cx="10437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Security in shared repositories is a shared responsibility.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Best practices include: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access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code reviews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secret scanning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secure CI/CD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layered security approach helps reduce risks and improve software integrity.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7773898" cy="3964287"/>
          </a:xfrm>
        </p:spPr>
        <p:txBody>
          <a:bodyPr tIns="45720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Explain why securing shared source code repositories is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Risks:</a:t>
            </a:r>
            <a:r>
              <a:rPr lang="en-US" dirty="0"/>
              <a:t> Unauthorized access, code tampering, credential leakage, and malware injection.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Relevance:</a:t>
            </a:r>
            <a:r>
              <a:rPr lang="en-US" dirty="0"/>
              <a:t> Especially important in distributed teams using GitHub, GitLab, Bitbucket, etc.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1" dirty="0"/>
              <a:t>Access Control and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9842" y="2281238"/>
            <a:ext cx="10148258" cy="3700462"/>
          </a:xfrm>
        </p:spPr>
        <p:txBody>
          <a:bodyPr>
            <a:normAutofit/>
          </a:bodyPr>
          <a:lstStyle/>
          <a:p>
            <a:r>
              <a:rPr lang="en-US" dirty="0"/>
              <a:t>Implement least privilege access – users get only the permissions they need.</a:t>
            </a:r>
          </a:p>
          <a:p>
            <a:r>
              <a:rPr lang="en-US" dirty="0"/>
              <a:t>Use role-based access control (RBAC).</a:t>
            </a:r>
          </a:p>
          <a:p>
            <a:r>
              <a:rPr lang="en-US" dirty="0"/>
              <a:t>Enforce multi-factor authentication (MFA) for all contributors.</a:t>
            </a:r>
          </a:p>
          <a:p>
            <a:r>
              <a:rPr lang="en-US" dirty="0"/>
              <a:t>Regularly review and revoke unnecessary access.</a:t>
            </a:r>
          </a:p>
          <a:p>
            <a:pPr marL="0" indent="0">
              <a:buNone/>
            </a:pPr>
            <a:r>
              <a:rPr lang="en-US" dirty="0"/>
              <a:t>Source: OWASP Secure Coding Practices Guide (OWASP, 2023)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125" y="411479"/>
            <a:ext cx="8751179" cy="1896969"/>
          </a:xfrm>
        </p:spPr>
        <p:txBody>
          <a:bodyPr/>
          <a:lstStyle/>
          <a:p>
            <a:r>
              <a:rPr lang="en-US" sz="3600" b="1" dirty="0"/>
              <a:t>Code Review and Pull Request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42626" y="4114800"/>
            <a:ext cx="6849374" cy="208067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Mandate peer code reviews before merges.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 approvals from multiple reviewers for sensitive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branch protection rules to enforce review and testing steps.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Automatically run static and dynamic analysis tools on pull requests.</a:t>
            </a:r>
          </a:p>
          <a:p>
            <a:r>
              <a:rPr lang="en-US" dirty="0"/>
              <a:t>Source: GitHub Docs – “Managing a Pull Request Review Process,” 2024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1" dirty="0"/>
              <a:t>Secrets and Credential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Prevent API keys, passwords, and tokens from being committed.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 alerts and block commits with secrets in CI/CD pipelines.</a:t>
            </a:r>
          </a:p>
          <a:p>
            <a:r>
              <a:rPr lang="en-US" dirty="0"/>
              <a:t>Source: GitGuardian 2023 State of Secrets Sprawl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automated tools like:</a:t>
            </a:r>
          </a:p>
          <a:p>
            <a:pPr marL="626364" lvl="1" indent="-342900"/>
            <a:r>
              <a:rPr lang="en-US" dirty="0"/>
              <a:t>GitGuardian</a:t>
            </a:r>
          </a:p>
          <a:p>
            <a:pPr marL="626364" lvl="1" indent="-342900"/>
            <a:r>
              <a:rPr lang="en-US" dirty="0"/>
              <a:t>TruffleHog</a:t>
            </a:r>
          </a:p>
          <a:p>
            <a:pPr marL="626364" lvl="1" indent="-342900"/>
            <a:r>
              <a:rPr lang="en-US" dirty="0"/>
              <a:t>GitHub Secret Scanning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966" y="3499667"/>
            <a:ext cx="6893585" cy="2542810"/>
          </a:xfrm>
        </p:spPr>
        <p:txBody>
          <a:bodyPr/>
          <a:lstStyle/>
          <a:p>
            <a:r>
              <a:rPr lang="it-IT" b="1" dirty="0"/>
              <a:t>Secure CI/CD Integration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0"/>
            <a:ext cx="5986696" cy="4615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the CI/CD pipeline: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credentials securely (e.g., in GitHub Actions Secrets).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signed and verified builds.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Limit access of build agents to only what’s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code signing for releases.</a:t>
            </a:r>
          </a:p>
          <a:p>
            <a:pPr marL="0" indent="0">
              <a:buNone/>
            </a:pPr>
            <a:r>
              <a:rPr lang="en-US" dirty="0"/>
              <a:t>Source: NIST SP 800-204C – DevSecOps 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7869950" cy="2354026"/>
          </a:xfrm>
        </p:spPr>
        <p:txBody>
          <a:bodyPr/>
          <a:lstStyle/>
          <a:p>
            <a:r>
              <a:rPr lang="en-US" b="1" dirty="0"/>
              <a:t>Audit Logging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9861490" cy="299402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Enable audit logs for repository access and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Monitor:</a:t>
            </a:r>
          </a:p>
          <a:p>
            <a:pPr marL="1028700" lvl="1" indent="-342900"/>
            <a:r>
              <a:rPr lang="en-US" sz="1800" dirty="0"/>
              <a:t>Branch creation/deletion</a:t>
            </a:r>
          </a:p>
          <a:p>
            <a:pPr marL="1028700" lvl="1" indent="-342900"/>
            <a:r>
              <a:rPr lang="en-US" sz="1800" dirty="0"/>
              <a:t>Force pushes</a:t>
            </a:r>
          </a:p>
          <a:p>
            <a:pPr marL="1028700" lvl="1" indent="-342900"/>
            <a:r>
              <a:rPr lang="en-US" sz="1800" dirty="0"/>
              <a:t>Admin privilege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security information and event management (SIEM) tools for alerting.</a:t>
            </a:r>
          </a:p>
          <a:p>
            <a:r>
              <a:rPr lang="en-US" sz="1800" dirty="0"/>
              <a:t>Source: GitLab Docs – Audit Events (2024)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68" y="4661717"/>
            <a:ext cx="8440371" cy="1380760"/>
          </a:xfrm>
        </p:spPr>
        <p:txBody>
          <a:bodyPr/>
          <a:lstStyle/>
          <a:p>
            <a:r>
              <a:rPr lang="en-US" sz="3600" b="1" dirty="0"/>
              <a:t>Dependency and Vulnerability Scanning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4"/>
            <a:ext cx="10800236" cy="4272667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Use tools like: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Snyk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OWASP Dependency-Check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Dependabot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Automatically scan for known CVEs in dependencies.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Integrate into CI/CD pipeline to block insecure builds.</a:t>
            </a:r>
          </a:p>
          <a:p>
            <a:pPr algn="ctr"/>
            <a:r>
              <a:rPr lang="fr-FR" sz="2400" dirty="0"/>
              <a:t>Source: Synopsys OSSRA Report, 2023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b="1" dirty="0"/>
              <a:t>Training and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10575685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Educate developers on:</a:t>
            </a:r>
          </a:p>
          <a:p>
            <a:pPr lvl="2"/>
            <a:r>
              <a:rPr lang="en-US" dirty="0"/>
              <a:t>Secure coding practices</a:t>
            </a:r>
          </a:p>
          <a:p>
            <a:pPr lvl="2"/>
            <a:r>
              <a:rPr lang="en-US" dirty="0"/>
              <a:t>Phishing risks</a:t>
            </a:r>
          </a:p>
          <a:p>
            <a:pPr lvl="2"/>
            <a:r>
              <a:rPr lang="en-US" dirty="0"/>
              <a:t>Handling sensitive data</a:t>
            </a:r>
          </a:p>
          <a:p>
            <a:pPr lvl="1"/>
            <a:r>
              <a:rPr lang="en-US" dirty="0"/>
              <a:t>Conduct periodic security training and workshops.</a:t>
            </a:r>
          </a:p>
          <a:p>
            <a:pPr marL="402336" lvl="1" indent="0">
              <a:buNone/>
            </a:pPr>
            <a:r>
              <a:rPr lang="en-US" dirty="0"/>
              <a:t>Source: SANS Institute Developer Secure Coding Training (2023)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{D061FD7E-A03A-4AC5-A01F-6B1C0F6F0A9A}tf78853419_win32</Template>
  <TotalTime>19</TotalTime>
  <Words>450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Security Controls in Shared Source Code Repositories  Best Practices for Securing Collaborative Development Environments  Seth Glover 5/11/2025</vt:lpstr>
      <vt:lpstr>Introduction</vt:lpstr>
      <vt:lpstr>Access Control and Permissions</vt:lpstr>
      <vt:lpstr>Code Review and Pull Request Policies</vt:lpstr>
      <vt:lpstr>Secrets and Credential Scanning</vt:lpstr>
      <vt:lpstr>Secure CI/CD Integration</vt:lpstr>
      <vt:lpstr>Audit Logging and Monitoring</vt:lpstr>
      <vt:lpstr>Dependency and Vulnerability Scanning</vt:lpstr>
      <vt:lpstr>Training and Awareness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Glover</dc:creator>
  <cp:lastModifiedBy>Seth Glover</cp:lastModifiedBy>
  <cp:revision>10</cp:revision>
  <dcterms:created xsi:type="dcterms:W3CDTF">2025-05-11T01:35:45Z</dcterms:created>
  <dcterms:modified xsi:type="dcterms:W3CDTF">2025-05-11T23:18:12Z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