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8" r:id="rId7"/>
    <p:sldId id="258" r:id="rId8"/>
    <p:sldId id="280" r:id="rId9"/>
    <p:sldId id="281" r:id="rId10"/>
    <p:sldId id="28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incident-management-response/learn/call-rotations-schedul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incident-management-response/learn/call-rotations-schedul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efaidnbmnnnibpcajpcglclefindmkaj/https:/pages.eml.atlassian.com/rs/594-ATC-127/images/Whitepaper-Scaling-On-Call-Dev-Ops-Organization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hrome-extension://efaidnbmnnnibpcajpcglclefindmkaj/https:/www.sauleh.ir/fc98/static_files/materials/Effective_DevOp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600" y="3329790"/>
            <a:ext cx="5821089" cy="3200400"/>
          </a:xfrm>
        </p:spPr>
        <p:txBody>
          <a:bodyPr anchor="ctr"/>
          <a:lstStyle/>
          <a:p>
            <a:r>
              <a:rPr lang="en-US" dirty="0"/>
              <a:t>Introduction to Pager Rotation in DevOps</a:t>
            </a:r>
            <a:br>
              <a:rPr lang="en-US" dirty="0"/>
            </a:br>
            <a:r>
              <a:rPr lang="en-US" sz="1800"/>
              <a:t>Seth glover</a:t>
            </a:r>
            <a:br>
              <a:rPr lang="en-US" sz="1800"/>
            </a:br>
            <a:r>
              <a:rPr lang="en-US" sz="1800"/>
              <a:t>4/22/2025</a:t>
            </a:r>
            <a:br>
              <a:rPr lang="en-US" sz="1800"/>
            </a:br>
            <a:r>
              <a:rPr lang="en-US" sz="1800"/>
              <a:t>CSD380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029075" cy="1325563"/>
          </a:xfrm>
        </p:spPr>
        <p:txBody>
          <a:bodyPr/>
          <a:lstStyle/>
          <a:p>
            <a:r>
              <a:rPr lang="en-US" dirty="0"/>
              <a:t>Pager Rotation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Pager rotation refers to the systematic scheduling of team members to be on-call, ensuring continuous monitoring and rapid response to incidents.</a:t>
            </a:r>
          </a:p>
          <a:p>
            <a:r>
              <a:rPr lang="en-US" b="1" dirty="0"/>
              <a:t>Importance</a:t>
            </a:r>
            <a:r>
              <a:rPr lang="en-US" dirty="0"/>
              <a:t>: Critical for maintaining system reliability, minimizing downtime, and ensuring customer satisfaction. (</a:t>
            </a:r>
            <a:r>
              <a:rPr lang="en-US" dirty="0" err="1">
                <a:hlinkClick r:id="rId3"/>
              </a:rPr>
              <a:t>pagerduty</a:t>
            </a:r>
            <a:r>
              <a:rPr lang="en-US" dirty="0"/>
              <a:t>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0725" y="487018"/>
            <a:ext cx="5370195" cy="1770407"/>
          </a:xfrm>
        </p:spPr>
        <p:txBody>
          <a:bodyPr/>
          <a:lstStyle/>
          <a:p>
            <a:r>
              <a:rPr lang="en-US" dirty="0"/>
              <a:t>Key Components of Effective On-Call Rotations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E83F4-679B-4DE6-BB94-071FC8A6BAE5}"/>
              </a:ext>
            </a:extLst>
          </p:cNvPr>
          <p:cNvSpPr txBox="1"/>
          <p:nvPr/>
        </p:nvSpPr>
        <p:spPr>
          <a:xfrm>
            <a:off x="1062037" y="4238625"/>
            <a:ext cx="1006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Automation Tools: Utilize scheduling software to manage rotations and notifications efficiently.</a:t>
            </a:r>
          </a:p>
          <a:p>
            <a:endParaRPr lang="en-US" dirty="0"/>
          </a:p>
          <a:p>
            <a:r>
              <a:rPr lang="en-US" dirty="0"/>
              <a:t>Team Structuring: Define clear roles and responsibilities within on-call teams.</a:t>
            </a:r>
          </a:p>
          <a:p>
            <a:endParaRPr lang="en-US" dirty="0"/>
          </a:p>
          <a:p>
            <a:r>
              <a:rPr lang="en-US" dirty="0"/>
              <a:t>Escalation Policies: Establish protocols for incident escalation to ensure timely resolution.​ (</a:t>
            </a:r>
            <a:r>
              <a:rPr lang="en-US" dirty="0" err="1">
                <a:hlinkClick r:id="rId3"/>
              </a:rPr>
              <a:t>pagerduty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687871"/>
            <a:ext cx="8659882" cy="769865"/>
          </a:xfrm>
        </p:spPr>
        <p:txBody>
          <a:bodyPr/>
          <a:lstStyle/>
          <a:p>
            <a:r>
              <a:rPr lang="en-US" dirty="0"/>
              <a:t>Best Practices for On-Call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225659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Automate Scheduling: Use tools like PagerDuty to reduce manual errors and ensure real-time updates.</a:t>
            </a:r>
          </a:p>
          <a:p>
            <a:pPr lvl="1"/>
            <a:r>
              <a:rPr lang="en-US" dirty="0"/>
              <a:t>Primary and Secondary On-Call: Implement backup responders to handle missed alerts. (</a:t>
            </a:r>
            <a:r>
              <a:rPr lang="en-US" b="0" i="0" u="sng" dirty="0">
                <a:solidFill>
                  <a:srgbClr val="4B4B4B"/>
                </a:solidFill>
                <a:effectLst/>
                <a:latin typeface="adobe-clean"/>
                <a:hlinkClick r:id="rId3"/>
              </a:rPr>
              <a:t>atlassian.com</a:t>
            </a:r>
            <a:r>
              <a:rPr lang="en-US" b="0" i="0" u="sng" dirty="0">
                <a:solidFill>
                  <a:srgbClr val="4B4B4B"/>
                </a:solidFill>
                <a:effectLst/>
                <a:latin typeface="adobe-clean"/>
              </a:rPr>
              <a:t>)</a:t>
            </a:r>
            <a:endParaRPr lang="en-US" dirty="0"/>
          </a:p>
          <a:p>
            <a:pPr lvl="1"/>
            <a:r>
              <a:rPr lang="en-US" dirty="0"/>
              <a:t>Flexible Overrides: Allow easy shift swaps to accommodate personal emergencies. ​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4700" y="406400"/>
            <a:ext cx="4046220" cy="1470025"/>
          </a:xfrm>
        </p:spPr>
        <p:txBody>
          <a:bodyPr/>
          <a:lstStyle/>
          <a:p>
            <a:r>
              <a:rPr lang="en-US" dirty="0"/>
              <a:t>Human-Centric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E16A6-10B9-DBB5-7F59-2CF972755FB3}"/>
              </a:ext>
            </a:extLst>
          </p:cNvPr>
          <p:cNvSpPr txBox="1"/>
          <p:nvPr/>
        </p:nvSpPr>
        <p:spPr>
          <a:xfrm>
            <a:off x="6800850" y="2333625"/>
            <a:ext cx="5057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Work-Life Balance: Design rotations that prevent burnout, such as limiting consecutive night shifts. (</a:t>
            </a:r>
            <a:r>
              <a:rPr lang="en-US" dirty="0">
                <a:solidFill>
                  <a:schemeClr val="bg1"/>
                </a:solidFill>
                <a:hlinkClick r:id="rId3"/>
              </a:rPr>
              <a:t>Effective DevOps </a:t>
            </a:r>
            <a:r>
              <a:rPr lang="en-US" dirty="0">
                <a:solidFill>
                  <a:schemeClr val="bg1"/>
                </a:solidFill>
              </a:rPr>
              <a:t>p97)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Psychological Safety: Foster an environment where on-call engineers feel supported.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Compensation: Provide appropriate incentives for on-call duties, acknowledging the added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697864"/>
          </a:xfrm>
        </p:spPr>
        <p:txBody>
          <a:bodyPr/>
          <a:lstStyle/>
          <a:p>
            <a:r>
              <a:rPr lang="en-US" dirty="0"/>
              <a:t>Monitoring and Continuous Improvement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200275" y="2503820"/>
            <a:ext cx="9725025" cy="1982456"/>
          </a:xfrm>
        </p:spPr>
        <p:txBody>
          <a:bodyPr>
            <a:normAutofit/>
          </a:bodyPr>
          <a:lstStyle/>
          <a:p>
            <a:r>
              <a:rPr lang="en-US" dirty="0"/>
              <a:t>Track Metrics: Monitor alert frequency, response times, and incident resolution rates.</a:t>
            </a:r>
          </a:p>
          <a:p>
            <a:endParaRPr lang="en-US" dirty="0"/>
          </a:p>
          <a:p>
            <a:r>
              <a:rPr lang="en-US" dirty="0"/>
              <a:t>Feedback Loops: Regularly gather input from on-call engineers to refine processes.</a:t>
            </a:r>
          </a:p>
          <a:p>
            <a:endParaRPr lang="en-US" dirty="0"/>
          </a:p>
          <a:p>
            <a:r>
              <a:rPr lang="en-US" dirty="0"/>
              <a:t>Post-Incident Reviews: Conduct blameless retrospectives to identify improvement areas.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Leveraging Automation and Tooling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1120" y="2829560"/>
            <a:ext cx="7124700" cy="1923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Incident Management Platforms: Integrate tools like PagerDuty or </a:t>
            </a:r>
            <a:r>
              <a:rPr lang="en-US" dirty="0" err="1"/>
              <a:t>AlertOps</a:t>
            </a:r>
            <a:r>
              <a:rPr lang="en-US" dirty="0"/>
              <a:t> for streamlined alerting and escalation.</a:t>
            </a:r>
          </a:p>
          <a:p>
            <a:r>
              <a:rPr lang="en-US" dirty="0"/>
              <a:t>Runbooks: Maintain up-to-date documentation to guide on-call responses.</a:t>
            </a:r>
          </a:p>
          <a:p>
            <a:r>
              <a:rPr lang="en-US" dirty="0"/>
              <a:t>Monitoring Systems: Implement comprehensive monitoring to detect issues proactively. 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548560"/>
            <a:ext cx="7581900" cy="1997867"/>
          </a:xfrm>
        </p:spPr>
        <p:txBody>
          <a:bodyPr anchor="b"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" y="2906516"/>
            <a:ext cx="10382250" cy="3032733"/>
          </a:xfrm>
        </p:spPr>
        <p:txBody>
          <a:bodyPr>
            <a:noAutofit/>
          </a:bodyPr>
          <a:lstStyle/>
          <a:p>
            <a:r>
              <a:rPr lang="en-US" dirty="0"/>
              <a:t>Summary: Effective pager rotations are vital for system reliability and team well-being.</a:t>
            </a:r>
          </a:p>
          <a:p>
            <a:r>
              <a:rPr lang="en-US" dirty="0"/>
              <a:t>Recommendations:</a:t>
            </a:r>
          </a:p>
          <a:p>
            <a:r>
              <a:rPr lang="en-US" dirty="0"/>
              <a:t>Adopt automation tools for scheduling and alerting. </a:t>
            </a:r>
          </a:p>
          <a:p>
            <a:r>
              <a:rPr lang="en-US" dirty="0"/>
              <a:t>Prioritize human-centric policies to support on-call engineers.</a:t>
            </a:r>
          </a:p>
          <a:p>
            <a:r>
              <a:rPr lang="en-US" dirty="0"/>
              <a:t>Continuously monitor and refine on-call processes based on feedback and metrics.​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{838AE48A-6FC6-456B-9D7E-405F06A97488}tf67328976_win32</Template>
  <TotalTime>34</TotalTime>
  <Words>355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adobe-clean</vt:lpstr>
      <vt:lpstr>Arial</vt:lpstr>
      <vt:lpstr>Calibri</vt:lpstr>
      <vt:lpstr>Tenorite</vt:lpstr>
      <vt:lpstr>Custom</vt:lpstr>
      <vt:lpstr>Introduction to Pager Rotation in DevOps Seth glover 4/22/2025 CSD380</vt:lpstr>
      <vt:lpstr>Pager Rotation in DevOps</vt:lpstr>
      <vt:lpstr>Key Components of Effective On-Call Rotations</vt:lpstr>
      <vt:lpstr>Best Practices for On-Call Scheduling</vt:lpstr>
      <vt:lpstr>Human-Centric Considerations</vt:lpstr>
      <vt:lpstr>Monitoring and Continuous Improvement</vt:lpstr>
      <vt:lpstr>Leveraging Automation and Tooling</vt:lpstr>
      <vt:lpstr>Conclusion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Glover</dc:creator>
  <cp:lastModifiedBy>Seth Glover</cp:lastModifiedBy>
  <cp:revision>5</cp:revision>
  <dcterms:created xsi:type="dcterms:W3CDTF">2025-04-21T18:06:00Z</dcterms:created>
  <dcterms:modified xsi:type="dcterms:W3CDTF">2025-04-22T17:18:47Z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