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1" r:id="rId2"/>
    <p:sldId id="263" r:id="rId3"/>
    <p:sldId id="268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5039"/>
    <a:srgbClr val="00B050"/>
    <a:srgbClr val="0101FF"/>
    <a:srgbClr val="FF0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12A75-FA05-4387-885A-161B28DF591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333DA-AB05-4FC8-BA91-2C15D561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7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this the “abstract title”?</a:t>
            </a:r>
          </a:p>
          <a:p>
            <a:endParaRPr lang="en-US" dirty="0"/>
          </a:p>
          <a:p>
            <a:r>
              <a:rPr lang="en-US" dirty="0"/>
              <a:t>Did we have Paul </a:t>
            </a:r>
            <a:r>
              <a:rPr lang="en-US" dirty="0" err="1"/>
              <a:t>Herzig’s</a:t>
            </a:r>
            <a:r>
              <a:rPr lang="en-US" dirty="0"/>
              <a:t> name</a:t>
            </a:r>
            <a:r>
              <a:rPr lang="en-US" baseline="0" dirty="0"/>
              <a:t> in abstract?</a:t>
            </a:r>
          </a:p>
          <a:p>
            <a:endParaRPr lang="en-US" baseline="0" dirty="0"/>
          </a:p>
          <a:p>
            <a:r>
              <a:rPr lang="en-US" baseline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AG: Yes, it’s the abstract title. Paul’s name was not there in the abstract, but I remember you asking me to have his name in the </a:t>
            </a:r>
            <a:r>
              <a:rPr lang="en-US" baseline="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presenatation</a:t>
            </a:r>
            <a:r>
              <a:rPr lang="en-US" baseline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E1A54-542B-4798-81A3-04C9C0E42D9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1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6"/>
            <a:ext cx="7772400" cy="147002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800" b="1">
                <a:solidFill>
                  <a:srgbClr val="004633"/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4633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USF2clr.vert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" y="0"/>
            <a:ext cx="1847659" cy="1295400"/>
          </a:xfrm>
          <a:prstGeom prst="rect">
            <a:avLst/>
          </a:prstGeom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8FCF8"/>
              </a:clrFrom>
              <a:clrTo>
                <a:srgbClr val="F8FCF8">
                  <a:alpha val="0"/>
                </a:srgbClr>
              </a:clrTo>
            </a:clrChange>
          </a:blip>
          <a:srcRect b="24913"/>
          <a:stretch>
            <a:fillRect/>
          </a:stretch>
        </p:blipFill>
        <p:spPr bwMode="auto">
          <a:xfrm>
            <a:off x="6861923" y="35860"/>
            <a:ext cx="2282079" cy="94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823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7B-BEE7-46AF-A670-C1ADD377909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213E1-72BF-4306-B740-FA3CCBD58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5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654" y="1927082"/>
            <a:ext cx="7772400" cy="1470025"/>
          </a:xfrm>
          <a:noFill/>
        </p:spPr>
        <p:txBody>
          <a:bodyPr>
            <a:normAutofit/>
          </a:bodyPr>
          <a:lstStyle/>
          <a:p>
            <a:r>
              <a:rPr lang="en-US" dirty="0"/>
              <a:t>RF &amp; Microwave Power Amplifier Design</a:t>
            </a:r>
            <a:br>
              <a:rPr lang="en-US" dirty="0"/>
            </a:br>
            <a:r>
              <a:rPr lang="en-US" dirty="0"/>
              <a:t>Goals &amp; Stability Analysis- Spring 2019 </a:t>
            </a:r>
            <a:br>
              <a:rPr lang="en-US" dirty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04800" y="3466896"/>
            <a:ext cx="8458200" cy="1676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00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00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Eric Valentino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00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Information: </a:t>
            </a:r>
            <a:br>
              <a:rPr lang="en-US" sz="2000" b="1" dirty="0">
                <a:solidFill>
                  <a:srgbClr val="0000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000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evalentino@mail.usf.edu </a:t>
            </a:r>
          </a:p>
          <a:p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2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QPD 1022 Class F PA Design Goals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78E134-D097-427E-9786-2549B97CF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1030"/>
              </p:ext>
            </p:extLst>
          </p:nvPr>
        </p:nvGraphicFramePr>
        <p:xfrm>
          <a:off x="457200" y="1600199"/>
          <a:ext cx="8304028" cy="1695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007">
                  <a:extLst>
                    <a:ext uri="{9D8B030D-6E8A-4147-A177-3AD203B41FA5}">
                      <a16:colId xmlns:a16="http://schemas.microsoft.com/office/drawing/2014/main" val="2946563150"/>
                    </a:ext>
                  </a:extLst>
                </a:gridCol>
                <a:gridCol w="2076007">
                  <a:extLst>
                    <a:ext uri="{9D8B030D-6E8A-4147-A177-3AD203B41FA5}">
                      <a16:colId xmlns:a16="http://schemas.microsoft.com/office/drawing/2014/main" val="210796990"/>
                    </a:ext>
                  </a:extLst>
                </a:gridCol>
                <a:gridCol w="2076007">
                  <a:extLst>
                    <a:ext uri="{9D8B030D-6E8A-4147-A177-3AD203B41FA5}">
                      <a16:colId xmlns:a16="http://schemas.microsoft.com/office/drawing/2014/main" val="3398175374"/>
                    </a:ext>
                  </a:extLst>
                </a:gridCol>
                <a:gridCol w="2076007">
                  <a:extLst>
                    <a:ext uri="{9D8B030D-6E8A-4147-A177-3AD203B41FA5}">
                      <a16:colId xmlns:a16="http://schemas.microsoft.com/office/drawing/2014/main" val="1168114485"/>
                    </a:ext>
                  </a:extLst>
                </a:gridCol>
              </a:tblGrid>
              <a:tr h="423973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 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Datasheet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31616"/>
                  </a:ext>
                </a:extLst>
              </a:tr>
              <a:tr h="423973">
                <a:tc>
                  <a:txBody>
                    <a:bodyPr/>
                    <a:lstStyle/>
                    <a:p>
                      <a:r>
                        <a:rPr lang="en-US" dirty="0" err="1"/>
                        <a:t>P_out_max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 dBm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 dBm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 dBm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36540"/>
                  </a:ext>
                </a:extLst>
              </a:tr>
              <a:tr h="423973">
                <a:tc>
                  <a:txBody>
                    <a:bodyPr/>
                    <a:lstStyle/>
                    <a:p>
                      <a:r>
                        <a:rPr lang="en-US" dirty="0"/>
                        <a:t>Maximum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541024"/>
                  </a:ext>
                </a:extLst>
              </a:tr>
              <a:tr h="423973">
                <a:tc>
                  <a:txBody>
                    <a:bodyPr/>
                    <a:lstStyle/>
                    <a:p>
                      <a:r>
                        <a:rPr lang="en-US" dirty="0"/>
                        <a:t>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33.1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906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BFA05F-20DA-4E54-9D3C-06B795D70681}"/>
              </a:ext>
            </a:extLst>
          </p:cNvPr>
          <p:cNvSpPr txBox="1"/>
          <p:nvPr/>
        </p:nvSpPr>
        <p:spPr>
          <a:xfrm>
            <a:off x="648586" y="3678865"/>
            <a:ext cx="458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Efficiency: 10% less than theoretical maximum</a:t>
            </a:r>
          </a:p>
        </p:txBody>
      </p:sp>
    </p:spTree>
    <p:extLst>
      <p:ext uri="{BB962C8B-B14F-4D97-AF65-F5344CB8AC3E}">
        <p14:creationId xmlns:p14="http://schemas.microsoft.com/office/powerpoint/2010/main" val="364964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4850-47C3-46AF-B63B-B277C0EE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Goals were arrived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80890-0236-477A-98A9-54FAD85C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Efficiency: 10% less than theoretical max as described in Class F supplemental paper using 5 reflected harmonics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Gain: Max gain – 6dB as shown in the “cheat sheet” given in the class notes for Module 1</a:t>
            </a:r>
          </a:p>
          <a:p>
            <a:r>
              <a:rPr lang="en-US" dirty="0"/>
              <a:t>Power: Power shown at maximum efficiency match – 2dB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E3F64-957D-4FEE-84AE-DA076FAE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31BFC-B93C-443B-A4E1-F2B671C4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476238"/>
            <a:ext cx="3937148" cy="159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A9E2-41DC-42C2-8B55-396610F3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 Characteristics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4055F-E4AB-4A52-BEC1-D3776FEB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B4FF75-18B1-4403-850E-DAAEC77D6E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52" y="4229946"/>
            <a:ext cx="5293387" cy="251991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22AA5A-ADD5-4868-8D4A-2165813CF2FF}"/>
              </a:ext>
            </a:extLst>
          </p:cNvPr>
          <p:cNvSpPr txBox="1">
            <a:spLocks/>
          </p:cNvSpPr>
          <p:nvPr/>
        </p:nvSpPr>
        <p:spPr>
          <a:xfrm>
            <a:off x="70393" y="1277677"/>
            <a:ext cx="3839290" cy="5472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 Optimum Load Resistance</a:t>
            </a:r>
          </a:p>
          <a:p>
            <a:pPr lvl="1"/>
            <a:r>
              <a:rPr lang="en-US" sz="1600" dirty="0"/>
              <a:t>Given that our bias point is 32 V max, and our knee voltage is 5 V, that means that our maximum peak to peak drain voltage for class B is:</a:t>
            </a:r>
            <a:br>
              <a:rPr lang="en-US" sz="1600" dirty="0"/>
            </a:br>
            <a:r>
              <a:rPr lang="en-US" sz="1600" dirty="0"/>
              <a:t>((32-5)+ 32) - 5 = 54 V. 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r>
              <a:rPr lang="en-US" sz="2000" dirty="0" err="1"/>
              <a:t>P_lin</a:t>
            </a:r>
            <a:r>
              <a:rPr lang="en-US" sz="2000" dirty="0"/>
              <a:t> and </a:t>
            </a:r>
            <a:r>
              <a:rPr lang="en-US" sz="2000" dirty="0" err="1"/>
              <a:t>P_sat</a:t>
            </a:r>
            <a:r>
              <a:rPr lang="en-US" sz="2000" dirty="0"/>
              <a:t>:</a:t>
            </a:r>
          </a:p>
          <a:p>
            <a:pPr lvl="1"/>
            <a:br>
              <a:rPr lang="en-US" sz="1600" u="sng" dirty="0"/>
            </a:br>
            <a:br>
              <a:rPr lang="en-US" sz="1600" u="sng" dirty="0"/>
            </a:br>
            <a:br>
              <a:rPr lang="en-US" sz="1600" u="sng" dirty="0"/>
            </a:br>
            <a:r>
              <a:rPr lang="en-US" sz="1600" dirty="0"/>
              <a:t>Estimated in same manner as HW4</a:t>
            </a:r>
            <a:endParaRPr lang="en-US" sz="1600" u="sng" dirty="0"/>
          </a:p>
          <a:p>
            <a:pPr lvl="1"/>
            <a:endParaRPr lang="en-US" sz="1600" i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84484B-61B2-494C-ADCE-3772CBE53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51" y="1551005"/>
            <a:ext cx="5293388" cy="2586409"/>
          </a:xfrm>
          <a:prstGeom prst="rect">
            <a:avLst/>
          </a:prstGeom>
        </p:spPr>
      </p:pic>
      <p:pic>
        <p:nvPicPr>
          <p:cNvPr id="1032" name="Picture 8" descr="https://quicklatex.com/cache3/c3/ql_0cab88528baa4316a4e583d74bb5e7c3_l3.png">
            <a:extLst>
              <a:ext uri="{FF2B5EF4-FFF2-40B4-BE49-F238E27FC236}">
                <a16:creationId xmlns:a16="http://schemas.microsoft.com/office/drawing/2014/main" id="{FD956604-5CFC-4A13-A1E8-078CA4A31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17" y="3243262"/>
            <a:ext cx="2047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0C347B-D794-4640-9329-70023B998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396" y="3997328"/>
            <a:ext cx="1736540" cy="2433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DB2297-C31B-4AED-88E4-D8EEE0FDCD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059" y="5021999"/>
            <a:ext cx="2940354" cy="1839431"/>
          </a:xfrm>
          <a:prstGeom prst="rect">
            <a:avLst/>
          </a:prstGeom>
        </p:spPr>
      </p:pic>
      <p:pic>
        <p:nvPicPr>
          <p:cNvPr id="1036" name="Picture 12" descr="https://quicklatex.com/cache3/a0/ql_aed4df0010b93f9d96873573bb8cd9a0_l3.png">
            <a:extLst>
              <a:ext uri="{FF2B5EF4-FFF2-40B4-BE49-F238E27FC236}">
                <a16:creationId xmlns:a16="http://schemas.microsoft.com/office/drawing/2014/main" id="{85275F66-FB81-44AB-A338-D0EB0B1C6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46" y="4492280"/>
            <a:ext cx="13906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quicklatex.com/cache3/fa/ql_decb6750f56f4a8cd31734366b2333fa_l3.png">
            <a:extLst>
              <a:ext uri="{FF2B5EF4-FFF2-40B4-BE49-F238E27FC236}">
                <a16:creationId xmlns:a16="http://schemas.microsoft.com/office/drawing/2014/main" id="{9DAC222E-E24C-490F-A195-910C6C004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96" y="4230553"/>
            <a:ext cx="2362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17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43FB-86A5-43F5-B1CE-60F72D1D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837" y="30517"/>
            <a:ext cx="8229600" cy="1143000"/>
          </a:xfrm>
        </p:spPr>
        <p:txBody>
          <a:bodyPr/>
          <a:lstStyle/>
          <a:p>
            <a:r>
              <a:rPr lang="en-US" dirty="0"/>
              <a:t>Fitting S22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BA1B-11EE-47D4-8CD6-53390051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6"/>
            <a:ext cx="3774558" cy="4525963"/>
          </a:xfrm>
        </p:spPr>
        <p:txBody>
          <a:bodyPr>
            <a:normAutofit/>
          </a:bodyPr>
          <a:lstStyle/>
          <a:p>
            <a:r>
              <a:rPr lang="en-US" sz="2000" dirty="0" err="1"/>
              <a:t>Parasitics</a:t>
            </a:r>
            <a:r>
              <a:rPr lang="en-US" sz="2000" dirty="0"/>
              <a:t> Fit By RLC Network:</a:t>
            </a:r>
          </a:p>
          <a:p>
            <a:pPr lvl="1"/>
            <a:r>
              <a:rPr lang="en-US" sz="1600" b="1" dirty="0" err="1"/>
              <a:t>Ld</a:t>
            </a:r>
            <a:r>
              <a:rPr lang="en-US" sz="1600" b="1" dirty="0"/>
              <a:t> = 0.5 </a:t>
            </a:r>
            <a:r>
              <a:rPr lang="en-US" sz="1600" b="1" dirty="0" err="1"/>
              <a:t>nH</a:t>
            </a:r>
            <a:endParaRPr lang="en-US" sz="1600" b="1" dirty="0"/>
          </a:p>
          <a:p>
            <a:pPr lvl="1"/>
            <a:r>
              <a:rPr lang="en-US" sz="1600" b="1" dirty="0" err="1"/>
              <a:t>Cdg</a:t>
            </a:r>
            <a:r>
              <a:rPr lang="en-US" sz="1600" b="1" dirty="0"/>
              <a:t> = 1.26 pF</a:t>
            </a:r>
          </a:p>
          <a:p>
            <a:pPr lvl="1"/>
            <a:r>
              <a:rPr lang="en-US" sz="1600" b="1" dirty="0"/>
              <a:t>Rd = 1580 Ω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5A795-C695-4AB6-A832-65547D8F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64766-CC45-492E-B2C5-48CAA86858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2"/>
          <a:stretch/>
        </p:blipFill>
        <p:spPr>
          <a:xfrm>
            <a:off x="2388963" y="3072809"/>
            <a:ext cx="6671321" cy="3648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F39D40-AF3F-4605-B704-537DBE386F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6" r="3743" b="13142"/>
          <a:stretch/>
        </p:blipFill>
        <p:spPr>
          <a:xfrm>
            <a:off x="4791050" y="32221"/>
            <a:ext cx="4269234" cy="3419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1C2D4-9F8C-4960-B9D2-E092586801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8" r="75794" b="15299"/>
          <a:stretch/>
        </p:blipFill>
        <p:spPr>
          <a:xfrm>
            <a:off x="0" y="3519554"/>
            <a:ext cx="2466376" cy="33384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3538BF-C259-412F-A007-F15CBE4FBE00}"/>
              </a:ext>
            </a:extLst>
          </p:cNvPr>
          <p:cNvSpPr txBox="1"/>
          <p:nvPr/>
        </p:nvSpPr>
        <p:spPr>
          <a:xfrm>
            <a:off x="4912244" y="6067424"/>
            <a:ext cx="3147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 – S22 of device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Blue – RLC Fit</a:t>
            </a:r>
          </a:p>
        </p:txBody>
      </p:sp>
    </p:spTree>
    <p:extLst>
      <p:ext uri="{BB962C8B-B14F-4D97-AF65-F5344CB8AC3E}">
        <p14:creationId xmlns:p14="http://schemas.microsoft.com/office/powerpoint/2010/main" val="298391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3C23-1C35-409E-B303-713E6BF0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Cripps Contours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41835-945F-4B6C-8C66-BCAA3DD45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Same approach as Homework 5 was used to plot the -2 dB contours for </a:t>
            </a:r>
            <a:r>
              <a:rPr lang="en-US" sz="2800" dirty="0" err="1"/>
              <a:t>R_opt</a:t>
            </a:r>
            <a:r>
              <a:rPr lang="en-US" sz="2800" dirty="0"/>
              <a:t> = 19.28 </a:t>
            </a:r>
            <a:r>
              <a:rPr lang="el-GR" sz="2800" dirty="0"/>
              <a:t>Ω</a:t>
            </a:r>
            <a:r>
              <a:rPr lang="en-US" sz="2800" dirty="0"/>
              <a:t>, </a:t>
            </a:r>
            <a:r>
              <a:rPr lang="en-US" sz="2800" dirty="0" err="1"/>
              <a:t>Ld</a:t>
            </a:r>
            <a:r>
              <a:rPr lang="en-US" sz="2800" dirty="0"/>
              <a:t> =  0.5 </a:t>
            </a:r>
            <a:r>
              <a:rPr lang="en-US" sz="2800" dirty="0" err="1"/>
              <a:t>nH</a:t>
            </a:r>
            <a:r>
              <a:rPr lang="en-US" sz="2800" dirty="0"/>
              <a:t> and </a:t>
            </a:r>
            <a:r>
              <a:rPr lang="en-US" sz="2800" dirty="0" err="1"/>
              <a:t>Cdg</a:t>
            </a:r>
            <a:r>
              <a:rPr lang="en-US" sz="2800" dirty="0"/>
              <a:t> = 1.26 pF</a:t>
            </a:r>
          </a:p>
          <a:p>
            <a:pPr lvl="1"/>
            <a:r>
              <a:rPr lang="en-US" sz="2400" dirty="0"/>
              <a:t>See contours right</a:t>
            </a:r>
          </a:p>
          <a:p>
            <a:pPr lvl="1"/>
            <a:r>
              <a:rPr lang="en-US" sz="2400" dirty="0"/>
              <a:t>Z opt at extrinsic reference plane:</a:t>
            </a:r>
            <a:br>
              <a:rPr lang="en-US" sz="2400" dirty="0"/>
            </a:br>
            <a:r>
              <a:rPr lang="en-US" sz="2400" b="1" dirty="0"/>
              <a:t>16.8 – j1.43 </a:t>
            </a:r>
          </a:p>
          <a:p>
            <a:pPr lvl="1"/>
            <a:r>
              <a:rPr lang="en-US" sz="2400" dirty="0"/>
              <a:t>Seems to disagree slightly with </a:t>
            </a:r>
            <a:br>
              <a:rPr lang="en-US" sz="2400" dirty="0"/>
            </a:br>
            <a:r>
              <a:rPr lang="en-US" sz="2400" dirty="0"/>
              <a:t>datasheet’s </a:t>
            </a:r>
            <a:r>
              <a:rPr lang="en-US" sz="2400" dirty="0" err="1"/>
              <a:t>Z_max_power</a:t>
            </a:r>
            <a:r>
              <a:rPr lang="en-US" sz="2400" dirty="0"/>
              <a:t> of</a:t>
            </a:r>
            <a:br>
              <a:rPr lang="en-US" sz="2400" dirty="0"/>
            </a:br>
            <a:r>
              <a:rPr lang="en-US" sz="2400" b="1" dirty="0"/>
              <a:t>13.6 + j11.98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2DA32-1488-4459-86D7-1BB1F3DB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A2FB7-F13B-4C61-91F1-B45012495B65}"/>
              </a:ext>
            </a:extLst>
          </p:cNvPr>
          <p:cNvSpPr txBox="1"/>
          <p:nvPr/>
        </p:nvSpPr>
        <p:spPr>
          <a:xfrm>
            <a:off x="5416208" y="2728378"/>
            <a:ext cx="3138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 – Extrinsic Reference Plane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Blue – Intrinsic Reference Plane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5D75DF-B0D6-4028-BFFC-533A54746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364" y="3219033"/>
            <a:ext cx="3819720" cy="381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7917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>
              <a:lumMod val="95000"/>
              <a:lumOff val="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95000"/>
              <a:lumOff val="5000"/>
            </a:schemeClr>
          </a:solidFill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1857</TotalTime>
  <Words>252</Words>
  <Application>Microsoft Office PowerPoint</Application>
  <PresentationFormat>On-screen Show (4:3)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Georgia</vt:lpstr>
      <vt:lpstr>Times New Roman</vt:lpstr>
      <vt:lpstr>1_Office Theme</vt:lpstr>
      <vt:lpstr>RF &amp; Microwave Power Amplifier Design Goals &amp; Stability Analysis- Spring 2019  </vt:lpstr>
      <vt:lpstr>QPD 1022 Class F PA Design Goals</vt:lpstr>
      <vt:lpstr>How Goals were arrived at</vt:lpstr>
      <vt:lpstr>IV Characteristics</vt:lpstr>
      <vt:lpstr>Fitting S22 </vt:lpstr>
      <vt:lpstr>Plotting Cripps Contours</vt:lpstr>
    </vt:vector>
  </TitlesOfParts>
  <Company>University of South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K-band Microfluidic Phase Shifter</dc:title>
  <dc:creator>Qaroot, Abdullah</dc:creator>
  <cp:lastModifiedBy>Valentino, Eric</cp:lastModifiedBy>
  <cp:revision>127</cp:revision>
  <dcterms:created xsi:type="dcterms:W3CDTF">2015-08-10T20:07:20Z</dcterms:created>
  <dcterms:modified xsi:type="dcterms:W3CDTF">2019-02-12T04:57:36Z</dcterms:modified>
</cp:coreProperties>
</file>