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0" d="100"/>
          <a:sy n="90" d="100"/>
        </p:scale>
        <p:origin x="7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797B-BEE7-46AF-A670-C1ADD377909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RF &amp; Microwave Power Amplifier Design</a:t>
            </a:r>
            <a:br>
              <a:rPr lang="en-US" dirty="0"/>
            </a:br>
            <a:r>
              <a:rPr lang="en-US" dirty="0"/>
              <a:t>Preliminary Design Report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Name: Eric Valentino </a:t>
            </a:r>
          </a:p>
          <a:p>
            <a:r>
              <a:rPr lang="en-US" dirty="0"/>
              <a:t>Date: 2/27/19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Effort Schematic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Show input &amp; output matching networks in as much detail as you can on  1 or 2 slides max.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Effort Layout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Make sure you show estimated outer dimensions.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of Materials/Components Needed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Be as complete as possible in terms of components, connectors and other materials you may need.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Design Readiness And Remaining Issues or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close are you to “submitting to fabrication”?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Project goals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973EBA-1CDD-4553-88E0-564069789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80953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6969525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9787478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065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8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1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2446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48E6A7-8EDC-486E-A6CF-C93818339D3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50713233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33884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9188429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3809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 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Datasheet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8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P_out_max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40.4 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dBm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0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1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304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Design Approach &amp; Procedures: Input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evaluate the input match, we want to make sure we are trying to match to something that will be close to </a:t>
            </a:r>
            <a:r>
              <a:rPr lang="el-GR" sz="2400" dirty="0"/>
              <a:t>Γ</a:t>
            </a:r>
            <a:r>
              <a:rPr lang="en-US" sz="2400" dirty="0"/>
              <a:t>_in*, and not S_11*.</a:t>
            </a:r>
          </a:p>
          <a:p>
            <a:pPr lvl="1"/>
            <a:r>
              <a:rPr lang="en-US" sz="2000" dirty="0"/>
              <a:t>In order to get a better picture of what the </a:t>
            </a:r>
            <a:r>
              <a:rPr lang="el-GR" sz="2000" dirty="0"/>
              <a:t>Γ</a:t>
            </a:r>
            <a:r>
              <a:rPr lang="en-US" sz="2000" dirty="0"/>
              <a:t>_in* would look like when the PA was appropriately matched, I decided to present the </a:t>
            </a:r>
            <a:r>
              <a:rPr lang="en-US" sz="2000" dirty="0" err="1"/>
              <a:t>Z_l,opt</a:t>
            </a:r>
            <a:r>
              <a:rPr lang="en-US" sz="2000" dirty="0"/>
              <a:t> at the extrinsic plane which was solved for in the stabilization exercise: </a:t>
            </a:r>
            <a:r>
              <a:rPr lang="en-US" sz="2000" b="1" dirty="0"/>
              <a:t>16.8 – j1.43 </a:t>
            </a:r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B9E34-A325-4E04-BE07-F603CA0A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197149"/>
            <a:ext cx="2133600" cy="2040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9E680E-0CA4-4473-89A7-6368B4232D0D}"/>
              </a:ext>
            </a:extLst>
          </p:cNvPr>
          <p:cNvSpPr txBox="1"/>
          <p:nvPr/>
        </p:nvSpPr>
        <p:spPr>
          <a:xfrm>
            <a:off x="3847591" y="6214030"/>
            <a:ext cx="258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Γin</a:t>
            </a:r>
            <a:r>
              <a:rPr lang="en-US" dirty="0"/>
              <a:t> for </a:t>
            </a:r>
            <a:r>
              <a:rPr lang="en-US" dirty="0">
                <a:solidFill>
                  <a:srgbClr val="0000FF"/>
                </a:solidFill>
              </a:rPr>
              <a:t>50 Ω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16- 1.4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97C8B-0047-48FC-AA2C-A35B0F83A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70" y="4166105"/>
            <a:ext cx="1972259" cy="18048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863B-C68E-4942-927F-1293A4D5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Re-Evaluating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51FC-6EF1-4F3F-994B-ED59EDC0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Looking back on stability exercise, it turned out dB(s21) of the stability network was around 6 dB at the design frequency</a:t>
            </a:r>
          </a:p>
          <a:p>
            <a:r>
              <a:rPr lang="en-US" sz="2000" dirty="0"/>
              <a:t>Went back and tuned to get</a:t>
            </a:r>
          </a:p>
          <a:p>
            <a:pPr lvl="1"/>
            <a:r>
              <a:rPr lang="en-US" sz="1600" dirty="0"/>
              <a:t>Series R: 4.9 Ω</a:t>
            </a:r>
          </a:p>
          <a:p>
            <a:pPr lvl="1"/>
            <a:r>
              <a:rPr lang="en-US" sz="1600" dirty="0" err="1"/>
              <a:t>Seriec</a:t>
            </a:r>
            <a:r>
              <a:rPr lang="en-US" sz="1600" dirty="0"/>
              <a:t> C: 14.41 pF</a:t>
            </a:r>
          </a:p>
          <a:p>
            <a:pPr lvl="1"/>
            <a:r>
              <a:rPr lang="en-US" sz="1600" dirty="0"/>
              <a:t>Shunt R: 113 </a:t>
            </a:r>
            <a:r>
              <a:rPr lang="el-GR" sz="1600" dirty="0"/>
              <a:t>Ω</a:t>
            </a:r>
            <a:endParaRPr lang="en-US" sz="1600" dirty="0"/>
          </a:p>
          <a:p>
            <a:pPr lvl="1"/>
            <a:r>
              <a:rPr lang="en-US" sz="1600" dirty="0"/>
              <a:t>Shunt C : 100 pF</a:t>
            </a:r>
          </a:p>
          <a:p>
            <a:r>
              <a:rPr lang="en-US" sz="2000" dirty="0"/>
              <a:t>Unconditionally stable again, but instead with 1.8 dB of insertion loss at </a:t>
            </a:r>
            <a:r>
              <a:rPr lang="en-US" sz="2000"/>
              <a:t>design frequency</a:t>
            </a:r>
          </a:p>
        </p:txBody>
      </p:sp>
    </p:spTree>
    <p:extLst>
      <p:ext uri="{BB962C8B-B14F-4D97-AF65-F5344CB8AC3E}">
        <p14:creationId xmlns:p14="http://schemas.microsoft.com/office/powerpoint/2010/main" val="192733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A94F-222E-41A3-AF8E-2C8C23B8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Initial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9E90-088C-4264-8F1E-C4B63E8E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1840407"/>
          </a:xfrm>
        </p:spPr>
        <p:txBody>
          <a:bodyPr>
            <a:normAutofit/>
          </a:bodyPr>
          <a:lstStyle/>
          <a:p>
            <a:r>
              <a:rPr lang="en-US" sz="2400" dirty="0"/>
              <a:t>Now input match was assessed.</a:t>
            </a:r>
          </a:p>
          <a:p>
            <a:r>
              <a:rPr lang="en-US" sz="2400" dirty="0"/>
              <a:t>The input matching network, transistor with </a:t>
            </a:r>
            <a:r>
              <a:rPr lang="en-US" sz="2400" dirty="0" err="1"/>
              <a:t>Zl</a:t>
            </a:r>
            <a:r>
              <a:rPr lang="en-US" sz="2400" dirty="0"/>
              <a:t> = </a:t>
            </a:r>
            <a:r>
              <a:rPr lang="en-US" sz="2400" dirty="0" err="1"/>
              <a:t>Zl,opt</a:t>
            </a:r>
            <a:r>
              <a:rPr lang="en-US" sz="2400" dirty="0"/>
              <a:t>, and input matching network connected to transistor with </a:t>
            </a:r>
            <a:r>
              <a:rPr lang="en-US" sz="2400" dirty="0" err="1"/>
              <a:t>Zl</a:t>
            </a:r>
            <a:r>
              <a:rPr lang="en-US" sz="2400" dirty="0"/>
              <a:t> = </a:t>
            </a:r>
            <a:r>
              <a:rPr lang="en-US" sz="2400" dirty="0" err="1"/>
              <a:t>Zlopt</a:t>
            </a:r>
            <a:r>
              <a:rPr lang="en-US" sz="2400" dirty="0"/>
              <a:t> were all simulated in order to generate plots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D5CC9-3965-4FDA-84BD-1B007706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99" y="2574185"/>
            <a:ext cx="6176801" cy="4076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1FF56-2679-4570-8864-2B1EC5D3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867" y="4648200"/>
            <a:ext cx="3443828" cy="209345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7F3EF0-BF0C-4BF3-A05C-D16C60450A8A}"/>
              </a:ext>
            </a:extLst>
          </p:cNvPr>
          <p:cNvSpPr txBox="1">
            <a:spLocks/>
          </p:cNvSpPr>
          <p:nvPr/>
        </p:nvSpPr>
        <p:spPr>
          <a:xfrm>
            <a:off x="43377" y="2694129"/>
            <a:ext cx="3614223" cy="18404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R_in</a:t>
            </a:r>
            <a:r>
              <a:rPr lang="en-US" sz="2400" dirty="0"/>
              <a:t> about 5 ohms, but low Q at design frequency</a:t>
            </a:r>
          </a:p>
          <a:p>
            <a:r>
              <a:rPr lang="en-US" sz="2400" dirty="0"/>
              <a:t>Decided to employ </a:t>
            </a:r>
            <a:r>
              <a:rPr lang="en-US" sz="2400" dirty="0" err="1"/>
              <a:t>Vendelin</a:t>
            </a:r>
            <a:r>
              <a:rPr lang="en-US" sz="2400" dirty="0"/>
              <a:t> matching</a:t>
            </a:r>
          </a:p>
        </p:txBody>
      </p:sp>
    </p:spTree>
    <p:extLst>
      <p:ext uri="{BB962C8B-B14F-4D97-AF65-F5344CB8AC3E}">
        <p14:creationId xmlns:p14="http://schemas.microsoft.com/office/powerpoint/2010/main" val="36285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D4C3-D33D-4136-B271-508AC24C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Match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4A5E-AC80-4D03-98F4-675E43863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/>
              <a:t>Original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Addition of </a:t>
            </a:r>
            <a:r>
              <a:rPr lang="en-US" sz="2400" dirty="0" err="1"/>
              <a:t>Mlin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Addition of stubs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13B80-6E8F-409B-B0A5-6C309CC62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" t="8736" r="-332" b="-363"/>
          <a:stretch/>
        </p:blipFill>
        <p:spPr>
          <a:xfrm>
            <a:off x="1905000" y="3060210"/>
            <a:ext cx="2286000" cy="1383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15568A-1D5E-4BD7-9529-DB88769A7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32280"/>
            <a:ext cx="1154445" cy="72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16721-54D6-4A92-BBC4-8A76F2C509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45" t="2149" b="53273"/>
          <a:stretch/>
        </p:blipFill>
        <p:spPr>
          <a:xfrm>
            <a:off x="2133599" y="1219200"/>
            <a:ext cx="2672613" cy="1484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D9711-3C59-416E-AD59-B8DE3EF69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589418"/>
            <a:ext cx="1687845" cy="1093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AF4811-2ABE-440E-9F98-741A8332F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389" y="5053621"/>
            <a:ext cx="2327221" cy="1383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BED44B-D0A5-4C5D-B05F-254521900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378" y="4996752"/>
            <a:ext cx="1204892" cy="18415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4D95BC-18CB-4E76-965E-8052A58DF007}"/>
              </a:ext>
            </a:extLst>
          </p:cNvPr>
          <p:cNvSpPr txBox="1"/>
          <p:nvPr/>
        </p:nvSpPr>
        <p:spPr>
          <a:xfrm>
            <a:off x="4557889" y="1563196"/>
            <a:ext cx="212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Markers now at 2.1 and 4.1 GHz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F8BD2-9EFD-4801-AADA-DD636A137091}"/>
              </a:ext>
            </a:extLst>
          </p:cNvPr>
          <p:cNvSpPr txBox="1"/>
          <p:nvPr/>
        </p:nvSpPr>
        <p:spPr>
          <a:xfrm>
            <a:off x="4572000" y="989986"/>
            <a:ext cx="269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Tuning Stub Lengths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6BB0C-84F4-44A4-A07C-04D3A004C970}"/>
              </a:ext>
            </a:extLst>
          </p:cNvPr>
          <p:cNvSpPr txBox="1"/>
          <p:nvPr/>
        </p:nvSpPr>
        <p:spPr>
          <a:xfrm>
            <a:off x="4572000" y="2894148"/>
            <a:ext cx="4327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want to directly use quarter wave transformer because Q will be high, so will use series of high impedance transmission line sections and shunt capacitors to reach 50 </a:t>
            </a:r>
            <a:r>
              <a:rPr lang="el-GR" dirty="0"/>
              <a:t>Ω</a:t>
            </a:r>
            <a:r>
              <a:rPr lang="en-US" dirty="0"/>
              <a:t> while staying below a Q of 1 which the gate impedance started at.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45A74-0005-487F-9576-4F9DF1235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1451651"/>
            <a:ext cx="2377907" cy="1477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E9845C-8B1F-4CB7-8BBD-5DEA4D60AB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0543" y="4867918"/>
            <a:ext cx="1762461" cy="16143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417A21-DECE-40E9-97FF-EF8BA4379BB7}"/>
              </a:ext>
            </a:extLst>
          </p:cNvPr>
          <p:cNvSpPr txBox="1"/>
          <p:nvPr/>
        </p:nvSpPr>
        <p:spPr>
          <a:xfrm>
            <a:off x="4800599" y="4823425"/>
            <a:ext cx="2123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option two quarter wave transformers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C063E7-D3D8-45EA-9C8E-6C763B26681D}"/>
              </a:ext>
            </a:extLst>
          </p:cNvPr>
          <p:cNvSpPr txBox="1"/>
          <p:nvPr/>
        </p:nvSpPr>
        <p:spPr>
          <a:xfrm>
            <a:off x="7225941" y="6419250"/>
            <a:ext cx="212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</a:t>
            </a:r>
            <a:r>
              <a:rPr lang="el-GR" dirty="0"/>
              <a:t>Ω</a:t>
            </a:r>
            <a:r>
              <a:rPr lang="en-US" dirty="0"/>
              <a:t> then 35 </a:t>
            </a:r>
            <a:r>
              <a:rPr lang="el-GR" dirty="0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EF56-D14E-4C01-AD2E-5AAE5962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Match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EE2A-160C-4228-AC59-1D360031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Another option: Series T-lines and capacitors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C43E4-CBC9-4C1E-9F7F-D0F549ED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65495"/>
            <a:ext cx="2819400" cy="1463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54496D-440A-4F44-A7A0-53B2CFC0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56" y="2057400"/>
            <a:ext cx="2071688" cy="1975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CC081-4340-403C-9131-C5097B1D5DC2}"/>
              </a:ext>
            </a:extLst>
          </p:cNvPr>
          <p:cNvSpPr txBox="1"/>
          <p:nvPr/>
        </p:nvSpPr>
        <p:spPr>
          <a:xfrm>
            <a:off x="685800" y="3794295"/>
            <a:ext cx="19992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L1: Z0 = 30</a:t>
            </a:r>
            <a:r>
              <a:rPr lang="el-GR" dirty="0"/>
              <a:t>Ω</a:t>
            </a:r>
            <a:r>
              <a:rPr lang="en-US" dirty="0"/>
              <a:t> , 7.1°</a:t>
            </a:r>
          </a:p>
          <a:p>
            <a:r>
              <a:rPr lang="en-US" dirty="0"/>
              <a:t>C1: 6.8 pF</a:t>
            </a:r>
          </a:p>
          <a:p>
            <a:r>
              <a:rPr lang="en-US" dirty="0"/>
              <a:t>L2: Z0 = 35Ω, 13.5°</a:t>
            </a:r>
          </a:p>
          <a:p>
            <a:r>
              <a:rPr lang="en-US" dirty="0"/>
              <a:t>C2: 3.01 pF</a:t>
            </a:r>
          </a:p>
          <a:p>
            <a:r>
              <a:rPr lang="en-US" dirty="0"/>
              <a:t>L3: Z0 = 50</a:t>
            </a:r>
            <a:r>
              <a:rPr lang="el-GR" dirty="0"/>
              <a:t>Ω</a:t>
            </a:r>
            <a:r>
              <a:rPr lang="en-US" dirty="0"/>
              <a:t>, 30.1 °</a:t>
            </a:r>
          </a:p>
          <a:p>
            <a:r>
              <a:rPr lang="en-US" dirty="0"/>
              <a:t>C3: 1.2 pF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DDEE7-4ABB-4BB4-B005-C69725152254}"/>
              </a:ext>
            </a:extLst>
          </p:cNvPr>
          <p:cNvSpPr txBox="1"/>
          <p:nvPr/>
        </p:nvSpPr>
        <p:spPr>
          <a:xfrm>
            <a:off x="3481039" y="4305583"/>
            <a:ext cx="566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Ended up getting excellent match with about 1.1 GHz BW: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B5E1A-C15F-413A-B4F8-9F0166C92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467" y="4884067"/>
            <a:ext cx="5638800" cy="18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8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EB93-CF26-41ED-A2B7-05683D36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Matching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3FF3-C56D-40B8-9F57-5A62CFC0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8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Effort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|S11|, |S21|, |S22| vs. freq. (same graph)  </a:t>
            </a:r>
          </a:p>
          <a:p>
            <a:r>
              <a:rPr lang="en-US" dirty="0"/>
              <a:t>Gain , Pout &amp; PAE vs. Pin (may be able to use 1 graph)  at center frequency.</a:t>
            </a:r>
          </a:p>
          <a:p>
            <a:r>
              <a:rPr lang="en-US" dirty="0"/>
              <a:t>Gain , Pout &amp; PAE at design bandwidth edges.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536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RF &amp; Microwave Power Amplifier Design Preliminary Design Report </vt:lpstr>
      <vt:lpstr>Design Project goals </vt:lpstr>
      <vt:lpstr>Summary of Design Approach &amp; Procedures: Input Match</vt:lpstr>
      <vt:lpstr>Re-Evaluating Stability</vt:lpstr>
      <vt:lpstr>Initial Match</vt:lpstr>
      <vt:lpstr>Input Match Design</vt:lpstr>
      <vt:lpstr>Input Match Design</vt:lpstr>
      <vt:lpstr>Output Matching Design</vt:lpstr>
      <vt:lpstr>Best Effort Results </vt:lpstr>
      <vt:lpstr>Best Effort Schematic </vt:lpstr>
      <vt:lpstr>Best Effort Layout  </vt:lpstr>
      <vt:lpstr>List of Materials/Components Needed </vt:lpstr>
      <vt:lpstr>Summary of Design Readiness And Remaining Issues or Steps 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Design Report</dc:title>
  <dc:creator>dunleavy</dc:creator>
  <cp:lastModifiedBy>Valentino, Eric</cp:lastModifiedBy>
  <cp:revision>28</cp:revision>
  <dcterms:created xsi:type="dcterms:W3CDTF">2011-03-21T19:46:20Z</dcterms:created>
  <dcterms:modified xsi:type="dcterms:W3CDTF">2019-03-02T23:02:13Z</dcterms:modified>
</cp:coreProperties>
</file>