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7" r:id="rId18"/>
    <p:sldId id="278" r:id="rId19"/>
    <p:sldId id="280" r:id="rId20"/>
    <p:sldId id="281" r:id="rId21"/>
    <p:sldId id="282" r:id="rId22"/>
    <p:sldId id="283" r:id="rId23"/>
    <p:sldId id="275" r:id="rId24"/>
    <p:sldId id="284"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3" d="100"/>
          <a:sy n="83" d="100"/>
        </p:scale>
        <p:origin x="54" y="300"/>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DA371-5B53-4F61-99AE-1C71D509D01A}"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48747-C5BB-4B46-A486-97F111385BDC}" type="slidenum">
              <a:rPr lang="en-US" smtClean="0"/>
              <a:t>‹#›</a:t>
            </a:fld>
            <a:endParaRPr lang="en-US"/>
          </a:p>
        </p:txBody>
      </p:sp>
    </p:spTree>
    <p:extLst>
      <p:ext uri="{BB962C8B-B14F-4D97-AF65-F5344CB8AC3E}">
        <p14:creationId xmlns:p14="http://schemas.microsoft.com/office/powerpoint/2010/main" val="3368498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0F7FE5-A9D1-43D6-85E2-436EAF87AD01}" type="slidenum">
              <a:rPr lang="en-US" smtClean="0"/>
              <a:t>1</a:t>
            </a:fld>
            <a:endParaRPr lang="en-US"/>
          </a:p>
        </p:txBody>
      </p:sp>
    </p:spTree>
    <p:extLst>
      <p:ext uri="{BB962C8B-B14F-4D97-AF65-F5344CB8AC3E}">
        <p14:creationId xmlns:p14="http://schemas.microsoft.com/office/powerpoint/2010/main" val="55188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dirty="0" smtClean="0"/>
              <a:t>دائما في برامج</a:t>
            </a:r>
            <a:r>
              <a:rPr lang="ar-JO" baseline="0" dirty="0" smtClean="0"/>
              <a:t> الويب يوجد جانبين: باك اند وهي البرامج التي تعمل على السيرفر وفرونت اند وهي البرامج التي تعمل على جهاز الزبون داخل المستعرض, </a:t>
            </a:r>
          </a:p>
          <a:p>
            <a:r>
              <a:rPr lang="ar-JO" baseline="0" dirty="0" smtClean="0"/>
              <a:t>يدخل المستخدم عنوان الموقع المطلوب فيرسل المستعرض طلبا الى الخادم يطلب فيها صفحة معينة فتعمل احد لغات الباك اند على السيرفر وتنشأ صفحة جديدة ثم ترد على الطب بصفحة اتش تي ام ال حيث ان المستعرض لا يفهم الا اتش تي ام ال فقط مهما كانت اللغة التي تعمل على الخادم</a:t>
            </a:r>
          </a:p>
          <a:p>
            <a:endParaRPr lang="ar-JO" baseline="0" dirty="0" smtClean="0"/>
          </a:p>
          <a:p>
            <a:r>
              <a:rPr lang="ar-JO" baseline="0" dirty="0" smtClean="0"/>
              <a:t>من اهم اللغات المستخدمة على الخادم هي : </a:t>
            </a:r>
          </a:p>
          <a:p>
            <a:r>
              <a:rPr lang="ar-JO" baseline="0" dirty="0" smtClean="0"/>
              <a:t>مايكروسوفت اي اس بي دوت نت  وهي تعمل على سيرفرات ويندوز فقط,  اصدرت مايكروسوفت لغة مشتقة منها وهي اي اس بي كور, اعادت مايكروسوفت بناء هذه اللغة وجعلتها مفتوحة المصدر وايضا تعمل على اي نظام تشغيل, وهي لغة واعدة</a:t>
            </a:r>
          </a:p>
          <a:p>
            <a:r>
              <a:rPr lang="ar-JO" baseline="0" dirty="0" smtClean="0"/>
              <a:t>بي اتش بي من اهم لغات الويب وهي لغة قديمة مستقرة وناضجة وستبقى لفترة طويلة من اللغات القوية وبها العديد والعديد من المكتبات المتطورة واخرها لارافيل, وهي </a:t>
            </a:r>
          </a:p>
          <a:p>
            <a:r>
              <a:rPr lang="ar-JO" baseline="0" dirty="0" smtClean="0"/>
              <a:t>لغة ستبقى لوقت طويل</a:t>
            </a:r>
          </a:p>
          <a:p>
            <a:r>
              <a:rPr lang="ar-JO" baseline="0" dirty="0" smtClean="0"/>
              <a:t>بايثون لغة تنتشر انشارا كبيرة حديثا , وهي لغة سهلة جدا للتعلم وبها مكتبات تساعد بالبيج داتا</a:t>
            </a:r>
          </a:p>
          <a:p>
            <a:r>
              <a:rPr lang="ar-JO" baseline="0" dirty="0" smtClean="0"/>
              <a:t>  نود جي اس هي لغة سهلة جدا وتعمل بنفس سينتاكس جافا سكريبت لذلك لا يجب عليك تعلم شيء جديد, هي </a:t>
            </a:r>
          </a:p>
          <a:p>
            <a:r>
              <a:rPr lang="ar-JO" baseline="0" dirty="0" smtClean="0"/>
              <a:t>روبي اون ريلز لغة سهلة وتنتشر انتشارا كبيرا ولكن ليس بالبلاد العربية ولكن بالغرب</a:t>
            </a:r>
          </a:p>
          <a:p>
            <a:endParaRPr lang="ar-JO" baseline="0" dirty="0" smtClean="0"/>
          </a:p>
          <a:p>
            <a:r>
              <a:rPr lang="ar-JO" baseline="0" dirty="0" smtClean="0"/>
              <a:t>الفرونت اند يعمل بشكل اساسي على الاتش تي ام ال, والاتش تي ام ال تستعمل سي اس  اس للتصميم وجافا سكريبت للبرمجة, </a:t>
            </a:r>
          </a:p>
          <a:p>
            <a:r>
              <a:rPr lang="ar-JO" baseline="0" dirty="0" smtClean="0"/>
              <a:t>صدرت وتصدر العديد من مكتبات جافا سكريبت المتطورة من اهمها جي كيويري وهي من اهم المكتبات مطلقا حيث انها مكتبة عامة لعمل اي شيء تقريبا وهي بديل عن استخدام جافا سكريبت بشكل مجرد</a:t>
            </a:r>
          </a:p>
          <a:p>
            <a:r>
              <a:rPr lang="ar-JO" baseline="0" dirty="0" smtClean="0"/>
              <a:t>ثم من مكتبات الجافا سكريبت نوك اوت وريكواير  وهاندلبير, لكن هذه المكتبات لم تعد تستخدم بكثرة الان</a:t>
            </a:r>
          </a:p>
          <a:p>
            <a:endParaRPr lang="ar-JO" baseline="0" dirty="0" smtClean="0"/>
          </a:p>
          <a:p>
            <a:endParaRPr lang="ar-JO" baseline="0" dirty="0" smtClean="0"/>
          </a:p>
          <a:p>
            <a:endParaRPr lang="ar-JO" baseline="0" dirty="0" smtClean="0"/>
          </a:p>
          <a:p>
            <a:endParaRPr lang="ar-JO" baseline="0" dirty="0" smtClean="0"/>
          </a:p>
          <a:p>
            <a:endParaRPr lang="ar-JO" baseline="0" dirty="0" smtClean="0"/>
          </a:p>
          <a:p>
            <a:endParaRPr lang="ar-JO" baseline="0" dirty="0" smtClean="0"/>
          </a:p>
        </p:txBody>
      </p:sp>
      <p:sp>
        <p:nvSpPr>
          <p:cNvPr id="4" name="Slide Number Placeholder 3"/>
          <p:cNvSpPr>
            <a:spLocks noGrp="1"/>
          </p:cNvSpPr>
          <p:nvPr>
            <p:ph type="sldNum" sz="quarter" idx="10"/>
          </p:nvPr>
        </p:nvSpPr>
        <p:spPr/>
        <p:txBody>
          <a:bodyPr/>
          <a:lstStyle/>
          <a:p>
            <a:fld id="{1BAC5B62-83B2-4F8C-A1D1-B0D8CEBF0FED}" type="slidenum">
              <a:rPr lang="en-US" smtClean="0"/>
              <a:t>12</a:t>
            </a:fld>
            <a:endParaRPr lang="en-US"/>
          </a:p>
        </p:txBody>
      </p:sp>
    </p:spTree>
    <p:extLst>
      <p:ext uri="{BB962C8B-B14F-4D97-AF65-F5344CB8AC3E}">
        <p14:creationId xmlns:p14="http://schemas.microsoft.com/office/powerpoint/2010/main" val="2646190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dirty="0" smtClean="0"/>
              <a:t>صفحة</a:t>
            </a:r>
            <a:r>
              <a:rPr lang="ar-JO" baseline="0" dirty="0" smtClean="0"/>
              <a:t> الويب  هي عبارة عن ملف مكتوب بصيغة اتش تي ام ال , يقوم المستعرض بمعالجة الملف واظهار ناتج تنفيذ الملف</a:t>
            </a:r>
          </a:p>
          <a:p>
            <a:endParaRPr lang="ar-JO" baseline="0" dirty="0" smtClean="0"/>
          </a:p>
        </p:txBody>
      </p:sp>
      <p:sp>
        <p:nvSpPr>
          <p:cNvPr id="4" name="Slide Number Placeholder 3"/>
          <p:cNvSpPr>
            <a:spLocks noGrp="1"/>
          </p:cNvSpPr>
          <p:nvPr>
            <p:ph type="sldNum" sz="quarter" idx="10"/>
          </p:nvPr>
        </p:nvSpPr>
        <p:spPr/>
        <p:txBody>
          <a:bodyPr/>
          <a:lstStyle/>
          <a:p>
            <a:fld id="{FE092231-3A4C-4183-93CF-E2A9F8549134}" type="slidenum">
              <a:rPr lang="en-US" smtClean="0"/>
              <a:t>13</a:t>
            </a:fld>
            <a:endParaRPr lang="en-US"/>
          </a:p>
        </p:txBody>
      </p:sp>
    </p:spTree>
    <p:extLst>
      <p:ext uri="{BB962C8B-B14F-4D97-AF65-F5344CB8AC3E}">
        <p14:creationId xmlns:p14="http://schemas.microsoft.com/office/powerpoint/2010/main" val="4038323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dirty="0" smtClean="0"/>
              <a:t>ويمكن</a:t>
            </a:r>
            <a:r>
              <a:rPr lang="ar-JO" baseline="0" dirty="0" smtClean="0"/>
              <a:t> ان تكون صفحة الاتش تي ام ال على خادم بعيد, </a:t>
            </a:r>
            <a:endParaRPr lang="ar-JO" dirty="0" smtClean="0"/>
          </a:p>
          <a:p>
            <a:r>
              <a:rPr lang="ar-JO" dirty="0" smtClean="0"/>
              <a:t>يرسل المستعرض طلبا باستخدام</a:t>
            </a:r>
            <a:r>
              <a:rPr lang="ar-JO" baseline="0" dirty="0" smtClean="0"/>
              <a:t> اتش تي بي بي بروتوكول الى الخادم, ويستجيب الخادم بمحتوى الملف</a:t>
            </a:r>
          </a:p>
          <a:p>
            <a:endParaRPr lang="ar-JO" baseline="0" dirty="0" smtClean="0"/>
          </a:p>
          <a:p>
            <a:r>
              <a:rPr lang="ar-JO" dirty="0" smtClean="0"/>
              <a:t>ملاحظة عندما نعمل ريكويست</a:t>
            </a:r>
            <a:r>
              <a:rPr lang="ar-JO" baseline="0" dirty="0" smtClean="0"/>
              <a:t> على السيرفر على عنوان معين فاننا نتوقع ان السيرفر سيرد بمحتويات ملف اتش تي ام ال, لكن في اوقات اخرى قد نتوقع لملف جافا سكريبت مثلا, او صورة, وقد يكون هذا العنوان مخصص لارجاع بيانات بشكل جيسون مثلا او اكس ام ال, نحن نكون نعرف بشكل مسبق ونتوقع ماذا سيعيد لنا هذا العنوان</a:t>
            </a:r>
          </a:p>
          <a:p>
            <a:endParaRPr lang="ar-JO" baseline="0" dirty="0" smtClean="0"/>
          </a:p>
          <a:p>
            <a:r>
              <a:rPr lang="ar-JO" baseline="0" dirty="0" smtClean="0"/>
              <a:t>المستعرض كما قلنا مختص ولا يفهم الا اتش تي ام ال فقط, ولكنه ايضا يستطيع ان يفهم بعض الصيغ المستخدمة من الاتش تي ام ال مثل جافا سكريبت وسي اس اس وصورة, فاذا تم كتابة عنوان ملف جافا سكريبت مثلا من شريط العنوان سيتم اظهار محتوى هذا الملف كلمف نصي, كما يستطيع السيرفر فتح الملف النصي تي اكس تي وملف اكس ام ال,</a:t>
            </a:r>
          </a:p>
          <a:p>
            <a:endParaRPr lang="ar-JO" baseline="0" dirty="0" smtClean="0"/>
          </a:p>
          <a:p>
            <a:r>
              <a:rPr lang="ar-JO" baseline="0" dirty="0" smtClean="0"/>
              <a:t>اذا تم طلب ملف من اي نوع اخر, يتصرف المستعرض بان يظهر خيار حفظ الملف, لكن يمكن ايضا فتح بعض الانواع الاخرى فقط باستخدام بلاجن يتم تنزيله على المتسعرض, مثل فتح ملف بي دي اف, لكن اصبح البي دي اف ايضا من الصيغ المنتشرة والتي يتم فتحها من المستعرض بشكل تلقائي</a:t>
            </a:r>
          </a:p>
          <a:p>
            <a:r>
              <a:rPr lang="ar-JO" baseline="0" dirty="0" smtClean="0"/>
              <a:t>يعرف المستخدم صيغة الملف عن طريق الهيدرز بالريسبونس, وبالذات هيدر كونتينت تايب, وعلى اساسها يتصرف</a:t>
            </a:r>
          </a:p>
          <a:p>
            <a:endParaRPr lang="ar-JO" dirty="0" smtClean="0"/>
          </a:p>
          <a:p>
            <a:r>
              <a:rPr lang="ar-JO" dirty="0" smtClean="0"/>
              <a:t>السيرفر</a:t>
            </a:r>
            <a:r>
              <a:rPr lang="ar-JO" baseline="0" dirty="0" smtClean="0"/>
              <a:t> يستجيب لاي طلب يصله, ليس فقط من المستعرض, يمكن ارسال الطلب من اي برنامج يسمح بذلك مثل بوست مان وسيستجيب الخادم ويرسل الصفحة</a:t>
            </a:r>
            <a:endParaRPr lang="en-US" baseline="0" dirty="0" smtClean="0"/>
          </a:p>
          <a:p>
            <a:endParaRPr lang="en-US" baseline="0" dirty="0" smtClean="0"/>
          </a:p>
          <a:p>
            <a:r>
              <a:rPr lang="ar-JO" baseline="0" dirty="0" smtClean="0"/>
              <a:t>هناك ارقام معينة تمثل حالة الرد لطلب , مثلا 200 معناها نجاح الطلب والرد بشكل طبيعي, 404 الصفحة المطلوبة غير موجودة, 500 حصل خطا داخلي بكود السيرفر, وغيرها</a:t>
            </a:r>
          </a:p>
          <a:p>
            <a:endParaRPr lang="en-US" dirty="0"/>
          </a:p>
        </p:txBody>
      </p:sp>
      <p:sp>
        <p:nvSpPr>
          <p:cNvPr id="4" name="Slide Number Placeholder 3"/>
          <p:cNvSpPr>
            <a:spLocks noGrp="1"/>
          </p:cNvSpPr>
          <p:nvPr>
            <p:ph type="sldNum" sz="quarter" idx="10"/>
          </p:nvPr>
        </p:nvSpPr>
        <p:spPr/>
        <p:txBody>
          <a:bodyPr/>
          <a:lstStyle/>
          <a:p>
            <a:fld id="{FE092231-3A4C-4183-93CF-E2A9F8549134}" type="slidenum">
              <a:rPr lang="en-US" smtClean="0"/>
              <a:t>14</a:t>
            </a:fld>
            <a:endParaRPr lang="en-US"/>
          </a:p>
        </p:txBody>
      </p:sp>
    </p:spTree>
    <p:extLst>
      <p:ext uri="{BB962C8B-B14F-4D97-AF65-F5344CB8AC3E}">
        <p14:creationId xmlns:p14="http://schemas.microsoft.com/office/powerpoint/2010/main" val="2998716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dirty="0" smtClean="0"/>
              <a:t>مبدأ</a:t>
            </a:r>
            <a:r>
              <a:rPr lang="ar-JO" baseline="0" dirty="0" smtClean="0"/>
              <a:t> التيمبليت</a:t>
            </a:r>
            <a:endParaRPr lang="en-US" dirty="0"/>
          </a:p>
        </p:txBody>
      </p:sp>
      <p:sp>
        <p:nvSpPr>
          <p:cNvPr id="4" name="Slide Number Placeholder 3"/>
          <p:cNvSpPr>
            <a:spLocks noGrp="1"/>
          </p:cNvSpPr>
          <p:nvPr>
            <p:ph type="sldNum" sz="quarter" idx="10"/>
          </p:nvPr>
        </p:nvSpPr>
        <p:spPr/>
        <p:txBody>
          <a:bodyPr/>
          <a:lstStyle/>
          <a:p>
            <a:fld id="{FE092231-3A4C-4183-93CF-E2A9F8549134}" type="slidenum">
              <a:rPr lang="en-US" smtClean="0"/>
              <a:t>15</a:t>
            </a:fld>
            <a:endParaRPr lang="en-US"/>
          </a:p>
        </p:txBody>
      </p:sp>
    </p:spTree>
    <p:extLst>
      <p:ext uri="{BB962C8B-B14F-4D97-AF65-F5344CB8AC3E}">
        <p14:creationId xmlns:p14="http://schemas.microsoft.com/office/powerpoint/2010/main" val="2431406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baseline="0" dirty="0" smtClean="0"/>
          </a:p>
          <a:p>
            <a:r>
              <a:rPr lang="ar-JO" baseline="0" dirty="0" smtClean="0"/>
              <a:t>لفتح ديفيلوبر توولز بمتصفح كروم , </a:t>
            </a:r>
            <a:r>
              <a:rPr lang="ar-JO" b="1" baseline="0" dirty="0" smtClean="0"/>
              <a:t>(كليك) </a:t>
            </a:r>
            <a:r>
              <a:rPr lang="ar-JO" baseline="0" dirty="0" smtClean="0"/>
              <a:t>نضغط اولا على الثلاث نقاط الموجودة باعلى يمين المتصفح للوصول الى خيارات المتصفح, ثم نختار مور تووزل, ثم تختار ديفيلوبار تولز</a:t>
            </a:r>
            <a:endParaRPr lang="en-US" dirty="0"/>
          </a:p>
        </p:txBody>
      </p:sp>
      <p:sp>
        <p:nvSpPr>
          <p:cNvPr id="4" name="Slide Number Placeholder 3"/>
          <p:cNvSpPr>
            <a:spLocks noGrp="1"/>
          </p:cNvSpPr>
          <p:nvPr>
            <p:ph type="sldNum" sz="quarter" idx="10"/>
          </p:nvPr>
        </p:nvSpPr>
        <p:spPr/>
        <p:txBody>
          <a:bodyPr/>
          <a:lstStyle/>
          <a:p>
            <a:fld id="{CD099D6C-F96A-40D3-9924-957792FE26D8}" type="slidenum">
              <a:rPr lang="en-US" smtClean="0"/>
              <a:t>16</a:t>
            </a:fld>
            <a:endParaRPr lang="en-US"/>
          </a:p>
        </p:txBody>
      </p:sp>
    </p:spTree>
    <p:extLst>
      <p:ext uri="{BB962C8B-B14F-4D97-AF65-F5344CB8AC3E}">
        <p14:creationId xmlns:p14="http://schemas.microsoft.com/office/powerpoint/2010/main" val="253797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dirty="0" smtClean="0"/>
              <a:t>هذا</a:t>
            </a:r>
            <a:r>
              <a:rPr lang="ar-JO" baseline="0" dirty="0" smtClean="0"/>
              <a:t> سيفتح لنا قسم ادوات برمجة الويب الرائع الذي لا غنى عنه لكل مبرمج, </a:t>
            </a:r>
          </a:p>
          <a:p>
            <a:r>
              <a:rPr lang="ar-JO" baseline="0" dirty="0" smtClean="0"/>
              <a:t>ما يهمنا بهذا الشرح هو </a:t>
            </a:r>
            <a:r>
              <a:rPr lang="ar-JO" b="1" baseline="0" dirty="0" smtClean="0"/>
              <a:t>(كليك) </a:t>
            </a:r>
            <a:r>
              <a:rPr lang="ar-JO" b="0" baseline="0" dirty="0" smtClean="0"/>
              <a:t> قسم النتوورك, نختار تاب النتوورك ونرى به كل الرسائل المرسلة بين الكلاينت والسيفر سواء كانت بشكل اجاكس  مرسلة عن طريق كود جافا سكريبت او حتى اي طلب لملف ضمني داخل اتش تي ام ال,</a:t>
            </a:r>
          </a:p>
          <a:p>
            <a:endParaRPr lang="ar-JO" b="0" baseline="0" dirty="0" smtClean="0"/>
          </a:p>
          <a:p>
            <a:r>
              <a:rPr lang="ar-JO" b="1" baseline="0" dirty="0" smtClean="0"/>
              <a:t>(كليك) </a:t>
            </a:r>
            <a:r>
              <a:rPr lang="ar-JO" b="0" baseline="0" dirty="0" smtClean="0"/>
              <a:t> وبالضغط على اي رسالة مرسلة نرى تفاصيلها مثل اقسام معلومات الرسالة والهيدرز ومعلومات الرسالة المرسلة نفسها, </a:t>
            </a:r>
          </a:p>
          <a:p>
            <a:r>
              <a:rPr lang="ar-JO" b="1" baseline="0" dirty="0" smtClean="0"/>
              <a:t>(كليك) </a:t>
            </a:r>
            <a:r>
              <a:rPr lang="ar-JO" b="0" baseline="0" dirty="0" smtClean="0"/>
              <a:t>ويمكننا عند الضغط على رسبونس رؤية جسم رسالة الرد بشكل نيتيف او نصي غير مفرمت, اما عند الضغط على بريفيو نرى رسالة الرد قد تم صياغتها حسب نوعها اذا كانت اتش تي ام ال نرى نتيجة الاتش تي ام ال او اذا كانت جيسون تكون مرتبة ومقسمة بشكل شجرة</a:t>
            </a:r>
          </a:p>
          <a:p>
            <a:r>
              <a:rPr lang="ar-JO" b="1" baseline="0" dirty="0" smtClean="0"/>
              <a:t>(كليك) </a:t>
            </a:r>
            <a:r>
              <a:rPr lang="ar-JO" b="0" baseline="0" dirty="0" smtClean="0"/>
              <a:t>وبتاب الكوكيز نرى الكوكويز المرسلة والمستلمة, والتايمنج تفاصيل وقت الرسالة</a:t>
            </a:r>
          </a:p>
          <a:p>
            <a:endParaRPr lang="en-US" b="1" dirty="0"/>
          </a:p>
        </p:txBody>
      </p:sp>
      <p:sp>
        <p:nvSpPr>
          <p:cNvPr id="4" name="Slide Number Placeholder 3"/>
          <p:cNvSpPr>
            <a:spLocks noGrp="1"/>
          </p:cNvSpPr>
          <p:nvPr>
            <p:ph type="sldNum" sz="quarter" idx="10"/>
          </p:nvPr>
        </p:nvSpPr>
        <p:spPr/>
        <p:txBody>
          <a:bodyPr/>
          <a:lstStyle/>
          <a:p>
            <a:fld id="{CD099D6C-F96A-40D3-9924-957792FE26D8}" type="slidenum">
              <a:rPr lang="en-US" smtClean="0"/>
              <a:t>17</a:t>
            </a:fld>
            <a:endParaRPr lang="en-US"/>
          </a:p>
        </p:txBody>
      </p:sp>
    </p:spTree>
    <p:extLst>
      <p:ext uri="{BB962C8B-B14F-4D97-AF65-F5344CB8AC3E}">
        <p14:creationId xmlns:p14="http://schemas.microsoft.com/office/powerpoint/2010/main" val="613470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dirty="0" smtClean="0"/>
              <a:t>كما اسلفنا باستخدام</a:t>
            </a:r>
            <a:r>
              <a:rPr lang="ar-JO" baseline="0" dirty="0" smtClean="0"/>
              <a:t> عنوان البراوزر لا نستطيع ارسال الا رسالة من نوع جيت, اما اذا اردنا ارسال رسالة من نوع اخر نستيطع استخدام سواء كود جافا سكريبت مثلا او اداة اخرة, باستخدام ارداة بوست مان ويمكن تنزيلها كبرنامج مستقل او بلاجن للكروم, يمكن تحديد عنوان محدد, ثم معلومات الرسالة مثل هيدرز وبدي, ثم تحديد نوع الرسالة والضغط على ارسال ثم رؤية محتوى الرد بالتفصيل</a:t>
            </a:r>
          </a:p>
          <a:p>
            <a:endParaRPr lang="en-US" dirty="0"/>
          </a:p>
        </p:txBody>
      </p:sp>
      <p:sp>
        <p:nvSpPr>
          <p:cNvPr id="4" name="Slide Number Placeholder 3"/>
          <p:cNvSpPr>
            <a:spLocks noGrp="1"/>
          </p:cNvSpPr>
          <p:nvPr>
            <p:ph type="sldNum" sz="quarter" idx="10"/>
          </p:nvPr>
        </p:nvSpPr>
        <p:spPr/>
        <p:txBody>
          <a:bodyPr/>
          <a:lstStyle/>
          <a:p>
            <a:fld id="{CD099D6C-F96A-40D3-9924-957792FE26D8}" type="slidenum">
              <a:rPr lang="en-US" smtClean="0"/>
              <a:t>18</a:t>
            </a:fld>
            <a:endParaRPr lang="en-US"/>
          </a:p>
        </p:txBody>
      </p:sp>
    </p:spTree>
    <p:extLst>
      <p:ext uri="{BB962C8B-B14F-4D97-AF65-F5344CB8AC3E}">
        <p14:creationId xmlns:p14="http://schemas.microsoft.com/office/powerpoint/2010/main" val="910297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a:t>
            </a:r>
            <a:endParaRPr lang="en-US" dirty="0"/>
          </a:p>
        </p:txBody>
      </p:sp>
      <p:sp>
        <p:nvSpPr>
          <p:cNvPr id="4" name="Slide Number Placeholder 3"/>
          <p:cNvSpPr>
            <a:spLocks noGrp="1"/>
          </p:cNvSpPr>
          <p:nvPr>
            <p:ph type="sldNum" sz="quarter" idx="10"/>
          </p:nvPr>
        </p:nvSpPr>
        <p:spPr/>
        <p:txBody>
          <a:bodyPr/>
          <a:lstStyle/>
          <a:p>
            <a:fld id="{FE092231-3A4C-4183-93CF-E2A9F8549134}" type="slidenum">
              <a:rPr lang="en-US" smtClean="0"/>
              <a:t>23</a:t>
            </a:fld>
            <a:endParaRPr lang="en-US"/>
          </a:p>
        </p:txBody>
      </p:sp>
    </p:spTree>
    <p:extLst>
      <p:ext uri="{BB962C8B-B14F-4D97-AF65-F5344CB8AC3E}">
        <p14:creationId xmlns:p14="http://schemas.microsoft.com/office/powerpoint/2010/main" val="215246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dirty="0" smtClean="0"/>
              <a:t>نبدأ </a:t>
            </a:r>
            <a:r>
              <a:rPr lang="ar-JO" baseline="0" dirty="0" smtClean="0"/>
              <a:t> بما هو المستعرض او البراوزر</a:t>
            </a:r>
          </a:p>
          <a:p>
            <a:r>
              <a:rPr lang="ar-JO" dirty="0" smtClean="0"/>
              <a:t>البراوزر او (المستعرض)</a:t>
            </a:r>
            <a:r>
              <a:rPr lang="ar-JO" baseline="0" dirty="0" smtClean="0"/>
              <a:t> مثل </a:t>
            </a:r>
            <a:r>
              <a:rPr lang="ar-JO" sz="1400" b="1" baseline="0" dirty="0" smtClean="0"/>
              <a:t>(</a:t>
            </a:r>
            <a:r>
              <a:rPr lang="ar-JO" sz="600" b="1" i="0" baseline="0" dirty="0" smtClean="0"/>
              <a:t>كليك) </a:t>
            </a:r>
            <a:r>
              <a:rPr lang="ar-JO" sz="500" b="1" baseline="0" dirty="0" smtClean="0"/>
              <a:t> </a:t>
            </a:r>
            <a:r>
              <a:rPr lang="ar-JO" baseline="0" dirty="0" smtClean="0"/>
              <a:t>الكروم وفايرفوكس وانترنت اكسبلورر , هو اولا  واخيرا عباة عن (  ** برنامج **)  يعمل على الكمبيوتر عند الضغط عليه بالماوس دبل كليك بالزبط مثل وورد وبينت </a:t>
            </a:r>
          </a:p>
          <a:p>
            <a:r>
              <a:rPr lang="ar-JO" baseline="0" dirty="0" smtClean="0"/>
              <a:t/>
            </a:r>
            <a:br>
              <a:rPr lang="ar-JO" baseline="0" dirty="0" smtClean="0"/>
            </a:br>
            <a:r>
              <a:rPr lang="ar-JO" sz="2800" b="1" baseline="0" dirty="0" smtClean="0"/>
              <a:t>(</a:t>
            </a:r>
            <a:r>
              <a:rPr lang="ar-JO" sz="800" b="1" i="0" baseline="0" dirty="0" smtClean="0"/>
              <a:t>كليك)</a:t>
            </a:r>
            <a:r>
              <a:rPr lang="ar-JO" sz="800" b="1" baseline="0" dirty="0" smtClean="0"/>
              <a:t>  </a:t>
            </a:r>
            <a:r>
              <a:rPr lang="ar-JO" sz="800" b="0" baseline="0" dirty="0" smtClean="0"/>
              <a:t>اهم </a:t>
            </a:r>
            <a:r>
              <a:rPr lang="ar-JO" baseline="0" dirty="0" smtClean="0"/>
              <a:t>وظيفة البراوزر اظهار نتيجة تنفيذ ملفات الاتش تي ام ال بعملية نسيميها ريندر او تحميض ,وهو الرنامج الوحيد الذي يقوم بذلك .ولا يفهم المستعرض غير اتش تي ام ال  ,</a:t>
            </a:r>
            <a:r>
              <a:rPr lang="ar-JO" sz="4800" b="1" baseline="0" dirty="0" smtClean="0"/>
              <a:t> (</a:t>
            </a:r>
            <a:r>
              <a:rPr lang="ar-JO" sz="1200" b="1" i="0" baseline="0" dirty="0" smtClean="0"/>
              <a:t>كليك)</a:t>
            </a:r>
            <a:r>
              <a:rPr lang="ar-JO" sz="1200" b="1" baseline="0" dirty="0" smtClean="0"/>
              <a:t> </a:t>
            </a:r>
            <a:r>
              <a:rPr lang="ar-JO" sz="1200" b="0" baseline="0" dirty="0" smtClean="0"/>
              <a:t>لو فتحنا الملف على </a:t>
            </a:r>
            <a:r>
              <a:rPr lang="ar-JO" b="0" baseline="0" dirty="0" smtClean="0"/>
              <a:t> </a:t>
            </a:r>
            <a:r>
              <a:rPr lang="ar-JO" baseline="0" dirty="0" smtClean="0"/>
              <a:t>اي برنامج اخر غير البراوزر .مثلا نوت باد او ساب لايم او اي اديتور يظهر لنا كود الاتش تي ام ال بشكل تاجز وليس نتيجة التنفيذ, </a:t>
            </a:r>
          </a:p>
          <a:p>
            <a:endParaRPr lang="ar-JO" baseline="0" dirty="0" smtClean="0"/>
          </a:p>
          <a:p>
            <a:r>
              <a:rPr lang="ar-JO" baseline="0" dirty="0" smtClean="0"/>
              <a:t>الوظيفة الاساسية المستعرض</a:t>
            </a:r>
            <a:r>
              <a:rPr lang="ar-JO" sz="4800" b="1" baseline="0" dirty="0" smtClean="0"/>
              <a:t>(</a:t>
            </a:r>
            <a:r>
              <a:rPr lang="ar-JO" sz="1200" b="1" i="0" baseline="0" dirty="0" smtClean="0"/>
              <a:t>كليك)</a:t>
            </a:r>
            <a:r>
              <a:rPr lang="ar-JO" sz="1200" b="1" baseline="0" dirty="0" smtClean="0"/>
              <a:t> </a:t>
            </a:r>
            <a:r>
              <a:rPr lang="ar-JO" baseline="0" dirty="0" smtClean="0"/>
              <a:t> يترجم الاتش تي ام ال الى الاشكال او النتيجة المطلوبة</a:t>
            </a:r>
          </a:p>
          <a:p>
            <a:endParaRPr lang="ar-JO" baseline="0" dirty="0" smtClean="0"/>
          </a:p>
          <a:p>
            <a:endParaRPr lang="ar-JO" baseline="0" dirty="0" smtClean="0"/>
          </a:p>
          <a:p>
            <a:endParaRPr lang="ar-JO" baseline="0" dirty="0" smtClean="0"/>
          </a:p>
          <a:p>
            <a:endParaRPr lang="en-US" dirty="0"/>
          </a:p>
        </p:txBody>
      </p:sp>
      <p:sp>
        <p:nvSpPr>
          <p:cNvPr id="4" name="Slide Number Placeholder 3"/>
          <p:cNvSpPr>
            <a:spLocks noGrp="1"/>
          </p:cNvSpPr>
          <p:nvPr>
            <p:ph type="sldNum" sz="quarter" idx="10"/>
          </p:nvPr>
        </p:nvSpPr>
        <p:spPr/>
        <p:txBody>
          <a:bodyPr/>
          <a:lstStyle/>
          <a:p>
            <a:fld id="{CD099D6C-F96A-40D3-9924-957792FE26D8}" type="slidenum">
              <a:rPr lang="en-US" smtClean="0"/>
              <a:t>4</a:t>
            </a:fld>
            <a:endParaRPr lang="en-US"/>
          </a:p>
        </p:txBody>
      </p:sp>
    </p:spTree>
    <p:extLst>
      <p:ext uri="{BB962C8B-B14F-4D97-AF65-F5344CB8AC3E}">
        <p14:creationId xmlns:p14="http://schemas.microsoft.com/office/powerpoint/2010/main" val="271271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baseline="0" dirty="0" smtClean="0"/>
              <a:t>اين يوجد ملف ال اتش تي ام الذي يعرضه المتسعرض</a:t>
            </a:r>
          </a:p>
          <a:p>
            <a:endParaRPr lang="ar-JO" baseline="0" dirty="0" smtClean="0"/>
          </a:p>
          <a:p>
            <a:r>
              <a:rPr lang="ar-JO" b="1" baseline="0" dirty="0" smtClean="0"/>
              <a:t>(كليك) </a:t>
            </a:r>
            <a:r>
              <a:rPr lang="ar-JO" baseline="0" dirty="0" smtClean="0"/>
              <a:t>هذا الملف ممكن ان يكون على نفس الكمبيوتر الموجود عليه المستعرض , </a:t>
            </a:r>
          </a:p>
          <a:p>
            <a:r>
              <a:rPr lang="ar-JO" b="1" baseline="0" dirty="0" smtClean="0"/>
              <a:t>(كليك) </a:t>
            </a:r>
            <a:r>
              <a:rPr lang="ar-JO" baseline="0" dirty="0" smtClean="0"/>
              <a:t>وممكن ان يكون ملف الاتش تي ام ال  على سيرفر او خادم ملفات على شبيكة الانترنت</a:t>
            </a:r>
          </a:p>
          <a:p>
            <a:r>
              <a:rPr lang="ar-JO" baseline="0" dirty="0" smtClean="0"/>
              <a:t>وهذا يعني ان وظيفة المستعرض اضافة لعرض ملفات الاتش تي ام ال  هو ارسال طلب او ريكويست الى السيرفر ومن ثم  استقبال  وعرض الجواب من السيرفر والذي يفترض ان يكون ملف اتش تي ام ال</a:t>
            </a:r>
          </a:p>
        </p:txBody>
      </p:sp>
      <p:sp>
        <p:nvSpPr>
          <p:cNvPr id="4" name="Slide Number Placeholder 3"/>
          <p:cNvSpPr>
            <a:spLocks noGrp="1"/>
          </p:cNvSpPr>
          <p:nvPr>
            <p:ph type="sldNum" sz="quarter" idx="10"/>
          </p:nvPr>
        </p:nvSpPr>
        <p:spPr/>
        <p:txBody>
          <a:bodyPr/>
          <a:lstStyle/>
          <a:p>
            <a:fld id="{CD099D6C-F96A-40D3-9924-957792FE26D8}" type="slidenum">
              <a:rPr lang="en-US" smtClean="0"/>
              <a:t>5</a:t>
            </a:fld>
            <a:endParaRPr lang="en-US"/>
          </a:p>
        </p:txBody>
      </p:sp>
    </p:spTree>
    <p:extLst>
      <p:ext uri="{BB962C8B-B14F-4D97-AF65-F5344CB8AC3E}">
        <p14:creationId xmlns:p14="http://schemas.microsoft.com/office/powerpoint/2010/main" val="24343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ar-JO" dirty="0" smtClean="0"/>
              <a:t>بروتوكول</a:t>
            </a:r>
            <a:r>
              <a:rPr lang="ar-JO" baseline="0" dirty="0" smtClean="0"/>
              <a:t> ال  اتش تي بي بي هو </a:t>
            </a:r>
            <a:r>
              <a:rPr lang="ar-JO" b="1" baseline="0" dirty="0" smtClean="0"/>
              <a:t>(كليك) </a:t>
            </a:r>
            <a:r>
              <a:rPr lang="ar-JO" baseline="0" dirty="0" smtClean="0"/>
              <a:t>طريقة  لتنظيم التخاطب بين الكلاينت والسيرفر عن طريق تحدد تركيب الرسالة المرسلة </a:t>
            </a:r>
            <a:r>
              <a:rPr lang="ar-JO" b="1" baseline="0" dirty="0" smtClean="0"/>
              <a:t>(كليك)</a:t>
            </a:r>
          </a:p>
          <a:p>
            <a:r>
              <a:rPr lang="ar-JO" baseline="0" dirty="0" smtClean="0"/>
              <a:t>الرسالة هي بيانات  نريد ارسالها من الكلاينت للخادم</a:t>
            </a:r>
          </a:p>
          <a:p>
            <a:pPr marL="0" marR="0" indent="0" algn="l" defTabSz="914400" rtl="0" eaLnBrk="1" fontAlgn="auto" latinLnBrk="0" hangingPunct="1">
              <a:lnSpc>
                <a:spcPct val="100000"/>
              </a:lnSpc>
              <a:spcBef>
                <a:spcPts val="0"/>
              </a:spcBef>
              <a:spcAft>
                <a:spcPts val="0"/>
              </a:spcAft>
              <a:buClrTx/>
              <a:buSzTx/>
              <a:buFontTx/>
              <a:buNone/>
              <a:tabLst/>
              <a:defRPr/>
            </a:pPr>
            <a:r>
              <a:rPr lang="ar-JO" b="1" baseline="0" dirty="0" smtClean="0"/>
              <a:t>(كليك)</a:t>
            </a:r>
            <a:r>
              <a:rPr lang="ar-JO" baseline="0" dirty="0" smtClean="0"/>
              <a:t> كما نفعل عندما نريد ارسال رسالة عن طريق شركة مثل فيديكس او دي اتش تي ال</a:t>
            </a:r>
            <a:endParaRPr lang="ar-JO"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ar-JO" b="1" baseline="0" dirty="0" smtClean="0"/>
              <a:t>(كليك) </a:t>
            </a:r>
            <a:r>
              <a:rPr lang="ar-JO" baseline="0" dirty="0" smtClean="0"/>
              <a:t>, نقوم بتغليف او وضع هذه الرسالة او البيانات بصندور ونسميه جسم الرسالة او محتوى الرسالة, </a:t>
            </a:r>
          </a:p>
          <a:p>
            <a:pPr marL="0" marR="0" indent="0" algn="l" defTabSz="914400" rtl="0" eaLnBrk="1" fontAlgn="auto" latinLnBrk="0" hangingPunct="1">
              <a:lnSpc>
                <a:spcPct val="100000"/>
              </a:lnSpc>
              <a:spcBef>
                <a:spcPts val="0"/>
              </a:spcBef>
              <a:spcAft>
                <a:spcPts val="0"/>
              </a:spcAft>
              <a:buClrTx/>
              <a:buSzTx/>
              <a:buFontTx/>
              <a:buNone/>
              <a:tabLst/>
              <a:defRPr/>
            </a:pPr>
            <a:r>
              <a:rPr lang="ar-JO" b="1" baseline="0" dirty="0" smtClean="0"/>
              <a:t>(كليك)</a:t>
            </a:r>
            <a:r>
              <a:rPr lang="ar-JO" baseline="0" dirty="0" smtClean="0"/>
              <a:t> ثم نضع على هذا الصندوق ملصق نحدد به العنوان المرسل له وطريقة الارسال نسمي هذا الملصق معلومات الطلب, </a:t>
            </a:r>
            <a:r>
              <a:rPr lang="ar-JO" b="1" baseline="0" dirty="0" smtClean="0"/>
              <a:t>(كليك) </a:t>
            </a:r>
            <a:r>
              <a:rPr lang="ar-JO" baseline="0" dirty="0" smtClean="0"/>
              <a:t>ونرفق بالصندوق بالعادة ورقة بيان جمركي نحدد به معلومات تفصيليه عن المحتوى مثل الحجم ونوع المحتوى وغيرها ونسميها الهيدرز او العناوين</a:t>
            </a:r>
          </a:p>
        </p:txBody>
      </p:sp>
      <p:sp>
        <p:nvSpPr>
          <p:cNvPr id="4" name="Slide Number Placeholder 3"/>
          <p:cNvSpPr>
            <a:spLocks noGrp="1"/>
          </p:cNvSpPr>
          <p:nvPr>
            <p:ph type="sldNum" sz="quarter" idx="10"/>
          </p:nvPr>
        </p:nvSpPr>
        <p:spPr/>
        <p:txBody>
          <a:bodyPr/>
          <a:lstStyle/>
          <a:p>
            <a:fld id="{CD099D6C-F96A-40D3-9924-957792FE26D8}" type="slidenum">
              <a:rPr lang="en-US" smtClean="0"/>
              <a:t>6</a:t>
            </a:fld>
            <a:endParaRPr lang="en-US"/>
          </a:p>
        </p:txBody>
      </p:sp>
    </p:spTree>
    <p:extLst>
      <p:ext uri="{BB962C8B-B14F-4D97-AF65-F5344CB8AC3E}">
        <p14:creationId xmlns:p14="http://schemas.microsoft.com/office/powerpoint/2010/main" val="1093188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dirty="0" smtClean="0"/>
              <a:t>الاتش</a:t>
            </a:r>
            <a:r>
              <a:rPr lang="ar-JO" baseline="0" dirty="0" smtClean="0"/>
              <a:t> تي ام ال  تتكون من تاجز او واصفات لوصف عناصر الوثيقة واتريبيوتس او خصائص كل عنصر</a:t>
            </a:r>
            <a:endParaRPr lang="en-US" baseline="0" dirty="0" smtClean="0"/>
          </a:p>
          <a:p>
            <a:endParaRPr lang="en-US" baseline="0" dirty="0" smtClean="0"/>
          </a:p>
          <a:p>
            <a:endParaRPr lang="ar-JO" baseline="0" dirty="0" smtClean="0"/>
          </a:p>
          <a:p>
            <a:r>
              <a:rPr lang="ar-JO" baseline="0" dirty="0" smtClean="0"/>
              <a:t>التاجز محددة ومعرفة مسبقا ولها معنى محدد </a:t>
            </a:r>
          </a:p>
          <a:p>
            <a:r>
              <a:rPr lang="ar-JO" baseline="0" dirty="0" smtClean="0"/>
              <a:t>من اشهر التاجز هي </a:t>
            </a:r>
            <a:endParaRPr lang="en-US" baseline="0" dirty="0" smtClean="0"/>
          </a:p>
          <a:p>
            <a:r>
              <a:rPr lang="en-US" baseline="0" dirty="0" smtClean="0"/>
              <a:t>&lt;b&gt; </a:t>
            </a:r>
            <a:r>
              <a:rPr lang="ar-JO" baseline="0" dirty="0" smtClean="0"/>
              <a:t>لجعل الخط ثخينا</a:t>
            </a:r>
          </a:p>
          <a:p>
            <a:r>
              <a:rPr lang="en-US" baseline="0" dirty="0" smtClean="0"/>
              <a:t>&lt;i&gt; </a:t>
            </a:r>
            <a:r>
              <a:rPr lang="ar-JO" baseline="0" dirty="0" smtClean="0"/>
              <a:t>لجعل الخط مائلا</a:t>
            </a:r>
          </a:p>
          <a:p>
            <a:r>
              <a:rPr lang="en-US" baseline="0" dirty="0" smtClean="0"/>
              <a:t>&lt;</a:t>
            </a:r>
            <a:r>
              <a:rPr lang="en-US" baseline="0" dirty="0" err="1" smtClean="0"/>
              <a:t>img</a:t>
            </a:r>
            <a:r>
              <a:rPr lang="en-US" baseline="0" dirty="0" smtClean="0"/>
              <a:t> </a:t>
            </a:r>
            <a:r>
              <a:rPr lang="en-US" baseline="0" dirty="0" err="1" smtClean="0"/>
              <a:t>src</a:t>
            </a:r>
            <a:r>
              <a:rPr lang="en-US" baseline="0" dirty="0" smtClean="0"/>
              <a:t>=“c:\my.jpg” /&gt;</a:t>
            </a:r>
            <a:r>
              <a:rPr lang="ar-JO" baseline="0" dirty="0" smtClean="0"/>
              <a:t> ا ولوضع صورة يمكن استخدام وتكون اس ار سي او سورس</a:t>
            </a:r>
            <a:r>
              <a:rPr lang="en-US" baseline="0" dirty="0" smtClean="0"/>
              <a:t> </a:t>
            </a:r>
            <a:r>
              <a:rPr lang="ar-JO" baseline="0" dirty="0" smtClean="0"/>
              <a:t>  هي الاتريبيوت</a:t>
            </a:r>
          </a:p>
          <a:p>
            <a:r>
              <a:rPr lang="ar-JO" baseline="0" dirty="0" smtClean="0"/>
              <a:t>وغيرها</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2643879-6CD5-43D9-8580-6F9FC90C32D1}" type="slidenum">
              <a:rPr lang="en-US" smtClean="0"/>
              <a:t>7</a:t>
            </a:fld>
            <a:endParaRPr lang="en-US"/>
          </a:p>
        </p:txBody>
      </p:sp>
    </p:spTree>
    <p:extLst>
      <p:ext uri="{BB962C8B-B14F-4D97-AF65-F5344CB8AC3E}">
        <p14:creationId xmlns:p14="http://schemas.microsoft.com/office/powerpoint/2010/main" val="1810544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b="1" baseline="0" dirty="0" smtClean="0"/>
          </a:p>
          <a:p>
            <a:r>
              <a:rPr lang="ar-JO" baseline="0" dirty="0" smtClean="0"/>
              <a:t>وحيث ان طبيعة الاتش تي ام ال هي عناصر متداخلة او نستيد, ولترجمة هذا الى اوبجكتس الجافا سكريتب, تم اضافة خاصية شيلدرين </a:t>
            </a:r>
            <a:r>
              <a:rPr lang="ar-JO" b="1" baseline="0" dirty="0" smtClean="0"/>
              <a:t>(كليك) </a:t>
            </a:r>
            <a:r>
              <a:rPr lang="ar-JO" baseline="0" dirty="0" smtClean="0"/>
              <a:t>لكل عنصر حيث كل عنصر يمكن ان يحتوي على عناصر اخرى داخله بتركيب يشبه الشجرة </a:t>
            </a:r>
            <a:r>
              <a:rPr lang="ar-JO" b="1" baseline="0" dirty="0" smtClean="0"/>
              <a:t> (كليك) </a:t>
            </a:r>
          </a:p>
          <a:p>
            <a:r>
              <a:rPr lang="ar-JO" baseline="0" dirty="0" smtClean="0"/>
              <a:t>وعلى راس هذه الشجرة العنصر الموجود بشكل افتراضي والذي يمثل كامل الدوكيومنت واسمه دوكيومنت, يمكن باستخدام الفانكشنز الخاصة به ايجاد اي عنصر داخل الدوكويومنت بالاس او بالستايل الخاص به, </a:t>
            </a:r>
          </a:p>
          <a:p>
            <a:r>
              <a:rPr lang="ar-JO" baseline="0" dirty="0" smtClean="0"/>
              <a:t>وفوق دوكومنت يوجد ايضا الاوبجكت الموجود بشكل افتراضي وهو ويندو يستخدم لمعرفة او تغيير خصائص نافذة المتصفح كاملة مثل عنوان الصفحة او اغلاق المتصفح</a:t>
            </a:r>
            <a:endParaRPr lang="en-US" baseline="0" dirty="0" smtClean="0"/>
          </a:p>
          <a:p>
            <a:endParaRPr lang="ar-JO" baseline="0" dirty="0" smtClean="0"/>
          </a:p>
          <a:p>
            <a:r>
              <a:rPr lang="ar-JO" baseline="0" dirty="0" smtClean="0"/>
              <a:t>تم تسمية هذه الطريقة ب نموذج تمثيل عناصر الاتش تي ام ال عن طريق اوبجكتس او دوكيومنت اوبجكت موديول او دوم</a:t>
            </a:r>
          </a:p>
          <a:p>
            <a:endParaRPr lang="ar-JO" baseline="0" dirty="0" smtClean="0"/>
          </a:p>
          <a:p>
            <a:r>
              <a:rPr lang="ar-JO" baseline="0" dirty="0" smtClean="0"/>
              <a:t>هدف استخدام اللغة  بالبداية كان لعمل اشياء بسيطة لذلك كانت لغة بسيطة مرنة ليس بها ميزات قوية ولا تخدم عمل برامج قوية</a:t>
            </a:r>
          </a:p>
          <a:p>
            <a:r>
              <a:rPr lang="ar-JO" baseline="0" dirty="0" smtClean="0"/>
              <a:t>مع تطور سرعة الانترنت والحواسيب والمستعرضات, زاد الاعتماد على لغة جافاسكريبت كثيرا وتطورت بشكل كبير, لكن ضلت تواجه قصورا بعدم القدرة على استخدام طرق متطورة بالبرمجة بها وعدم وجود قواعد صارمة بها حتى اصدرت لجنة ثري دبليو كونسوريوم الاصدار السادس من اللغة او  الاسم العلمي لها اكما سكريبت 6 والتي اضافت اليها ميزات كبيرة مثل كلاسز وانترفيسز وتحديد نوع للمتغيرات واصبحت لغة متطورة</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2643879-6CD5-43D9-8580-6F9FC90C32D1}" type="slidenum">
              <a:rPr lang="en-US" smtClean="0"/>
              <a:t>8</a:t>
            </a:fld>
            <a:endParaRPr lang="en-US"/>
          </a:p>
        </p:txBody>
      </p:sp>
    </p:spTree>
    <p:extLst>
      <p:ext uri="{BB962C8B-B14F-4D97-AF65-F5344CB8AC3E}">
        <p14:creationId xmlns:p14="http://schemas.microsoft.com/office/powerpoint/2010/main" val="271990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dirty="0" smtClean="0"/>
              <a:t>بعد فترة , تثاقل منشئي</a:t>
            </a:r>
            <a:r>
              <a:rPr lang="ar-JO" baseline="0" dirty="0" smtClean="0"/>
              <a:t> </a:t>
            </a:r>
            <a:r>
              <a:rPr lang="ar-JO" dirty="0" smtClean="0"/>
              <a:t>الوثائق</a:t>
            </a:r>
            <a:r>
              <a:rPr lang="ar-JO" baseline="0" dirty="0" smtClean="0"/>
              <a:t> من عدم قدرتيهم على عمل شيء بسيط مثل التحقق من صحة المعلومات قبل ارسالها الى الخادم,</a:t>
            </a:r>
            <a:r>
              <a:rPr lang="ar-JO" b="1" baseline="0" dirty="0" smtClean="0"/>
              <a:t> (كليك)</a:t>
            </a:r>
            <a:endParaRPr lang="en-US" b="1" baseline="0" dirty="0" smtClean="0"/>
          </a:p>
          <a:p>
            <a:r>
              <a:rPr lang="ar-JO" baseline="0" dirty="0" smtClean="0"/>
              <a:t>حيث كانت الرحلة الى الخادم مكلفة, ولا داعي لارسال كل تلك البيانات الى الخادم فقط للتاكد ان المستخدم قد ادخل الاسم , اذا كنا نحتاج للتاكد هل هذا المستخدم فعلا موجود في قاعدة البيانات فسنحتاج للذهاب الى الخادم بالتاكيد, لكن فقط للتاكد هل تم ادخال الاسم ام لم يتم ادخاله فيمكن فعل ذلك على جهاز الزبون</a:t>
            </a:r>
          </a:p>
          <a:p>
            <a:r>
              <a:rPr lang="ar-JO" b="1" baseline="0" dirty="0" smtClean="0"/>
              <a:t>(كليك) </a:t>
            </a:r>
            <a:r>
              <a:rPr lang="ar-JO" baseline="0" dirty="0" smtClean="0"/>
              <a:t>احتاج منشيء الوثيقة الى لغة اي اوامر بسيطة للتاكد من وجود بيانات في حقل الاسم وكلمة السر, فاضافت لجنة دبليو  ثري كونسوريوم تعليمات لاضافة لغة تستعمل نفس قواعد كتابة لغة السي سي سينتاكس والتي هي نفس فواعد كتابة العديد من اللغات مثل سي شارب وجافا ونود جي اس</a:t>
            </a:r>
          </a:p>
          <a:p>
            <a:r>
              <a:rPr lang="ar-JO" baseline="0" dirty="0" smtClean="0"/>
              <a:t>اسموها جافا سكريبت</a:t>
            </a:r>
          </a:p>
          <a:p>
            <a:endParaRPr lang="ar-JO" baseline="0" dirty="0" smtClean="0"/>
          </a:p>
          <a:p>
            <a:r>
              <a:rPr lang="ar-JO" b="1" baseline="0" dirty="0" smtClean="0"/>
              <a:t>(كليك) </a:t>
            </a:r>
            <a:r>
              <a:rPr lang="ar-JO" baseline="0" dirty="0" smtClean="0"/>
              <a:t>وكما هي الحال يمكنك كتابتها داخل ملف اتش تي ام ال باستخدام تاج سكريبت او بملف خارجي واستخدام خاصية اس ار اس</a:t>
            </a:r>
          </a:p>
        </p:txBody>
      </p:sp>
      <p:sp>
        <p:nvSpPr>
          <p:cNvPr id="4" name="Slide Number Placeholder 3"/>
          <p:cNvSpPr>
            <a:spLocks noGrp="1"/>
          </p:cNvSpPr>
          <p:nvPr>
            <p:ph type="sldNum" sz="quarter" idx="10"/>
          </p:nvPr>
        </p:nvSpPr>
        <p:spPr/>
        <p:txBody>
          <a:bodyPr/>
          <a:lstStyle/>
          <a:p>
            <a:fld id="{92643879-6CD5-43D9-8580-6F9FC90C32D1}" type="slidenum">
              <a:rPr lang="en-US" smtClean="0"/>
              <a:t>9</a:t>
            </a:fld>
            <a:endParaRPr lang="en-US"/>
          </a:p>
        </p:txBody>
      </p:sp>
    </p:spTree>
    <p:extLst>
      <p:ext uri="{BB962C8B-B14F-4D97-AF65-F5344CB8AC3E}">
        <p14:creationId xmlns:p14="http://schemas.microsoft.com/office/powerpoint/2010/main" val="1771233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dirty="0" smtClean="0"/>
              <a:t>مع الوقت انشا</a:t>
            </a:r>
            <a:r>
              <a:rPr lang="ar-JO" baseline="0" dirty="0" smtClean="0"/>
              <a:t>  مجموعة من الفنكشنز التي تسهل التعامل مع الجافا سكريبت وتختصر الاشياء المتكررة, واصبحت عبارة عن مكتبات برمجية موجودة بملفات يمكن استخدامها فقط باضافة رابط الملف الى العنصر سكريبت, بعض هذه الملفات الفنكشنز المكتوبة بشكل جيد وعام اصبحت مشهورة جدا مثل جي كيوري حيث اصبحت ستاندرد لبرمجة جافاسكريبت ولا احد اصبح يكتب كود جافا سكريبت نيتيف بل على الاقل يستخدم  جي كيويري</a:t>
            </a:r>
          </a:p>
        </p:txBody>
      </p:sp>
      <p:sp>
        <p:nvSpPr>
          <p:cNvPr id="4" name="Slide Number Placeholder 3"/>
          <p:cNvSpPr>
            <a:spLocks noGrp="1"/>
          </p:cNvSpPr>
          <p:nvPr>
            <p:ph type="sldNum" sz="quarter" idx="10"/>
          </p:nvPr>
        </p:nvSpPr>
        <p:spPr/>
        <p:txBody>
          <a:bodyPr/>
          <a:lstStyle/>
          <a:p>
            <a:fld id="{92643879-6CD5-43D9-8580-6F9FC90C32D1}" type="slidenum">
              <a:rPr lang="en-US" smtClean="0"/>
              <a:t>10</a:t>
            </a:fld>
            <a:endParaRPr lang="en-US"/>
          </a:p>
        </p:txBody>
      </p:sp>
    </p:spTree>
    <p:extLst>
      <p:ext uri="{BB962C8B-B14F-4D97-AF65-F5344CB8AC3E}">
        <p14:creationId xmlns:p14="http://schemas.microsoft.com/office/powerpoint/2010/main" val="67249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AC5B62-83B2-4F8C-A1D1-B0D8CEBF0FED}" type="slidenum">
              <a:rPr lang="en-US" smtClean="0"/>
              <a:t>11</a:t>
            </a:fld>
            <a:endParaRPr lang="en-US"/>
          </a:p>
        </p:txBody>
      </p:sp>
    </p:spTree>
    <p:extLst>
      <p:ext uri="{BB962C8B-B14F-4D97-AF65-F5344CB8AC3E}">
        <p14:creationId xmlns:p14="http://schemas.microsoft.com/office/powerpoint/2010/main" val="419568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F99A3C-CBD3-4A81-8900-44854E96776A}"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78905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99A3C-CBD3-4A81-8900-44854E96776A}"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90065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99A3C-CBD3-4A81-8900-44854E96776A}"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61720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99A3C-CBD3-4A81-8900-44854E96776A}"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404450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99A3C-CBD3-4A81-8900-44854E96776A}"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235633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F99A3C-CBD3-4A81-8900-44854E96776A}"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226895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F99A3C-CBD3-4A81-8900-44854E96776A}" type="datetimeFigureOut">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90831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F99A3C-CBD3-4A81-8900-44854E96776A}" type="datetimeFigureOut">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347898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99A3C-CBD3-4A81-8900-44854E96776A}" type="datetimeFigureOut">
              <a:rPr lang="en-US" smtClean="0"/>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222280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99A3C-CBD3-4A81-8900-44854E96776A}"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25532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99A3C-CBD3-4A81-8900-44854E96776A}"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64062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99A3C-CBD3-4A81-8900-44854E96776A}" type="datetimeFigureOut">
              <a:rPr lang="en-US" smtClean="0"/>
              <a:t>1/31/2020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F7B91-2AC0-4A72-B708-60E0940D7490}" type="slidenum">
              <a:rPr lang="en-US" smtClean="0"/>
              <a:t>‹#›</a:t>
            </a:fld>
            <a:endParaRPr lang="en-US"/>
          </a:p>
        </p:txBody>
      </p:sp>
    </p:spTree>
    <p:extLst>
      <p:ext uri="{BB962C8B-B14F-4D97-AF65-F5344CB8AC3E}">
        <p14:creationId xmlns:p14="http://schemas.microsoft.com/office/powerpoint/2010/main" val="29596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jpe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2.jpeg"/><Relationship Id="rId18" Type="http://schemas.openxmlformats.org/officeDocument/2006/relationships/image" Target="../media/image37.png"/><Relationship Id="rId3" Type="http://schemas.openxmlformats.org/officeDocument/2006/relationships/image" Target="../media/image23.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notesSlide" Target="../notesSlides/notesSlide10.xml"/><Relationship Id="rId16" Type="http://schemas.openxmlformats.org/officeDocument/2006/relationships/image" Target="../media/image35.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0.png"/><Relationship Id="rId15" Type="http://schemas.openxmlformats.org/officeDocument/2006/relationships/image" Target="../media/image34.png"/><Relationship Id="rId10" Type="http://schemas.openxmlformats.org/officeDocument/2006/relationships/image" Target="../media/image29.png"/><Relationship Id="rId19" Type="http://schemas.openxmlformats.org/officeDocument/2006/relationships/image" Target="../media/image38.jpeg"/><Relationship Id="rId4" Type="http://schemas.openxmlformats.org/officeDocument/2006/relationships/image" Target="../media/image24.png"/><Relationship Id="rId9" Type="http://schemas.openxmlformats.org/officeDocument/2006/relationships/image" Target="../media/image28.png"/><Relationship Id="rId1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image" Target="../media/image18.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jpeg"/><Relationship Id="rId18" Type="http://schemas.openxmlformats.org/officeDocument/2006/relationships/image" Target="../media/image49.png"/><Relationship Id="rId3" Type="http://schemas.openxmlformats.org/officeDocument/2006/relationships/image" Target="../media/image32.jpeg"/><Relationship Id="rId21" Type="http://schemas.openxmlformats.org/officeDocument/2006/relationships/image" Target="../media/image52.jpeg"/><Relationship Id="rId7" Type="http://schemas.openxmlformats.org/officeDocument/2006/relationships/image" Target="../media/image24.png"/><Relationship Id="rId12" Type="http://schemas.openxmlformats.org/officeDocument/2006/relationships/image" Target="../media/image44.png"/><Relationship Id="rId17" Type="http://schemas.openxmlformats.org/officeDocument/2006/relationships/image" Target="../media/image48.png"/><Relationship Id="rId2" Type="http://schemas.openxmlformats.org/officeDocument/2006/relationships/notesSlide" Target="../notesSlides/notesSlide12.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43.png"/><Relationship Id="rId5" Type="http://schemas.openxmlformats.org/officeDocument/2006/relationships/image" Target="../media/image40.png"/><Relationship Id="rId15" Type="http://schemas.openxmlformats.org/officeDocument/2006/relationships/image" Target="../media/image46.jpeg"/><Relationship Id="rId10" Type="http://schemas.openxmlformats.org/officeDocument/2006/relationships/image" Target="../media/image42.jpeg"/><Relationship Id="rId19" Type="http://schemas.openxmlformats.org/officeDocument/2006/relationships/image" Target="../media/image50.png"/><Relationship Id="rId4" Type="http://schemas.openxmlformats.org/officeDocument/2006/relationships/image" Target="../media/image39.jpeg"/><Relationship Id="rId9" Type="http://schemas.openxmlformats.org/officeDocument/2006/relationships/image" Target="../media/image41.png"/><Relationship Id="rId14" Type="http://schemas.openxmlformats.org/officeDocument/2006/relationships/image" Target="../media/image45.png"/><Relationship Id="rId22"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3.png"/><Relationship Id="rId7" Type="http://schemas.openxmlformats.org/officeDocument/2006/relationships/image" Target="../media/image39.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860108" y="1181528"/>
            <a:ext cx="9695089" cy="386308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ar-JO" sz="4000" dirty="0" smtClean="0">
                <a:solidFill>
                  <a:prstClr val="black"/>
                </a:solidFill>
              </a:rPr>
              <a:t>(سلسلة اساسيات البرمجة)</a:t>
            </a:r>
            <a:br>
              <a:rPr lang="ar-JO" sz="4000" dirty="0" smtClean="0">
                <a:solidFill>
                  <a:prstClr val="black"/>
                </a:solidFill>
              </a:rPr>
            </a:br>
            <a:r>
              <a:rPr lang="en-US" sz="4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Front End</a:t>
            </a:r>
            <a:endParaRPr lang="en-US" sz="54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a:p>
            <a:pPr algn="ctr"/>
            <a:r>
              <a:rPr lang="en-US" sz="66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Single Page Application</a:t>
            </a:r>
          </a:p>
          <a:p>
            <a:pPr algn="ctr"/>
            <a:r>
              <a:rPr lang="en-US" sz="4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API &amp; Ajax</a:t>
            </a:r>
            <a:endParaRPr lang="en-US" sz="4800" b="1"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a:p>
            <a:pPr algn="ctr"/>
            <a:endParaRPr lang="en-US" sz="6600" dirty="0"/>
          </a:p>
        </p:txBody>
      </p:sp>
      <p:sp>
        <p:nvSpPr>
          <p:cNvPr id="3" name="TextBox 2"/>
          <p:cNvSpPr txBox="1"/>
          <p:nvPr/>
        </p:nvSpPr>
        <p:spPr>
          <a:xfrm>
            <a:off x="8458944" y="6249279"/>
            <a:ext cx="1367762" cy="369332"/>
          </a:xfrm>
          <a:prstGeom prst="rect">
            <a:avLst/>
          </a:prstGeom>
          <a:noFill/>
        </p:spPr>
        <p:txBody>
          <a:bodyPr wrap="square" rtlCol="0">
            <a:spAutoFit/>
          </a:bodyPr>
          <a:lstStyle/>
          <a:p>
            <a:pPr algn="ctr"/>
            <a:r>
              <a:rPr lang="ar-JO" dirty="0" smtClean="0">
                <a:solidFill>
                  <a:prstClr val="black"/>
                </a:solidFill>
              </a:rPr>
              <a:t>أنس قطيشات</a:t>
            </a:r>
            <a:endParaRPr lang="en-US" dirty="0">
              <a:solidFill>
                <a:prstClr val="black"/>
              </a:solidFill>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7184" t="9799" r="8010" b="18876"/>
          <a:stretch/>
        </p:blipFill>
        <p:spPr>
          <a:xfrm>
            <a:off x="8317266" y="4471584"/>
            <a:ext cx="1509440" cy="1777695"/>
          </a:xfrm>
          <a:prstGeom prst="rect">
            <a:avLst/>
          </a:prstGeom>
        </p:spPr>
      </p:pic>
    </p:spTree>
    <p:extLst>
      <p:ext uri="{BB962C8B-B14F-4D97-AF65-F5344CB8AC3E}">
        <p14:creationId xmlns:p14="http://schemas.microsoft.com/office/powerpoint/2010/main" val="1029339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Title"/>
          <p:cNvSpPr/>
          <p:nvPr/>
        </p:nvSpPr>
        <p:spPr>
          <a:xfrm>
            <a:off x="5484301" y="128912"/>
            <a:ext cx="1223412" cy="523220"/>
          </a:xfrm>
          <a:prstGeom prst="rect">
            <a:avLst/>
          </a:prstGeom>
          <a:noFill/>
          <a:ln>
            <a:solidFill>
              <a:schemeClr val="tx1"/>
            </a:solidFill>
            <a:prstDash val="dash"/>
          </a:ln>
        </p:spPr>
        <p:txBody>
          <a:bodyPr wrap="none" lIns="91440" tIns="45720" rIns="91440" bIns="45720">
            <a:spAutoFit/>
          </a:bodyPr>
          <a:lstStyle/>
          <a:p>
            <a:pPr algn="ctr"/>
            <a:r>
              <a:rPr lang="en-US" sz="2800" b="1" dirty="0" err="1"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JQuery</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3" name="HTML Border"/>
          <p:cNvSpPr/>
          <p:nvPr/>
        </p:nvSpPr>
        <p:spPr>
          <a:xfrm>
            <a:off x="6513342" y="970670"/>
            <a:ext cx="5401993" cy="543012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endParaRPr lang="en-US" sz="1400" dirty="0">
              <a:solidFill>
                <a:srgbClr val="D4D4D4"/>
              </a:solidFill>
              <a:latin typeface="Consolas" panose="020B0609020204030204" pitchFamily="49" charset="0"/>
            </a:endParaRPr>
          </a:p>
        </p:txBody>
      </p:sp>
      <p:sp>
        <p:nvSpPr>
          <p:cNvPr id="5" name="Result Border"/>
          <p:cNvSpPr/>
          <p:nvPr/>
        </p:nvSpPr>
        <p:spPr>
          <a:xfrm>
            <a:off x="321212" y="1007853"/>
            <a:ext cx="5401993" cy="543012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
        <p:nvSpPr>
          <p:cNvPr id="8" name="Script"/>
          <p:cNvSpPr txBox="1"/>
          <p:nvPr/>
        </p:nvSpPr>
        <p:spPr>
          <a:xfrm>
            <a:off x="6674950" y="1377108"/>
            <a:ext cx="5078776" cy="4770537"/>
          </a:xfrm>
          <a:prstGeom prst="rect">
            <a:avLst/>
          </a:prstGeom>
          <a:noFill/>
        </p:spPr>
        <p:txBody>
          <a:bodyPr wrap="square" rtlCol="0">
            <a:spAutoFit/>
          </a:bodyPr>
          <a:lstStyle/>
          <a:p>
            <a:pPr lvl="0" eaLnBrk="0" fontAlgn="base" hangingPunct="0">
              <a:spcBef>
                <a:spcPct val="0"/>
              </a:spcBef>
              <a:spcAft>
                <a:spcPct val="0"/>
              </a:spcAft>
            </a:pPr>
            <a:r>
              <a:rPr lang="en-US" sz="2800" u="sng" dirty="0">
                <a:solidFill>
                  <a:srgbClr val="222222"/>
                </a:solidFill>
                <a:latin typeface="PT Sans"/>
              </a:rPr>
              <a:t>JavaScript </a:t>
            </a:r>
            <a:r>
              <a:rPr lang="en-US" sz="2800" u="sng" dirty="0" smtClean="0">
                <a:solidFill>
                  <a:srgbClr val="222222"/>
                </a:solidFill>
                <a:latin typeface="PT Sans"/>
              </a:rPr>
              <a:t>code</a:t>
            </a:r>
          </a:p>
          <a:p>
            <a:pPr eaLnBrk="0" fontAlgn="base" hangingPunct="0">
              <a:spcBef>
                <a:spcPct val="0"/>
              </a:spcBef>
              <a:spcAft>
                <a:spcPct val="0"/>
              </a:spcAft>
            </a:pPr>
            <a:r>
              <a:rPr lang="en-US" dirty="0" smtClean="0">
                <a:solidFill>
                  <a:schemeClr val="accent6">
                    <a:lumMod val="50000"/>
                  </a:schemeClr>
                </a:solidFill>
                <a:latin typeface="Arial Unicode MS" panose="020B0604020202020204" pitchFamily="34" charset="-128"/>
              </a:rPr>
              <a:t>	</a:t>
            </a:r>
          </a:p>
          <a:p>
            <a:pPr eaLnBrk="0" fontAlgn="base" hangingPunct="0">
              <a:spcBef>
                <a:spcPct val="0"/>
              </a:spcBef>
              <a:spcAft>
                <a:spcPct val="0"/>
              </a:spcAft>
            </a:pPr>
            <a:r>
              <a:rPr lang="en-US" dirty="0">
                <a:solidFill>
                  <a:schemeClr val="accent6">
                    <a:lumMod val="50000"/>
                  </a:schemeClr>
                </a:solidFill>
                <a:latin typeface="Arial Unicode MS" panose="020B0604020202020204" pitchFamily="34" charset="-128"/>
              </a:rPr>
              <a:t>	</a:t>
            </a:r>
            <a:r>
              <a:rPr lang="en-US" dirty="0" smtClean="0">
                <a:solidFill>
                  <a:schemeClr val="accent6">
                    <a:lumMod val="50000"/>
                  </a:schemeClr>
                </a:solidFill>
                <a:latin typeface="Arial Unicode MS" panose="020B0604020202020204" pitchFamily="34" charset="-128"/>
              </a:rPr>
              <a:t>// </a:t>
            </a:r>
            <a:r>
              <a:rPr lang="en-US" dirty="0">
                <a:solidFill>
                  <a:schemeClr val="accent6">
                    <a:lumMod val="50000"/>
                  </a:schemeClr>
                </a:solidFill>
                <a:latin typeface="Arial Unicode MS" panose="020B0604020202020204" pitchFamily="34" charset="-128"/>
              </a:rPr>
              <a:t>Modern Way - IE8 and above </a:t>
            </a:r>
            <a:endParaRPr lang="en-US" dirty="0">
              <a:solidFill>
                <a:srgbClr val="0000FF"/>
              </a:solidFill>
              <a:latin typeface="Arial Unicode MS" panose="020B0604020202020204" pitchFamily="34" charset="-128"/>
            </a:endParaRPr>
          </a:p>
          <a:p>
            <a:pPr lvl="0" eaLnBrk="0" fontAlgn="base" hangingPunct="0">
              <a:spcBef>
                <a:spcPct val="0"/>
              </a:spcBef>
              <a:spcAft>
                <a:spcPct val="0"/>
              </a:spcAft>
            </a:pPr>
            <a:r>
              <a:rPr lang="en-US" dirty="0" smtClean="0">
                <a:solidFill>
                  <a:srgbClr val="0000FF"/>
                </a:solidFill>
                <a:latin typeface="Arial Unicode MS" panose="020B0604020202020204" pitchFamily="34" charset="-128"/>
              </a:rPr>
              <a:t>	</a:t>
            </a:r>
            <a:r>
              <a:rPr lang="en-US" sz="2000" dirty="0" err="1" smtClean="0">
                <a:solidFill>
                  <a:srgbClr val="0000FF"/>
                </a:solidFill>
                <a:latin typeface="Arial Unicode MS" panose="020B0604020202020204" pitchFamily="34" charset="-128"/>
              </a:rPr>
              <a:t>document.querySelector</a:t>
            </a:r>
            <a:r>
              <a:rPr lang="en-US" sz="2000" dirty="0">
                <a:solidFill>
                  <a:srgbClr val="0000FF"/>
                </a:solidFill>
                <a:latin typeface="Arial Unicode MS" panose="020B0604020202020204" pitchFamily="34" charset="-128"/>
              </a:rPr>
              <a:t>(</a:t>
            </a:r>
            <a:r>
              <a:rPr lang="en-US" sz="2000" dirty="0">
                <a:solidFill>
                  <a:schemeClr val="accent2">
                    <a:lumMod val="50000"/>
                  </a:schemeClr>
                </a:solidFill>
                <a:latin typeface="Arial Unicode MS" panose="020B0604020202020204" pitchFamily="34" charset="-128"/>
              </a:rPr>
              <a:t>'#</a:t>
            </a:r>
            <a:r>
              <a:rPr lang="en-US" sz="2000" dirty="0" err="1">
                <a:solidFill>
                  <a:schemeClr val="accent2">
                    <a:lumMod val="50000"/>
                  </a:schemeClr>
                </a:solidFill>
                <a:latin typeface="Arial Unicode MS" panose="020B0604020202020204" pitchFamily="34" charset="-128"/>
              </a:rPr>
              <a:t>elmID</a:t>
            </a:r>
            <a:r>
              <a:rPr lang="en-US" sz="2000" dirty="0">
                <a:solidFill>
                  <a:schemeClr val="accent2">
                    <a:lumMod val="50000"/>
                  </a:schemeClr>
                </a:solidFill>
                <a:latin typeface="Arial Unicode MS" panose="020B0604020202020204" pitchFamily="34" charset="-128"/>
              </a:rPr>
              <a:t>'</a:t>
            </a:r>
            <a:r>
              <a:rPr lang="en-US" sz="2000" dirty="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	</a:t>
            </a:r>
            <a:endParaRPr lang="en-US" dirty="0" smtClean="0">
              <a:solidFill>
                <a:srgbClr val="0000FF"/>
              </a:solidFill>
              <a:latin typeface="Arial Unicode MS" panose="020B0604020202020204" pitchFamily="34" charset="-128"/>
            </a:endParaRPr>
          </a:p>
          <a:p>
            <a:pPr eaLnBrk="0" fontAlgn="base" hangingPunct="0">
              <a:spcBef>
                <a:spcPct val="0"/>
              </a:spcBef>
              <a:spcAft>
                <a:spcPct val="0"/>
              </a:spcAft>
            </a:pPr>
            <a:r>
              <a:rPr lang="en-US" dirty="0" smtClean="0">
                <a:solidFill>
                  <a:schemeClr val="accent6">
                    <a:lumMod val="50000"/>
                  </a:schemeClr>
                </a:solidFill>
                <a:latin typeface="Arial Unicode MS" panose="020B0604020202020204" pitchFamily="34" charset="-128"/>
              </a:rPr>
              <a:t>	</a:t>
            </a:r>
          </a:p>
          <a:p>
            <a:pPr eaLnBrk="0" fontAlgn="base" hangingPunct="0">
              <a:spcBef>
                <a:spcPct val="0"/>
              </a:spcBef>
              <a:spcAft>
                <a:spcPct val="0"/>
              </a:spcAft>
            </a:pPr>
            <a:r>
              <a:rPr lang="en-US" dirty="0">
                <a:solidFill>
                  <a:schemeClr val="accent6">
                    <a:lumMod val="50000"/>
                  </a:schemeClr>
                </a:solidFill>
                <a:latin typeface="Arial Unicode MS" panose="020B0604020202020204" pitchFamily="34" charset="-128"/>
              </a:rPr>
              <a:t>	</a:t>
            </a:r>
            <a:r>
              <a:rPr lang="en-US" dirty="0" smtClean="0">
                <a:solidFill>
                  <a:schemeClr val="accent6">
                    <a:lumMod val="50000"/>
                  </a:schemeClr>
                </a:solidFill>
                <a:latin typeface="Arial Unicode MS" panose="020B0604020202020204" pitchFamily="34" charset="-128"/>
              </a:rPr>
              <a:t>// </a:t>
            </a:r>
            <a:r>
              <a:rPr lang="en-US" dirty="0">
                <a:solidFill>
                  <a:schemeClr val="accent6">
                    <a:lumMod val="50000"/>
                  </a:schemeClr>
                </a:solidFill>
                <a:latin typeface="Arial Unicode MS" panose="020B0604020202020204" pitchFamily="34" charset="-128"/>
              </a:rPr>
              <a:t>Older Way </a:t>
            </a:r>
            <a:endParaRPr lang="en-US" dirty="0">
              <a:solidFill>
                <a:srgbClr val="0000FF"/>
              </a:solidFill>
              <a:latin typeface="Arial Unicode MS" panose="020B0604020202020204" pitchFamily="34" charset="-128"/>
            </a:endParaRPr>
          </a:p>
          <a:p>
            <a:pPr lvl="0" eaLnBrk="0" fontAlgn="base" hangingPunct="0">
              <a:spcBef>
                <a:spcPct val="0"/>
              </a:spcBef>
              <a:spcAft>
                <a:spcPct val="0"/>
              </a:spcAft>
            </a:pPr>
            <a:r>
              <a:rPr lang="en-US" dirty="0" smtClean="0">
                <a:solidFill>
                  <a:srgbClr val="0000FF"/>
                </a:solidFill>
                <a:latin typeface="Arial Unicode MS" panose="020B0604020202020204" pitchFamily="34" charset="-128"/>
              </a:rPr>
              <a:t>	</a:t>
            </a:r>
            <a:r>
              <a:rPr lang="en-US" sz="2000" dirty="0" err="1" smtClean="0">
                <a:solidFill>
                  <a:srgbClr val="0000FF"/>
                </a:solidFill>
                <a:latin typeface="Arial Unicode MS" panose="020B0604020202020204" pitchFamily="34" charset="-128"/>
              </a:rPr>
              <a:t>document.getElementById</a:t>
            </a:r>
            <a:r>
              <a:rPr lang="en-US" sz="2000" dirty="0">
                <a:solidFill>
                  <a:srgbClr val="0000FF"/>
                </a:solidFill>
                <a:latin typeface="Arial Unicode MS" panose="020B0604020202020204" pitchFamily="34" charset="-128"/>
              </a:rPr>
              <a:t>(</a:t>
            </a:r>
            <a:r>
              <a:rPr lang="en-US" sz="2000" dirty="0">
                <a:solidFill>
                  <a:schemeClr val="accent2">
                    <a:lumMod val="50000"/>
                  </a:schemeClr>
                </a:solidFill>
                <a:latin typeface="Arial Unicode MS" panose="020B0604020202020204" pitchFamily="34" charset="-128"/>
              </a:rPr>
              <a:t>'</a:t>
            </a:r>
            <a:r>
              <a:rPr lang="en-US" sz="2000" dirty="0" err="1">
                <a:solidFill>
                  <a:schemeClr val="accent2">
                    <a:lumMod val="50000"/>
                  </a:schemeClr>
                </a:solidFill>
                <a:latin typeface="Arial Unicode MS" panose="020B0604020202020204" pitchFamily="34" charset="-128"/>
              </a:rPr>
              <a:t>elmID</a:t>
            </a:r>
            <a:r>
              <a:rPr lang="en-US" sz="2000" dirty="0">
                <a:solidFill>
                  <a:schemeClr val="accent2">
                    <a:lumMod val="50000"/>
                  </a:schemeClr>
                </a:solidFill>
                <a:latin typeface="Arial Unicode MS" panose="020B0604020202020204" pitchFamily="34" charset="-128"/>
              </a:rPr>
              <a:t>'</a:t>
            </a:r>
            <a:r>
              <a:rPr lang="en-US" sz="2000" dirty="0">
                <a:solidFill>
                  <a:srgbClr val="0000FF"/>
                </a:solidFill>
                <a:latin typeface="Arial Unicode MS" panose="020B0604020202020204" pitchFamily="34" charset="-128"/>
              </a:rPr>
              <a:t>); </a:t>
            </a:r>
            <a:r>
              <a:rPr lang="en-US" sz="2000" dirty="0" smtClean="0">
                <a:solidFill>
                  <a:srgbClr val="0000FF"/>
                </a:solidFill>
                <a:latin typeface="Arial Unicode MS" panose="020B0604020202020204" pitchFamily="34" charset="-128"/>
              </a:rPr>
              <a:t>  </a:t>
            </a:r>
            <a:endParaRPr lang="en-US" dirty="0" smtClean="0">
              <a:solidFill>
                <a:srgbClr val="0000FF"/>
              </a:solidFill>
              <a:latin typeface="Arial Unicode MS" panose="020B0604020202020204" pitchFamily="34" charset="-128"/>
            </a:endParaRPr>
          </a:p>
          <a:p>
            <a:pPr lvl="0" eaLnBrk="0" fontAlgn="base" hangingPunct="0">
              <a:spcBef>
                <a:spcPct val="0"/>
              </a:spcBef>
              <a:spcAft>
                <a:spcPct val="0"/>
              </a:spcAft>
            </a:pPr>
            <a:endParaRPr lang="en-US" sz="2800" u="sng" dirty="0">
              <a:solidFill>
                <a:srgbClr val="0000FF"/>
              </a:solidFill>
              <a:latin typeface="Arial Unicode MS" panose="020B0604020202020204" pitchFamily="34" charset="-128"/>
            </a:endParaRPr>
          </a:p>
          <a:p>
            <a:pPr lvl="0" eaLnBrk="0" fontAlgn="base" hangingPunct="0">
              <a:spcBef>
                <a:spcPct val="0"/>
              </a:spcBef>
              <a:spcAft>
                <a:spcPct val="0"/>
              </a:spcAft>
            </a:pPr>
            <a:endParaRPr lang="en-US" sz="2800" u="sng" dirty="0" smtClean="0">
              <a:solidFill>
                <a:srgbClr val="222222"/>
              </a:solidFill>
              <a:latin typeface="PT Sans"/>
            </a:endParaRPr>
          </a:p>
          <a:p>
            <a:pPr lvl="0" eaLnBrk="0" fontAlgn="base" hangingPunct="0">
              <a:spcBef>
                <a:spcPct val="0"/>
              </a:spcBef>
              <a:spcAft>
                <a:spcPct val="0"/>
              </a:spcAft>
            </a:pPr>
            <a:r>
              <a:rPr lang="en-US" sz="2800" u="sng" dirty="0" err="1" smtClean="0">
                <a:solidFill>
                  <a:srgbClr val="222222"/>
                </a:solidFill>
                <a:latin typeface="PT Sans"/>
              </a:rPr>
              <a:t>jQuery</a:t>
            </a:r>
            <a:r>
              <a:rPr lang="en-US" sz="2800" u="sng" dirty="0" smtClean="0">
                <a:solidFill>
                  <a:srgbClr val="222222"/>
                </a:solidFill>
                <a:latin typeface="PT Sans"/>
              </a:rPr>
              <a:t> code</a:t>
            </a:r>
          </a:p>
          <a:p>
            <a:pPr lvl="0" eaLnBrk="0" fontAlgn="base" hangingPunct="0">
              <a:spcBef>
                <a:spcPct val="0"/>
              </a:spcBef>
              <a:spcAft>
                <a:spcPct val="0"/>
              </a:spcAft>
            </a:pPr>
            <a:endParaRPr lang="en-US" dirty="0">
              <a:solidFill>
                <a:srgbClr val="0000FF"/>
              </a:solidFill>
              <a:latin typeface="Arial Unicode MS" panose="020B0604020202020204" pitchFamily="34" charset="-128"/>
            </a:endParaRPr>
          </a:p>
          <a:p>
            <a:pPr lvl="0" eaLnBrk="0" fontAlgn="base" hangingPunct="0">
              <a:spcBef>
                <a:spcPct val="0"/>
              </a:spcBef>
              <a:spcAft>
                <a:spcPct val="0"/>
              </a:spcAft>
            </a:pPr>
            <a:r>
              <a:rPr lang="en-US" dirty="0" smtClean="0">
                <a:solidFill>
                  <a:srgbClr val="0000FF"/>
                </a:solidFill>
                <a:latin typeface="Arial Unicode MS" panose="020B0604020202020204" pitchFamily="34" charset="-128"/>
              </a:rPr>
              <a:t>	</a:t>
            </a:r>
            <a:r>
              <a:rPr lang="en-US" sz="2800" dirty="0" smtClean="0">
                <a:solidFill>
                  <a:srgbClr val="0000FF"/>
                </a:solidFill>
                <a:latin typeface="Arial Unicode MS" panose="020B0604020202020204" pitchFamily="34" charset="-128"/>
              </a:rPr>
              <a:t>$(</a:t>
            </a:r>
            <a:r>
              <a:rPr lang="en-US" sz="2800" dirty="0" smtClean="0">
                <a:solidFill>
                  <a:schemeClr val="accent2">
                    <a:lumMod val="50000"/>
                  </a:schemeClr>
                </a:solidFill>
                <a:latin typeface="Arial Unicode MS" panose="020B0604020202020204" pitchFamily="34" charset="-128"/>
              </a:rPr>
              <a:t>'#</a:t>
            </a:r>
            <a:r>
              <a:rPr lang="en-US" sz="2800" dirty="0" err="1">
                <a:solidFill>
                  <a:schemeClr val="accent2">
                    <a:lumMod val="50000"/>
                  </a:schemeClr>
                </a:solidFill>
                <a:latin typeface="Arial Unicode MS" panose="020B0604020202020204" pitchFamily="34" charset="-128"/>
              </a:rPr>
              <a:t>elmID</a:t>
            </a:r>
            <a:r>
              <a:rPr lang="en-US" sz="2800" dirty="0">
                <a:solidFill>
                  <a:schemeClr val="accent2">
                    <a:lumMod val="50000"/>
                  </a:schemeClr>
                </a:solidFill>
                <a:latin typeface="Arial Unicode MS" panose="020B0604020202020204" pitchFamily="34" charset="-128"/>
              </a:rPr>
              <a:t>'</a:t>
            </a:r>
            <a:r>
              <a:rPr lang="en-US" sz="2800" dirty="0">
                <a:solidFill>
                  <a:srgbClr val="0000FF"/>
                </a:solidFill>
                <a:latin typeface="Arial Unicode MS" panose="020B0604020202020204" pitchFamily="34" charset="-128"/>
              </a:rPr>
              <a:t>);</a:t>
            </a:r>
            <a:r>
              <a:rPr lang="en-US" sz="2000" dirty="0"/>
              <a:t> </a:t>
            </a:r>
            <a:endParaRPr lang="en-US" sz="5400" dirty="0">
              <a:latin typeface="Arial" panose="020B0604020202020204" pitchFamily="34" charset="0"/>
            </a:endParaRPr>
          </a:p>
          <a:p>
            <a:endParaRPr lang="en-US" dirty="0"/>
          </a:p>
        </p:txBody>
      </p:sp>
      <p:sp>
        <p:nvSpPr>
          <p:cNvPr id="10" name="link to external file"/>
          <p:cNvSpPr/>
          <p:nvPr/>
        </p:nvSpPr>
        <p:spPr>
          <a:xfrm>
            <a:off x="6674950" y="1529899"/>
            <a:ext cx="4363695" cy="369332"/>
          </a:xfrm>
          <a:prstGeom prst="rect">
            <a:avLst/>
          </a:prstGeom>
        </p:spPr>
        <p:txBody>
          <a:bodyPr wrap="none">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script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src</a:t>
            </a:r>
            <a:r>
              <a:rPr lang="en-US" dirty="0" smtClean="0">
                <a:solidFill>
                  <a:srgbClr val="0000CD"/>
                </a:solidFill>
                <a:latin typeface="Consolas" panose="020B0609020204030204" pitchFamily="49" charset="0"/>
              </a:rPr>
              <a:t>=“jquery.js</a:t>
            </a:r>
            <a:r>
              <a:rPr lang="en-US" dirty="0">
                <a:solidFill>
                  <a:srgbClr val="0000CD"/>
                </a:solidFill>
                <a:latin typeface="Consolas" panose="020B0609020204030204" pitchFamily="49" charset="0"/>
              </a:rPr>
              <a:t>"&gt;&lt;</a:t>
            </a:r>
            <a:r>
              <a:rPr lang="en-US" dirty="0">
                <a:solidFill>
                  <a:srgbClr val="A52A2A"/>
                </a:solidFill>
                <a:latin typeface="Consolas" panose="020B0609020204030204" pitchFamily="49" charset="0"/>
              </a:rPr>
              <a:t>/script</a:t>
            </a:r>
            <a:r>
              <a:rPr lang="en-US" dirty="0">
                <a:solidFill>
                  <a:srgbClr val="0000CD"/>
                </a:solidFill>
                <a:latin typeface="Consolas" panose="020B0609020204030204" pitchFamily="49" charset="0"/>
              </a:rPr>
              <a:t>&gt;</a:t>
            </a:r>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802370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1" nodeType="clickEffect">
                                  <p:stCondLst>
                                    <p:cond delay="0"/>
                                  </p:stCondLst>
                                  <p:childTnLst>
                                    <p:anim calcmode="lin" valueType="num">
                                      <p:cBhvr>
                                        <p:cTn id="13" dur="500"/>
                                        <p:tgtEl>
                                          <p:spTgt spid="10"/>
                                        </p:tgtEl>
                                        <p:attrNameLst>
                                          <p:attrName>ppt_w</p:attrName>
                                        </p:attrNameLst>
                                      </p:cBhvr>
                                      <p:tavLst>
                                        <p:tav tm="0">
                                          <p:val>
                                            <p:strVal val="ppt_w"/>
                                          </p:val>
                                        </p:tav>
                                        <p:tav tm="100000">
                                          <p:val>
                                            <p:fltVal val="0"/>
                                          </p:val>
                                        </p:tav>
                                      </p:tavLst>
                                    </p:anim>
                                    <p:anim calcmode="lin" valueType="num">
                                      <p:cBhvr>
                                        <p:cTn id="14" dur="500"/>
                                        <p:tgtEl>
                                          <p:spTgt spid="10"/>
                                        </p:tgtEl>
                                        <p:attrNameLst>
                                          <p:attrName>ppt_h</p:attrName>
                                        </p:attrNameLst>
                                      </p:cBhvr>
                                      <p:tavLst>
                                        <p:tav tm="0">
                                          <p:val>
                                            <p:strVal val="ppt_h"/>
                                          </p:val>
                                        </p:tav>
                                        <p:tav tm="100000">
                                          <p:val>
                                            <p:fltVal val="0"/>
                                          </p:val>
                                        </p:tav>
                                      </p:tavLst>
                                    </p:anim>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p:nvPr/>
        </p:nvSpPr>
        <p:spPr>
          <a:xfrm>
            <a:off x="5292745" y="139048"/>
            <a:ext cx="1606530"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مواقع الويب</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grpSp>
        <p:nvGrpSpPr>
          <p:cNvPr id="21" name="By Creation"/>
          <p:cNvGrpSpPr/>
          <p:nvPr/>
        </p:nvGrpSpPr>
        <p:grpSpPr>
          <a:xfrm>
            <a:off x="3238470" y="1266903"/>
            <a:ext cx="3709850" cy="2884485"/>
            <a:chOff x="3238470" y="1266903"/>
            <a:chExt cx="3709850" cy="2884485"/>
          </a:xfrm>
        </p:grpSpPr>
        <p:pic>
          <p:nvPicPr>
            <p:cNvPr id="1026" name="Server" descr="Image result for serv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70" y="2736331"/>
              <a:ext cx="1415057" cy="1415057"/>
            </a:xfrm>
            <a:prstGeom prst="rect">
              <a:avLst/>
            </a:prstGeom>
            <a:noFill/>
            <a:extLst>
              <a:ext uri="{909E8E84-426E-40DD-AFC4-6F175D3DCCD1}">
                <a14:hiddenFill xmlns:a14="http://schemas.microsoft.com/office/drawing/2010/main">
                  <a:solidFill>
                    <a:srgbClr val="FFFFFF"/>
                  </a:solidFill>
                </a14:hiddenFill>
              </a:ext>
            </a:extLst>
          </p:spPr>
        </p:pic>
        <p:sp>
          <p:nvSpPr>
            <p:cNvPr id="5" name="By Creation Title"/>
            <p:cNvSpPr txBox="1"/>
            <p:nvPr/>
          </p:nvSpPr>
          <p:spPr>
            <a:xfrm>
              <a:off x="3837683" y="1266903"/>
              <a:ext cx="2601330" cy="523220"/>
            </a:xfrm>
            <a:prstGeom prst="rect">
              <a:avLst/>
            </a:prstGeom>
            <a:noFill/>
          </p:spPr>
          <p:txBody>
            <a:bodyPr wrap="square" rtlCol="0">
              <a:spAutoFit/>
            </a:bodyPr>
            <a:lstStyle/>
            <a:p>
              <a:pPr algn="ctr"/>
              <a:r>
                <a:rPr lang="en-US" sz="2800" dirty="0" smtClean="0"/>
                <a:t>Processing Type</a:t>
              </a:r>
              <a:endParaRPr lang="en-US" dirty="0"/>
            </a:p>
          </p:txBody>
        </p:sp>
        <p:sp>
          <p:nvSpPr>
            <p:cNvPr id="4" name="Server Generated Title"/>
            <p:cNvSpPr txBox="1"/>
            <p:nvPr/>
          </p:nvSpPr>
          <p:spPr>
            <a:xfrm>
              <a:off x="3556397" y="1968754"/>
              <a:ext cx="1290918" cy="646331"/>
            </a:xfrm>
            <a:prstGeom prst="rect">
              <a:avLst/>
            </a:prstGeom>
            <a:noFill/>
          </p:spPr>
          <p:txBody>
            <a:bodyPr wrap="square" rtlCol="0">
              <a:spAutoFit/>
            </a:bodyPr>
            <a:lstStyle/>
            <a:p>
              <a:pPr algn="ctr"/>
              <a:r>
                <a:rPr lang="en-US" dirty="0" smtClean="0"/>
                <a:t>Server Generated</a:t>
              </a:r>
              <a:endParaRPr lang="en-US" dirty="0"/>
            </a:p>
          </p:txBody>
        </p:sp>
        <p:sp>
          <p:nvSpPr>
            <p:cNvPr id="8" name="Client Managed Title"/>
            <p:cNvSpPr txBox="1"/>
            <p:nvPr/>
          </p:nvSpPr>
          <p:spPr>
            <a:xfrm>
              <a:off x="5492205" y="1967846"/>
              <a:ext cx="1207610" cy="646331"/>
            </a:xfrm>
            <a:prstGeom prst="rect">
              <a:avLst/>
            </a:prstGeom>
            <a:noFill/>
          </p:spPr>
          <p:txBody>
            <a:bodyPr wrap="square" rtlCol="0">
              <a:spAutoFit/>
            </a:bodyPr>
            <a:lstStyle/>
            <a:p>
              <a:pPr algn="ctr"/>
              <a:r>
                <a:rPr lang="en-US" dirty="0" smtClean="0"/>
                <a:t>Client Side Managed</a:t>
              </a:r>
              <a:endParaRPr lang="en-US" dirty="0"/>
            </a:p>
          </p:txBody>
        </p:sp>
        <p:pic>
          <p:nvPicPr>
            <p:cNvPr id="14" name="HTML Fil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58583" y="2792808"/>
              <a:ext cx="539680" cy="539680"/>
            </a:xfrm>
            <a:prstGeom prst="rect">
              <a:avLst/>
            </a:prstGeom>
          </p:spPr>
        </p:pic>
        <p:pic>
          <p:nvPicPr>
            <p:cNvPr id="15" name="Client Manag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6807" y="2747098"/>
              <a:ext cx="1601513" cy="1040983"/>
            </a:xfrm>
            <a:prstGeom prst="rect">
              <a:avLst/>
            </a:prstGeom>
          </p:spPr>
        </p:pic>
      </p:grpSp>
      <p:grpSp>
        <p:nvGrpSpPr>
          <p:cNvPr id="22" name="Business Sectors"/>
          <p:cNvGrpSpPr/>
          <p:nvPr/>
        </p:nvGrpSpPr>
        <p:grpSpPr>
          <a:xfrm>
            <a:off x="7184571" y="1388111"/>
            <a:ext cx="4784914" cy="3249797"/>
            <a:chOff x="7184571" y="1388111"/>
            <a:chExt cx="4784914" cy="3249797"/>
          </a:xfrm>
        </p:grpSpPr>
        <p:sp>
          <p:nvSpPr>
            <p:cNvPr id="3" name="Business Title"/>
            <p:cNvSpPr txBox="1"/>
            <p:nvPr/>
          </p:nvSpPr>
          <p:spPr>
            <a:xfrm>
              <a:off x="8118934" y="1388111"/>
              <a:ext cx="2851244" cy="523220"/>
            </a:xfrm>
            <a:prstGeom prst="rect">
              <a:avLst/>
            </a:prstGeom>
            <a:noFill/>
          </p:spPr>
          <p:txBody>
            <a:bodyPr wrap="square" rtlCol="0">
              <a:spAutoFit/>
            </a:bodyPr>
            <a:lstStyle/>
            <a:p>
              <a:pPr algn="ctr"/>
              <a:r>
                <a:rPr lang="en-US" sz="2800" dirty="0" smtClean="0"/>
                <a:t>Business Sections </a:t>
              </a:r>
              <a:endParaRPr lang="en-US" dirty="0"/>
            </a:p>
          </p:txBody>
        </p:sp>
        <p:sp>
          <p:nvSpPr>
            <p:cNvPr id="11" name="WebSites Title"/>
            <p:cNvSpPr txBox="1"/>
            <p:nvPr/>
          </p:nvSpPr>
          <p:spPr>
            <a:xfrm>
              <a:off x="7708706" y="1968754"/>
              <a:ext cx="1290918" cy="369332"/>
            </a:xfrm>
            <a:prstGeom prst="rect">
              <a:avLst/>
            </a:prstGeom>
            <a:noFill/>
          </p:spPr>
          <p:txBody>
            <a:bodyPr wrap="square" rtlCol="0">
              <a:spAutoFit/>
            </a:bodyPr>
            <a:lstStyle/>
            <a:p>
              <a:pPr algn="ctr"/>
              <a:r>
                <a:rPr lang="en-US" dirty="0" smtClean="0"/>
                <a:t>Web Sites</a:t>
              </a:r>
              <a:endParaRPr lang="en-US" dirty="0"/>
            </a:p>
          </p:txBody>
        </p:sp>
        <p:sp>
          <p:nvSpPr>
            <p:cNvPr id="12" name="Web Project Title"/>
            <p:cNvSpPr txBox="1"/>
            <p:nvPr/>
          </p:nvSpPr>
          <p:spPr>
            <a:xfrm>
              <a:off x="9970873" y="1968754"/>
              <a:ext cx="1542279" cy="369332"/>
            </a:xfrm>
            <a:prstGeom prst="rect">
              <a:avLst/>
            </a:prstGeom>
            <a:noFill/>
          </p:spPr>
          <p:txBody>
            <a:bodyPr wrap="square" rtlCol="0">
              <a:spAutoFit/>
            </a:bodyPr>
            <a:lstStyle/>
            <a:p>
              <a:pPr algn="ctr"/>
              <a:r>
                <a:rPr lang="en-US" dirty="0" smtClean="0"/>
                <a:t>Web Projects</a:t>
              </a:r>
              <a:endParaRPr lang="en-US" dirty="0"/>
            </a:p>
          </p:txBody>
        </p:sp>
        <p:pic>
          <p:nvPicPr>
            <p:cNvPr id="17" name="Web Projects" descr="Image result for web site them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87781" y="2887017"/>
              <a:ext cx="2281704" cy="1710279"/>
            </a:xfrm>
            <a:prstGeom prst="rect">
              <a:avLst/>
            </a:prstGeom>
            <a:noFill/>
            <a:extLst>
              <a:ext uri="{909E8E84-426E-40DD-AFC4-6F175D3DCCD1}">
                <a14:hiddenFill xmlns:a14="http://schemas.microsoft.com/office/drawing/2010/main">
                  <a:solidFill>
                    <a:srgbClr val="FFFFFF"/>
                  </a:solidFill>
                </a14:hiddenFill>
              </a:ext>
            </a:extLst>
          </p:spPr>
        </p:pic>
        <p:pic>
          <p:nvPicPr>
            <p:cNvPr id="18" name="Web Sites"/>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84571" y="2817026"/>
              <a:ext cx="2430543" cy="1820882"/>
            </a:xfrm>
            <a:prstGeom prst="rect">
              <a:avLst/>
            </a:prstGeom>
          </p:spPr>
        </p:pic>
      </p:grpSp>
      <p:grpSp>
        <p:nvGrpSpPr>
          <p:cNvPr id="20" name="Tehnical Layars"/>
          <p:cNvGrpSpPr/>
          <p:nvPr/>
        </p:nvGrpSpPr>
        <p:grpSpPr>
          <a:xfrm>
            <a:off x="223629" y="1235957"/>
            <a:ext cx="2605162" cy="3508437"/>
            <a:chOff x="223629" y="1235957"/>
            <a:chExt cx="2605162" cy="3508437"/>
          </a:xfrm>
        </p:grpSpPr>
        <p:sp>
          <p:nvSpPr>
            <p:cNvPr id="6" name="Techincal Layars Title"/>
            <p:cNvSpPr txBox="1"/>
            <p:nvPr/>
          </p:nvSpPr>
          <p:spPr>
            <a:xfrm>
              <a:off x="223629" y="1235957"/>
              <a:ext cx="2605162" cy="523220"/>
            </a:xfrm>
            <a:prstGeom prst="rect">
              <a:avLst/>
            </a:prstGeom>
            <a:noFill/>
          </p:spPr>
          <p:txBody>
            <a:bodyPr wrap="square" rtlCol="0">
              <a:spAutoFit/>
            </a:bodyPr>
            <a:lstStyle/>
            <a:p>
              <a:pPr algn="ctr"/>
              <a:r>
                <a:rPr lang="en-US" sz="2800" dirty="0" smtClean="0"/>
                <a:t>Technical Layers</a:t>
              </a:r>
              <a:endParaRPr lang="en-US" dirty="0"/>
            </a:p>
          </p:txBody>
        </p:sp>
        <p:sp>
          <p:nvSpPr>
            <p:cNvPr id="9" name="Front End Title"/>
            <p:cNvSpPr txBox="1"/>
            <p:nvPr/>
          </p:nvSpPr>
          <p:spPr>
            <a:xfrm>
              <a:off x="257229" y="2082482"/>
              <a:ext cx="1290918" cy="369332"/>
            </a:xfrm>
            <a:prstGeom prst="rect">
              <a:avLst/>
            </a:prstGeom>
            <a:noFill/>
          </p:spPr>
          <p:txBody>
            <a:bodyPr wrap="square" rtlCol="0">
              <a:spAutoFit/>
            </a:bodyPr>
            <a:lstStyle/>
            <a:p>
              <a:pPr algn="ctr"/>
              <a:r>
                <a:rPr lang="en-US" dirty="0" smtClean="0"/>
                <a:t>Front- End</a:t>
              </a:r>
              <a:endParaRPr lang="en-US" dirty="0"/>
            </a:p>
          </p:txBody>
        </p:sp>
        <p:sp>
          <p:nvSpPr>
            <p:cNvPr id="10" name="Backend Title"/>
            <p:cNvSpPr txBox="1"/>
            <p:nvPr/>
          </p:nvSpPr>
          <p:spPr>
            <a:xfrm>
              <a:off x="1491968" y="2082482"/>
              <a:ext cx="1290918" cy="369332"/>
            </a:xfrm>
            <a:prstGeom prst="rect">
              <a:avLst/>
            </a:prstGeom>
            <a:noFill/>
          </p:spPr>
          <p:txBody>
            <a:bodyPr wrap="square" rtlCol="0">
              <a:spAutoFit/>
            </a:bodyPr>
            <a:lstStyle/>
            <a:p>
              <a:pPr algn="ctr"/>
              <a:r>
                <a:rPr lang="en-US" dirty="0" smtClean="0"/>
                <a:t>Back-end</a:t>
              </a:r>
              <a:endParaRPr lang="en-US" dirty="0"/>
            </a:p>
          </p:txBody>
        </p:sp>
        <p:pic>
          <p:nvPicPr>
            <p:cNvPr id="7" name="Front-end"/>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475" y="2983687"/>
              <a:ext cx="854783" cy="854783"/>
            </a:xfrm>
            <a:prstGeom prst="rect">
              <a:avLst/>
            </a:prstGeom>
          </p:spPr>
        </p:pic>
        <p:pic>
          <p:nvPicPr>
            <p:cNvPr id="13" name="Backend"/>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68408" y="2983687"/>
              <a:ext cx="821940" cy="821940"/>
            </a:xfrm>
            <a:prstGeom prst="rect">
              <a:avLst/>
            </a:prstGeom>
          </p:spPr>
        </p:pic>
        <p:pic>
          <p:nvPicPr>
            <p:cNvPr id="19" name="Database"/>
            <p:cNvPicPr>
              <a:picLocks noChangeAspect="1"/>
            </p:cNvPicPr>
            <p:nvPr/>
          </p:nvPicPr>
          <p:blipFill rotWithShape="1">
            <a:blip r:embed="rId10" cstate="print">
              <a:extLst>
                <a:ext uri="{28A0092B-C50C-407E-A947-70E740481C1C}">
                  <a14:useLocalDpi xmlns:a14="http://schemas.microsoft.com/office/drawing/2010/main" val="0"/>
                </a:ext>
              </a:extLst>
            </a:blip>
            <a:srcRect l="26568" r="27060"/>
            <a:stretch/>
          </p:blipFill>
          <p:spPr>
            <a:xfrm flipH="1">
              <a:off x="1934696" y="3930605"/>
              <a:ext cx="653142" cy="813789"/>
            </a:xfrm>
            <a:prstGeom prst="rect">
              <a:avLst/>
            </a:prstGeom>
          </p:spPr>
        </p:pic>
      </p:grpSp>
    </p:spTree>
    <p:extLst>
      <p:ext uri="{BB962C8B-B14F-4D97-AF65-F5344CB8AC3E}">
        <p14:creationId xmlns:p14="http://schemas.microsoft.com/office/powerpoint/2010/main" val="121504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0" name="Monitor" descr="Image result for mon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382" y="1317340"/>
            <a:ext cx="5903699" cy="4167317"/>
          </a:xfrm>
          <a:prstGeom prst="rect">
            <a:avLst/>
          </a:prstGeom>
          <a:noFill/>
          <a:extLst>
            <a:ext uri="{909E8E84-426E-40DD-AFC4-6F175D3DCCD1}">
              <a14:hiddenFill xmlns:a14="http://schemas.microsoft.com/office/drawing/2010/main">
                <a:solidFill>
                  <a:srgbClr val="FFFFFF"/>
                </a:solidFill>
              </a14:hiddenFill>
            </a:ext>
          </a:extLst>
        </p:spPr>
      </p:pic>
      <p:pic>
        <p:nvPicPr>
          <p:cNvPr id="32" name="Browser Empty" descr="Image result for empty brow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4486" y="1317340"/>
            <a:ext cx="6193351" cy="37900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cNvSpPr/>
          <p:nvPr/>
        </p:nvSpPr>
        <p:spPr>
          <a:xfrm>
            <a:off x="4533730" y="139048"/>
            <a:ext cx="3124573" cy="954107"/>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مواقع الويب</a:t>
            </a:r>
            <a:endPar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الاقسام من الناحية التقنية</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grpSp>
        <p:nvGrpSpPr>
          <p:cNvPr id="10" name="Front-end Group"/>
          <p:cNvGrpSpPr/>
          <p:nvPr/>
        </p:nvGrpSpPr>
        <p:grpSpPr>
          <a:xfrm>
            <a:off x="8287771" y="5575625"/>
            <a:ext cx="1290918" cy="1224115"/>
            <a:chOff x="8287771" y="5575625"/>
            <a:chExt cx="1290918" cy="1224115"/>
          </a:xfrm>
        </p:grpSpPr>
        <p:sp>
          <p:nvSpPr>
            <p:cNvPr id="3" name="Front-end Title"/>
            <p:cNvSpPr txBox="1"/>
            <p:nvPr/>
          </p:nvSpPr>
          <p:spPr>
            <a:xfrm>
              <a:off x="8287771" y="6430408"/>
              <a:ext cx="1290918" cy="369332"/>
            </a:xfrm>
            <a:prstGeom prst="rect">
              <a:avLst/>
            </a:prstGeom>
            <a:noFill/>
          </p:spPr>
          <p:txBody>
            <a:bodyPr wrap="square" rtlCol="0">
              <a:spAutoFit/>
            </a:bodyPr>
            <a:lstStyle/>
            <a:p>
              <a:pPr algn="ctr"/>
              <a:r>
                <a:rPr lang="en-US" dirty="0" smtClean="0"/>
                <a:t>Front- End</a:t>
              </a:r>
              <a:endParaRPr lang="en-US" dirty="0"/>
            </a:p>
          </p:txBody>
        </p:sp>
        <p:pic>
          <p:nvPicPr>
            <p:cNvPr id="5" name="Front-end Ic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5839" y="5575625"/>
              <a:ext cx="854783" cy="854783"/>
            </a:xfrm>
            <a:prstGeom prst="rect">
              <a:avLst/>
            </a:prstGeom>
          </p:spPr>
        </p:pic>
      </p:grpSp>
      <p:pic>
        <p:nvPicPr>
          <p:cNvPr id="3074" name="Language HTML" descr="Image result for html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8469" y="2012261"/>
            <a:ext cx="1222282" cy="12222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Language CSS" descr="Image result for css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86210" y="2012261"/>
            <a:ext cx="866560" cy="12222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Language JS" descr="Image result for javascript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53374" y="1977077"/>
            <a:ext cx="1023160" cy="1227792"/>
          </a:xfrm>
          <a:prstGeom prst="rect">
            <a:avLst/>
          </a:prstGeom>
          <a:noFill/>
          <a:extLst>
            <a:ext uri="{909E8E84-426E-40DD-AFC4-6F175D3DCCD1}">
              <a14:hiddenFill xmlns:a14="http://schemas.microsoft.com/office/drawing/2010/main">
                <a:solidFill>
                  <a:srgbClr val="FFFFFF"/>
                </a:solidFill>
              </a14:hiddenFill>
            </a:ext>
          </a:extLst>
        </p:spPr>
      </p:pic>
      <p:pic>
        <p:nvPicPr>
          <p:cNvPr id="3082" name="Language JQuery" descr="Image result for jquery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78395" y="3379318"/>
            <a:ext cx="1102266" cy="1102266"/>
          </a:xfrm>
          <a:prstGeom prst="rect">
            <a:avLst/>
          </a:prstGeom>
          <a:noFill/>
          <a:extLst>
            <a:ext uri="{909E8E84-426E-40DD-AFC4-6F175D3DCCD1}">
              <a14:hiddenFill xmlns:a14="http://schemas.microsoft.com/office/drawing/2010/main">
                <a:solidFill>
                  <a:srgbClr val="FFFFFF"/>
                </a:solidFill>
              </a14:hiddenFill>
            </a:ext>
          </a:extLst>
        </p:spPr>
      </p:pic>
      <p:pic>
        <p:nvPicPr>
          <p:cNvPr id="3084" name="Language Knockout" descr="Image result for knockoutjs logo"/>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0852" r="18085"/>
          <a:stretch/>
        </p:blipFill>
        <p:spPr bwMode="auto">
          <a:xfrm>
            <a:off x="7358426" y="3614376"/>
            <a:ext cx="1701800" cy="671558"/>
          </a:xfrm>
          <a:prstGeom prst="rect">
            <a:avLst/>
          </a:prstGeom>
          <a:noFill/>
          <a:extLst>
            <a:ext uri="{909E8E84-426E-40DD-AFC4-6F175D3DCCD1}">
              <a14:hiddenFill xmlns:a14="http://schemas.microsoft.com/office/drawing/2010/main">
                <a:solidFill>
                  <a:srgbClr val="FFFFFF"/>
                </a:solidFill>
              </a14:hiddenFill>
            </a:ext>
          </a:extLst>
        </p:spPr>
      </p:pic>
      <p:pic>
        <p:nvPicPr>
          <p:cNvPr id="3086" name="Language Require" descr="Image result for requirejs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171361" y="3363521"/>
            <a:ext cx="923020" cy="1020706"/>
          </a:xfrm>
          <a:prstGeom prst="rect">
            <a:avLst/>
          </a:prstGeom>
          <a:noFill/>
          <a:extLst>
            <a:ext uri="{909E8E84-426E-40DD-AFC4-6F175D3DCCD1}">
              <a14:hiddenFill xmlns:a14="http://schemas.microsoft.com/office/drawing/2010/main">
                <a:solidFill>
                  <a:srgbClr val="FFFFFF"/>
                </a:solidFill>
              </a14:hiddenFill>
            </a:ext>
          </a:extLst>
        </p:spPr>
      </p:pic>
      <p:pic>
        <p:nvPicPr>
          <p:cNvPr id="3088" name="Language Handlebars" descr="Image result for mustache js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094381" y="2987406"/>
            <a:ext cx="17907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3098" name="Server Drawing" descr="Image result for computer 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9834" y="1077819"/>
            <a:ext cx="5396949" cy="4406838"/>
          </a:xfrm>
          <a:prstGeom prst="rect">
            <a:avLst/>
          </a:prstGeom>
          <a:noFill/>
          <a:extLst>
            <a:ext uri="{909E8E84-426E-40DD-AFC4-6F175D3DCCD1}">
              <a14:hiddenFill xmlns:a14="http://schemas.microsoft.com/office/drawing/2010/main">
                <a:solidFill>
                  <a:srgbClr val="FFFFFF"/>
                </a:solidFill>
              </a14:hiddenFill>
            </a:ext>
          </a:extLst>
        </p:spPr>
      </p:pic>
      <p:pic>
        <p:nvPicPr>
          <p:cNvPr id="3100" name="Language ASP.net" descr="Related ima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75493" y="1671884"/>
            <a:ext cx="1901825" cy="1446255"/>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Image result for asp.net cor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984776" y="1570628"/>
            <a:ext cx="1710610" cy="1710610"/>
          </a:xfrm>
          <a:prstGeom prst="rect">
            <a:avLst/>
          </a:prstGeom>
          <a:noFill/>
          <a:extLst>
            <a:ext uri="{909E8E84-426E-40DD-AFC4-6F175D3DCCD1}">
              <a14:hiddenFill xmlns:a14="http://schemas.microsoft.com/office/drawing/2010/main">
                <a:solidFill>
                  <a:srgbClr val="FFFFFF"/>
                </a:solidFill>
              </a14:hiddenFill>
            </a:ext>
          </a:extLst>
        </p:spPr>
      </p:pic>
      <p:pic>
        <p:nvPicPr>
          <p:cNvPr id="3104" name="Language PHP" descr="Image result for php 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49639" y="2765773"/>
            <a:ext cx="1369671" cy="1369671"/>
          </a:xfrm>
          <a:prstGeom prst="rect">
            <a:avLst/>
          </a:prstGeom>
          <a:noFill/>
          <a:extLst>
            <a:ext uri="{909E8E84-426E-40DD-AFC4-6F175D3DCCD1}">
              <a14:hiddenFill xmlns:a14="http://schemas.microsoft.com/office/drawing/2010/main">
                <a:solidFill>
                  <a:srgbClr val="FFFFFF"/>
                </a:solidFill>
              </a14:hiddenFill>
            </a:ext>
          </a:extLst>
        </p:spPr>
      </p:pic>
      <p:pic>
        <p:nvPicPr>
          <p:cNvPr id="26" name="Language Python" descr="Image result for python logo"/>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516323" y="3168414"/>
            <a:ext cx="723322" cy="809689"/>
          </a:xfrm>
          <a:prstGeom prst="rect">
            <a:avLst/>
          </a:prstGeom>
          <a:noFill/>
          <a:extLst>
            <a:ext uri="{909E8E84-426E-40DD-AFC4-6F175D3DCCD1}">
              <a14:hiddenFill xmlns:a14="http://schemas.microsoft.com/office/drawing/2010/main">
                <a:solidFill>
                  <a:srgbClr val="FFFFFF"/>
                </a:solidFill>
              </a14:hiddenFill>
            </a:ext>
          </a:extLst>
        </p:spPr>
      </p:pic>
      <p:pic>
        <p:nvPicPr>
          <p:cNvPr id="27" name="Language Nodejs" descr="Related image"/>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39805" y="4182568"/>
            <a:ext cx="989338" cy="605145"/>
          </a:xfrm>
          <a:prstGeom prst="rect">
            <a:avLst/>
          </a:prstGeom>
          <a:noFill/>
          <a:extLst>
            <a:ext uri="{909E8E84-426E-40DD-AFC4-6F175D3DCCD1}">
              <a14:hiddenFill xmlns:a14="http://schemas.microsoft.com/office/drawing/2010/main">
                <a:solidFill>
                  <a:srgbClr val="FFFFFF"/>
                </a:solidFill>
              </a14:hiddenFill>
            </a:ext>
          </a:extLst>
        </p:spPr>
      </p:pic>
      <p:pic>
        <p:nvPicPr>
          <p:cNvPr id="28" name="Language Ruby" descr="Image result for ruby on rails logo"/>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345992" y="4094214"/>
            <a:ext cx="1106926" cy="78481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Backend Group"/>
          <p:cNvGrpSpPr/>
          <p:nvPr/>
        </p:nvGrpSpPr>
        <p:grpSpPr>
          <a:xfrm>
            <a:off x="2232524" y="5663883"/>
            <a:ext cx="1462861" cy="1135857"/>
            <a:chOff x="1526406" y="5700411"/>
            <a:chExt cx="1290918" cy="914663"/>
          </a:xfrm>
        </p:grpSpPr>
        <p:sp>
          <p:nvSpPr>
            <p:cNvPr id="4" name="Backend Title"/>
            <p:cNvSpPr txBox="1"/>
            <p:nvPr/>
          </p:nvSpPr>
          <p:spPr>
            <a:xfrm>
              <a:off x="1526406" y="6245742"/>
              <a:ext cx="1290918" cy="369332"/>
            </a:xfrm>
            <a:prstGeom prst="rect">
              <a:avLst/>
            </a:prstGeom>
            <a:noFill/>
          </p:spPr>
          <p:txBody>
            <a:bodyPr wrap="square" rtlCol="0">
              <a:spAutoFit/>
            </a:bodyPr>
            <a:lstStyle/>
            <a:p>
              <a:pPr algn="ctr"/>
              <a:r>
                <a:rPr lang="en-US" dirty="0" smtClean="0"/>
                <a:t>Back-end</a:t>
              </a:r>
              <a:endParaRPr lang="en-US" dirty="0"/>
            </a:p>
          </p:txBody>
        </p:sp>
        <p:pic>
          <p:nvPicPr>
            <p:cNvPr id="6" name="Backend Icon"/>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866185" y="5700411"/>
              <a:ext cx="605210" cy="605210"/>
            </a:xfrm>
            <a:prstGeom prst="rect">
              <a:avLst/>
            </a:prstGeom>
          </p:spPr>
        </p:pic>
      </p:grpSp>
      <p:sp>
        <p:nvSpPr>
          <p:cNvPr id="11" name="Left Arrow 10"/>
          <p:cNvSpPr/>
          <p:nvPr/>
        </p:nvSpPr>
        <p:spPr>
          <a:xfrm>
            <a:off x="3822283" y="1854217"/>
            <a:ext cx="2708388" cy="7901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 Arrow 32"/>
          <p:cNvSpPr/>
          <p:nvPr/>
        </p:nvSpPr>
        <p:spPr>
          <a:xfrm flipH="1">
            <a:off x="3866882" y="3297931"/>
            <a:ext cx="2411512" cy="7901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1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fltVal val="0"/>
                                          </p:val>
                                        </p:tav>
                                        <p:tav tm="100000">
                                          <p:val>
                                            <p:strVal val="#ppt_w"/>
                                          </p:val>
                                        </p:tav>
                                      </p:tavLst>
                                    </p:anim>
                                    <p:anim calcmode="lin" valueType="num">
                                      <p:cBhvr>
                                        <p:cTn id="16" dur="1000" fill="hold"/>
                                        <p:tgtEl>
                                          <p:spTgt spid="10"/>
                                        </p:tgtEl>
                                        <p:attrNameLst>
                                          <p:attrName>ppt_h</p:attrName>
                                        </p:attrNameLst>
                                      </p:cBhvr>
                                      <p:tavLst>
                                        <p:tav tm="0">
                                          <p:val>
                                            <p:fltVal val="0"/>
                                          </p:val>
                                        </p:tav>
                                        <p:tav tm="100000">
                                          <p:val>
                                            <p:strVal val="#ppt_h"/>
                                          </p:val>
                                        </p:tav>
                                      </p:tavLst>
                                    </p:anim>
                                    <p:anim calcmode="lin" valueType="num">
                                      <p:cBhvr>
                                        <p:cTn id="17" dur="1000" fill="hold"/>
                                        <p:tgtEl>
                                          <p:spTgt spid="10"/>
                                        </p:tgtEl>
                                        <p:attrNameLst>
                                          <p:attrName>style.rotation</p:attrName>
                                        </p:attrNameLst>
                                      </p:cBhvr>
                                      <p:tavLst>
                                        <p:tav tm="0">
                                          <p:val>
                                            <p:fltVal val="90"/>
                                          </p:val>
                                        </p:tav>
                                        <p:tav tm="100000">
                                          <p:val>
                                            <p:fltVal val="0"/>
                                          </p:val>
                                        </p:tav>
                                      </p:tavLst>
                                    </p:anim>
                                    <p:animEffect transition="in" filter="fade">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1300"/>
                                        <p:tgtEl>
                                          <p:spTgt spid="11"/>
                                        </p:tgtEl>
                                      </p:cBhvr>
                                    </p:animEffect>
                                  </p:childTnLst>
                                </p:cTn>
                              </p:par>
                            </p:childTnLst>
                          </p:cTn>
                        </p:par>
                        <p:par>
                          <p:cTn id="24" fill="hold">
                            <p:stCondLst>
                              <p:cond delay="1300"/>
                            </p:stCondLst>
                            <p:childTnLst>
                              <p:par>
                                <p:cTn id="25" presetID="22" presetClass="exit" presetSubtype="2" fill="hold" grpId="1" nodeType="afterEffect">
                                  <p:stCondLst>
                                    <p:cond delay="0"/>
                                  </p:stCondLst>
                                  <p:childTnLst>
                                    <p:animEffect transition="out" filter="wipe(right)">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10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10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10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left)">
                                      <p:cBhvr>
                                        <p:cTn id="56" dur="1300"/>
                                        <p:tgtEl>
                                          <p:spTgt spid="33"/>
                                        </p:tgtEl>
                                      </p:cBhvr>
                                    </p:animEffect>
                                  </p:childTnLst>
                                </p:cTn>
                              </p:par>
                            </p:childTnLst>
                          </p:cTn>
                        </p:par>
                        <p:par>
                          <p:cTn id="57" fill="hold">
                            <p:stCondLst>
                              <p:cond delay="1300"/>
                            </p:stCondLst>
                            <p:childTnLst>
                              <p:par>
                                <p:cTn id="58" presetID="22" presetClass="exit" presetSubtype="8" fill="hold" grpId="1" nodeType="afterEffect">
                                  <p:stCondLst>
                                    <p:cond delay="0"/>
                                  </p:stCondLst>
                                  <p:childTnLst>
                                    <p:animEffect transition="out" filter="wipe(left)">
                                      <p:cBhvr>
                                        <p:cTn id="59" dur="500"/>
                                        <p:tgtEl>
                                          <p:spTgt spid="33"/>
                                        </p:tgtEl>
                                      </p:cBhvr>
                                    </p:animEffect>
                                    <p:set>
                                      <p:cBhvr>
                                        <p:cTn id="60" dur="1" fill="hold">
                                          <p:stCondLst>
                                            <p:cond delay="499"/>
                                          </p:stCondLst>
                                        </p:cTn>
                                        <p:tgtEl>
                                          <p:spTgt spid="3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7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7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0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08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08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08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33" grpId="0" animBg="1"/>
      <p:bldP spid="3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Title"/>
          <p:cNvSpPr/>
          <p:nvPr/>
        </p:nvSpPr>
        <p:spPr>
          <a:xfrm>
            <a:off x="5324175" y="165741"/>
            <a:ext cx="1670650"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صفحة الويب</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grpSp>
        <p:nvGrpSpPr>
          <p:cNvPr id="3" name="Client"/>
          <p:cNvGrpSpPr/>
          <p:nvPr/>
        </p:nvGrpSpPr>
        <p:grpSpPr>
          <a:xfrm>
            <a:off x="7514579" y="1748084"/>
            <a:ext cx="4634559" cy="3662116"/>
            <a:chOff x="7514579" y="1748084"/>
            <a:chExt cx="4634559" cy="3662116"/>
          </a:xfrm>
        </p:grpSpPr>
        <p:pic>
          <p:nvPicPr>
            <p:cNvPr id="6" name="Draw :: Monitor" descr="Image result for mon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8641" y="1748084"/>
              <a:ext cx="4412860" cy="36621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 :: Empty Browser" descr="Image result for empty brow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4579" y="1785937"/>
              <a:ext cx="4634559" cy="3328987"/>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 :: WebSite" descr="Image result for web site them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70826" y="2284366"/>
            <a:ext cx="4123994" cy="246861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Html"/>
          <p:cNvGrpSpPr/>
          <p:nvPr/>
        </p:nvGrpSpPr>
        <p:grpSpPr>
          <a:xfrm>
            <a:off x="107080" y="1549481"/>
            <a:ext cx="5061769" cy="4111455"/>
            <a:chOff x="107080" y="1549481"/>
            <a:chExt cx="5061769" cy="4111455"/>
          </a:xfrm>
        </p:grpSpPr>
        <p:pic>
          <p:nvPicPr>
            <p:cNvPr id="1026" name="Pic :: File explorer empty browser" descr="Image result for empty fold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080" y="1549481"/>
              <a:ext cx="5061769" cy="3664903"/>
            </a:xfrm>
            <a:prstGeom prst="rect">
              <a:avLst/>
            </a:prstGeom>
            <a:noFill/>
            <a:extLst>
              <a:ext uri="{909E8E84-426E-40DD-AFC4-6F175D3DCCD1}">
                <a14:hiddenFill xmlns:a14="http://schemas.microsoft.com/office/drawing/2010/main">
                  <a:solidFill>
                    <a:srgbClr val="FFFFFF"/>
                  </a:solidFill>
                </a14:hiddenFill>
              </a:ext>
            </a:extLst>
          </p:spPr>
        </p:pic>
        <p:pic>
          <p:nvPicPr>
            <p:cNvPr id="7" name="Icon :: Html Fil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93645" y="2875611"/>
              <a:ext cx="624295" cy="624295"/>
            </a:xfrm>
            <a:prstGeom prst="rect">
              <a:avLst/>
            </a:prstGeom>
          </p:spPr>
        </p:pic>
        <p:sp>
          <p:nvSpPr>
            <p:cNvPr id="11" name="Code :: HTML"/>
            <p:cNvSpPr/>
            <p:nvPr/>
          </p:nvSpPr>
          <p:spPr>
            <a:xfrm>
              <a:off x="1653033" y="3499906"/>
              <a:ext cx="3194869" cy="216103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sz="1200" dirty="0" smtClean="0">
                  <a:solidFill>
                    <a:srgbClr val="808080"/>
                  </a:solidFill>
                  <a:latin typeface="Consolas" panose="020B0609020204030204" pitchFamily="49" charset="0"/>
                </a:rPr>
                <a:t>&lt;</a:t>
              </a:r>
              <a:r>
                <a:rPr lang="en-US" sz="1200" dirty="0" smtClean="0">
                  <a:solidFill>
                    <a:srgbClr val="569CD6"/>
                  </a:solidFill>
                  <a:latin typeface="Consolas" panose="020B0609020204030204" pitchFamily="49" charset="0"/>
                </a:rPr>
                <a:t>html</a:t>
              </a:r>
              <a:r>
                <a:rPr lang="en-US" sz="1200" dirty="0" smtClean="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smtClean="0">
                  <a:solidFill>
                    <a:srgbClr val="808080"/>
                  </a:solidFill>
                  <a:latin typeface="Consolas" panose="020B0609020204030204" pitchFamily="49" charset="0"/>
                </a:rPr>
                <a:t>     &lt;</a:t>
              </a:r>
              <a:r>
                <a:rPr lang="en-US" sz="1200" dirty="0">
                  <a:solidFill>
                    <a:srgbClr val="569CD6"/>
                  </a:solidFill>
                  <a:latin typeface="Consolas" panose="020B0609020204030204" pitchFamily="49" charset="0"/>
                </a:rPr>
                <a:t>body</a:t>
              </a:r>
              <a:r>
                <a:rPr lang="en-US" sz="1200" dirty="0" smtClean="0">
                  <a:solidFill>
                    <a:srgbClr val="808080"/>
                  </a:solidFill>
                  <a:latin typeface="Consolas" panose="020B0609020204030204" pitchFamily="49" charset="0"/>
                </a:rPr>
                <a:t>&gt;</a:t>
              </a:r>
            </a:p>
            <a:p>
              <a:endParaRPr lang="en-US" sz="1200" dirty="0" smtClean="0">
                <a:solidFill>
                  <a:srgbClr val="808080"/>
                </a:solidFill>
                <a:latin typeface="Consolas" panose="020B0609020204030204" pitchFamily="49" charset="0"/>
              </a:endParaRPr>
            </a:p>
            <a:p>
              <a:r>
                <a:rPr lang="en-US" sz="1200" dirty="0"/>
                <a:t>	</a:t>
              </a:r>
              <a:r>
                <a:rPr lang="en-US" sz="1200" dirty="0" smtClean="0">
                  <a:solidFill>
                    <a:srgbClr val="808080"/>
                  </a:solidFill>
                  <a:latin typeface="Consolas" panose="020B0609020204030204" pitchFamily="49" charset="0"/>
                </a:rPr>
                <a:t>&lt;</a:t>
              </a:r>
              <a:r>
                <a:rPr lang="en-US" sz="1200" dirty="0" smtClean="0">
                  <a:solidFill>
                    <a:srgbClr val="569CD6"/>
                  </a:solidFill>
                  <a:latin typeface="Consolas" panose="020B0609020204030204" pitchFamily="49" charset="0"/>
                </a:rPr>
                <a:t>H1</a:t>
              </a:r>
              <a:r>
                <a:rPr lang="en-US" sz="1200" dirty="0" smtClean="0">
                  <a:solidFill>
                    <a:srgbClr val="808080"/>
                  </a:solidFill>
                  <a:latin typeface="Consolas" panose="020B0609020204030204" pitchFamily="49" charset="0"/>
                </a:rPr>
                <a:t>&gt; This is title &lt;</a:t>
              </a:r>
              <a:r>
                <a:rPr lang="en-US" sz="1200" dirty="0" smtClean="0">
                  <a:solidFill>
                    <a:srgbClr val="569CD6"/>
                  </a:solidFill>
                  <a:latin typeface="Consolas" panose="020B0609020204030204" pitchFamily="49" charset="0"/>
                </a:rPr>
                <a:t>/H1</a:t>
              </a:r>
              <a:r>
                <a:rPr lang="en-US" sz="1200" dirty="0" smtClean="0">
                  <a:solidFill>
                    <a:srgbClr val="808080"/>
                  </a:solidFill>
                  <a:latin typeface="Consolas" panose="020B0609020204030204" pitchFamily="49" charset="0"/>
                </a:rPr>
                <a:t>&gt;</a:t>
              </a:r>
              <a:endParaRPr lang="en-US" sz="1200" dirty="0" smtClean="0">
                <a:solidFill>
                  <a:srgbClr val="D4D4D4"/>
                </a:solidFill>
                <a:latin typeface="Consolas" panose="020B0609020204030204" pitchFamily="49" charset="0"/>
              </a:endParaRPr>
            </a:p>
            <a:p>
              <a:r>
                <a:rPr lang="en-US" sz="1200" dirty="0" smtClean="0">
                  <a:solidFill>
                    <a:srgbClr val="808080"/>
                  </a:solidFill>
                  <a:latin typeface="Consolas" panose="020B0609020204030204" pitchFamily="49" charset="0"/>
                </a:rPr>
                <a:t>	&lt;</a:t>
              </a:r>
              <a:r>
                <a:rPr lang="en-US" sz="1200" dirty="0" smtClean="0">
                  <a:solidFill>
                    <a:srgbClr val="569CD6"/>
                  </a:solidFill>
                  <a:latin typeface="Consolas" panose="020B0609020204030204" pitchFamily="49" charset="0"/>
                </a:rPr>
                <a:t>UL</a:t>
              </a:r>
              <a:r>
                <a:rPr lang="en-US" sz="1200" dirty="0" smtClean="0">
                  <a:solidFill>
                    <a:srgbClr val="808080"/>
                  </a:solidFill>
                  <a:latin typeface="Consolas" panose="020B0609020204030204" pitchFamily="49" charset="0"/>
                </a:rPr>
                <a:t>&gt; </a:t>
              </a:r>
            </a:p>
            <a:p>
              <a:r>
                <a:rPr lang="en-US" sz="1200" dirty="0" smtClean="0">
                  <a:solidFill>
                    <a:srgbClr val="808080"/>
                  </a:solidFill>
                  <a:latin typeface="Consolas" panose="020B0609020204030204" pitchFamily="49" charset="0"/>
                </a:rPr>
                <a:t>	      &lt;</a:t>
              </a:r>
              <a:r>
                <a:rPr lang="en-US" sz="1200" dirty="0" smtClean="0">
                  <a:solidFill>
                    <a:srgbClr val="569CD6"/>
                  </a:solidFill>
                  <a:latin typeface="Consolas" panose="020B0609020204030204" pitchFamily="49" charset="0"/>
                </a:rPr>
                <a:t>LI</a:t>
              </a:r>
              <a:r>
                <a:rPr lang="en-US" sz="1200" dirty="0" smtClean="0">
                  <a:solidFill>
                    <a:srgbClr val="808080"/>
                  </a:solidFill>
                  <a:latin typeface="Consolas" panose="020B0609020204030204" pitchFamily="49" charset="0"/>
                </a:rPr>
                <a:t>&gt; Item 1&lt;/</a:t>
              </a:r>
              <a:r>
                <a:rPr lang="en-US" sz="1200" dirty="0" smtClean="0">
                  <a:solidFill>
                    <a:srgbClr val="569CD6"/>
                  </a:solidFill>
                  <a:latin typeface="Consolas" panose="020B0609020204030204" pitchFamily="49" charset="0"/>
                </a:rPr>
                <a:t>LI</a:t>
              </a:r>
              <a:r>
                <a:rPr lang="en-US" sz="1200" dirty="0" smtClean="0">
                  <a:solidFill>
                    <a:srgbClr val="808080"/>
                  </a:solidFill>
                  <a:latin typeface="Consolas" panose="020B0609020204030204" pitchFamily="49" charset="0"/>
                </a:rPr>
                <a:t>&gt;</a:t>
              </a:r>
              <a:br>
                <a:rPr lang="en-US" sz="1200" dirty="0" smtClean="0">
                  <a:solidFill>
                    <a:srgbClr val="808080"/>
                  </a:solidFill>
                  <a:latin typeface="Consolas" panose="020B0609020204030204" pitchFamily="49" charset="0"/>
                </a:rPr>
              </a:br>
              <a:r>
                <a:rPr lang="en-US" sz="1200" dirty="0">
                  <a:solidFill>
                    <a:srgbClr val="808080"/>
                  </a:solidFill>
                  <a:latin typeface="Consolas" panose="020B0609020204030204" pitchFamily="49" charset="0"/>
                </a:rPr>
                <a:t>	      &lt;</a:t>
              </a:r>
              <a:r>
                <a:rPr lang="en-US" sz="1200" dirty="0" smtClean="0">
                  <a:solidFill>
                    <a:srgbClr val="569CD6"/>
                  </a:solidFill>
                  <a:latin typeface="Consolas" panose="020B0609020204030204" pitchFamily="49" charset="0"/>
                </a:rPr>
                <a:t>L2</a:t>
              </a:r>
              <a:r>
                <a:rPr lang="en-US" sz="1200" dirty="0" smtClean="0">
                  <a:solidFill>
                    <a:srgbClr val="808080"/>
                  </a:solidFill>
                  <a:latin typeface="Consolas" panose="020B0609020204030204" pitchFamily="49" charset="0"/>
                </a:rPr>
                <a:t>&gt; </a:t>
              </a:r>
              <a:r>
                <a:rPr lang="en-US" sz="1200" dirty="0">
                  <a:solidFill>
                    <a:srgbClr val="808080"/>
                  </a:solidFill>
                  <a:latin typeface="Consolas" panose="020B0609020204030204" pitchFamily="49" charset="0"/>
                </a:rPr>
                <a:t>Item </a:t>
              </a:r>
              <a:r>
                <a:rPr lang="en-US" sz="1200" dirty="0" smtClean="0">
                  <a:solidFill>
                    <a:srgbClr val="808080"/>
                  </a:solidFill>
                  <a:latin typeface="Consolas" panose="020B0609020204030204" pitchFamily="49" charset="0"/>
                </a:rPr>
                <a:t>2&lt;/</a:t>
              </a:r>
              <a:r>
                <a:rPr lang="en-US" sz="1200" dirty="0" smtClean="0">
                  <a:solidFill>
                    <a:srgbClr val="569CD6"/>
                  </a:solidFill>
                  <a:latin typeface="Consolas" panose="020B0609020204030204" pitchFamily="49" charset="0"/>
                </a:rPr>
                <a:t>L2</a:t>
              </a:r>
              <a:r>
                <a:rPr lang="en-US" sz="1200" dirty="0" smtClean="0">
                  <a:solidFill>
                    <a:srgbClr val="808080"/>
                  </a:solidFill>
                  <a:latin typeface="Consolas" panose="020B0609020204030204" pitchFamily="49" charset="0"/>
                </a:rPr>
                <a:t>&gt;	&lt;</a:t>
              </a:r>
              <a:r>
                <a:rPr lang="en-US" sz="1200" dirty="0" smtClean="0">
                  <a:solidFill>
                    <a:srgbClr val="569CD6"/>
                  </a:solidFill>
                  <a:latin typeface="Consolas" panose="020B0609020204030204" pitchFamily="49" charset="0"/>
                </a:rPr>
                <a:t>/UL</a:t>
              </a:r>
              <a:r>
                <a:rPr lang="en-US" sz="1200" dirty="0" smtClean="0">
                  <a:solidFill>
                    <a:srgbClr val="808080"/>
                  </a:solidFill>
                  <a:latin typeface="Consolas" panose="020B0609020204030204" pitchFamily="49" charset="0"/>
                </a:rPr>
                <a:t>&gt;</a:t>
              </a:r>
              <a:endParaRPr lang="en-US" sz="1200" dirty="0" smtClean="0"/>
            </a:p>
            <a:p>
              <a:endParaRPr lang="en-US" sz="1200" dirty="0" smtClean="0"/>
            </a:p>
            <a:p>
              <a:r>
                <a:rPr lang="en-US" sz="1200" dirty="0" smtClean="0">
                  <a:solidFill>
                    <a:srgbClr val="808080"/>
                  </a:solidFill>
                  <a:latin typeface="Consolas" panose="020B0609020204030204" pitchFamily="49" charset="0"/>
                </a:rPr>
                <a:t>     &lt;/</a:t>
              </a:r>
              <a:r>
                <a:rPr lang="en-US" sz="1200" dirty="0" smtClean="0">
                  <a:solidFill>
                    <a:srgbClr val="569CD6"/>
                  </a:solidFill>
                  <a:latin typeface="Consolas" panose="020B0609020204030204" pitchFamily="49" charset="0"/>
                </a:rPr>
                <a:t>body</a:t>
              </a:r>
              <a:r>
                <a:rPr lang="en-US" sz="1200" dirty="0" smtClean="0">
                  <a:solidFill>
                    <a:srgbClr val="808080"/>
                  </a:solidFill>
                  <a:latin typeface="Consolas" panose="020B0609020204030204" pitchFamily="49" charset="0"/>
                </a:rPr>
                <a:t>&gt;</a:t>
              </a:r>
              <a:endParaRPr lang="en-US" sz="1200" dirty="0" smtClean="0"/>
            </a:p>
            <a:p>
              <a:r>
                <a:rPr lang="en-US" sz="1200" dirty="0" smtClean="0">
                  <a:solidFill>
                    <a:srgbClr val="808080"/>
                  </a:solidFill>
                  <a:latin typeface="Consolas" panose="020B0609020204030204" pitchFamily="49" charset="0"/>
                </a:rPr>
                <a:t>&lt;/</a:t>
              </a:r>
              <a:r>
                <a:rPr lang="en-US" sz="1200" dirty="0" smtClean="0">
                  <a:solidFill>
                    <a:srgbClr val="569CD6"/>
                  </a:solidFill>
                  <a:latin typeface="Consolas" panose="020B0609020204030204" pitchFamily="49" charset="0"/>
                </a:rPr>
                <a:t>html</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p:txBody>
        </p:sp>
      </p:grpSp>
      <p:sp>
        <p:nvSpPr>
          <p:cNvPr id="12" name="Arrow :: Right"/>
          <p:cNvSpPr/>
          <p:nvPr/>
        </p:nvSpPr>
        <p:spPr>
          <a:xfrm>
            <a:off x="2181225" y="3015254"/>
            <a:ext cx="5333354" cy="484652"/>
          </a:xfrm>
          <a:prstGeom prst="rightArrow">
            <a:avLst>
              <a:gd name="adj1" fmla="val 50000"/>
              <a:gd name="adj2" fmla="val 198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490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21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Title"/>
          <p:cNvSpPr/>
          <p:nvPr/>
        </p:nvSpPr>
        <p:spPr>
          <a:xfrm>
            <a:off x="5138442" y="206574"/>
            <a:ext cx="1771639"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سيرفر كلاينت</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pic>
        <p:nvPicPr>
          <p:cNvPr id="6" name="Draw :: Server" descr="Image result for computer tow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229" y="1484219"/>
            <a:ext cx="4245845" cy="4406838"/>
          </a:xfrm>
          <a:prstGeom prst="rect">
            <a:avLst/>
          </a:prstGeom>
          <a:noFill/>
          <a:extLst>
            <a:ext uri="{909E8E84-426E-40DD-AFC4-6F175D3DCCD1}">
              <a14:hiddenFill xmlns:a14="http://schemas.microsoft.com/office/drawing/2010/main">
                <a:solidFill>
                  <a:srgbClr val="FFFFFF"/>
                </a:solidFill>
              </a14:hiddenFill>
            </a:ext>
          </a:extLst>
        </p:spPr>
      </p:pic>
      <p:sp>
        <p:nvSpPr>
          <p:cNvPr id="14" name="HTTP Title"/>
          <p:cNvSpPr txBox="1"/>
          <p:nvPr/>
        </p:nvSpPr>
        <p:spPr>
          <a:xfrm>
            <a:off x="5819862" y="1934555"/>
            <a:ext cx="977278" cy="584775"/>
          </a:xfrm>
          <a:prstGeom prst="rect">
            <a:avLst/>
          </a:prstGeom>
          <a:noFill/>
        </p:spPr>
        <p:txBody>
          <a:bodyPr wrap="square" rtlCol="0">
            <a:spAutoFit/>
          </a:bodyPr>
          <a:lstStyle/>
          <a:p>
            <a:r>
              <a:rPr lang="en-US" sz="3200" b="1" dirty="0" smtClean="0"/>
              <a:t>Http</a:t>
            </a:r>
            <a:endParaRPr lang="en-US" b="1" dirty="0"/>
          </a:p>
        </p:txBody>
      </p:sp>
      <p:pic>
        <p:nvPicPr>
          <p:cNvPr id="9" name="Pic :: File Explorer Folder" descr="Image result for empty fol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3584" y="2116137"/>
            <a:ext cx="2128711" cy="2393869"/>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 Left"/>
          <p:cNvSpPr/>
          <p:nvPr/>
        </p:nvSpPr>
        <p:spPr>
          <a:xfrm>
            <a:off x="4605037" y="2254250"/>
            <a:ext cx="2838450" cy="501708"/>
          </a:xfrm>
          <a:prstGeom prst="leftArrow">
            <a:avLst>
              <a:gd name="adj1" fmla="val 37850"/>
              <a:gd name="adj2" fmla="val 1759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 Right"/>
          <p:cNvSpPr/>
          <p:nvPr/>
        </p:nvSpPr>
        <p:spPr>
          <a:xfrm>
            <a:off x="4839281" y="2661300"/>
            <a:ext cx="2778769" cy="484652"/>
          </a:xfrm>
          <a:prstGeom prst="rightArrow">
            <a:avLst>
              <a:gd name="adj1" fmla="val 37422"/>
              <a:gd name="adj2" fmla="val 1481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Response"/>
          <p:cNvGrpSpPr/>
          <p:nvPr/>
        </p:nvGrpSpPr>
        <p:grpSpPr>
          <a:xfrm>
            <a:off x="5381112" y="2914417"/>
            <a:ext cx="1766365" cy="613226"/>
            <a:chOff x="5381112" y="2914417"/>
            <a:chExt cx="1766365" cy="613226"/>
          </a:xfrm>
        </p:grpSpPr>
        <p:sp>
          <p:nvSpPr>
            <p:cNvPr id="39" name="Title :: Response"/>
            <p:cNvSpPr txBox="1"/>
            <p:nvPr/>
          </p:nvSpPr>
          <p:spPr>
            <a:xfrm>
              <a:off x="5472160" y="2914417"/>
              <a:ext cx="1515773" cy="461665"/>
            </a:xfrm>
            <a:prstGeom prst="rect">
              <a:avLst/>
            </a:prstGeom>
            <a:noFill/>
          </p:spPr>
          <p:txBody>
            <a:bodyPr wrap="square" rtlCol="0">
              <a:spAutoFit/>
            </a:bodyPr>
            <a:lstStyle/>
            <a:p>
              <a:pPr algn="ctr"/>
              <a:r>
                <a:rPr lang="en-US" sz="2400" b="1" dirty="0" smtClean="0"/>
                <a:t>Response</a:t>
              </a:r>
              <a:endParaRPr lang="en-US" sz="1400" b="1" dirty="0"/>
            </a:p>
          </p:txBody>
        </p:sp>
        <p:sp>
          <p:nvSpPr>
            <p:cNvPr id="40" name="Text :: Content type pdf"/>
            <p:cNvSpPr txBox="1"/>
            <p:nvPr/>
          </p:nvSpPr>
          <p:spPr>
            <a:xfrm>
              <a:off x="5381112" y="3250644"/>
              <a:ext cx="1766365" cy="276999"/>
            </a:xfrm>
            <a:prstGeom prst="rect">
              <a:avLst/>
            </a:prstGeom>
            <a:noFill/>
          </p:spPr>
          <p:txBody>
            <a:bodyPr wrap="square" rtlCol="0">
              <a:spAutoFit/>
            </a:bodyPr>
            <a:lstStyle/>
            <a:p>
              <a:pPr algn="ctr"/>
              <a:r>
                <a:rPr lang="en-US" sz="1200" dirty="0" smtClean="0"/>
                <a:t>Content-type: text/pdf</a:t>
              </a:r>
              <a:endParaRPr lang="en-US" sz="900" dirty="0"/>
            </a:p>
          </p:txBody>
        </p:sp>
      </p:grpSp>
      <p:sp>
        <p:nvSpPr>
          <p:cNvPr id="41" name="Text :: status 200"/>
          <p:cNvSpPr txBox="1"/>
          <p:nvPr/>
        </p:nvSpPr>
        <p:spPr>
          <a:xfrm>
            <a:off x="5426783" y="3422932"/>
            <a:ext cx="1253007" cy="276999"/>
          </a:xfrm>
          <a:prstGeom prst="rect">
            <a:avLst/>
          </a:prstGeom>
          <a:noFill/>
        </p:spPr>
        <p:txBody>
          <a:bodyPr wrap="square" rtlCol="0">
            <a:spAutoFit/>
          </a:bodyPr>
          <a:lstStyle/>
          <a:p>
            <a:r>
              <a:rPr lang="en-US" sz="1200" dirty="0" smtClean="0"/>
              <a:t>Status: 200 (OK)</a:t>
            </a:r>
            <a:endParaRPr lang="en-US" sz="900" dirty="0"/>
          </a:p>
        </p:txBody>
      </p:sp>
      <p:sp>
        <p:nvSpPr>
          <p:cNvPr id="42" name="Text :: Status 404"/>
          <p:cNvSpPr txBox="1"/>
          <p:nvPr/>
        </p:nvSpPr>
        <p:spPr>
          <a:xfrm>
            <a:off x="5426350" y="3427903"/>
            <a:ext cx="1721572" cy="276999"/>
          </a:xfrm>
          <a:prstGeom prst="rect">
            <a:avLst/>
          </a:prstGeom>
          <a:noFill/>
        </p:spPr>
        <p:txBody>
          <a:bodyPr wrap="square" rtlCol="0">
            <a:spAutoFit/>
          </a:bodyPr>
          <a:lstStyle/>
          <a:p>
            <a:r>
              <a:rPr lang="en-US" sz="1200" dirty="0" smtClean="0"/>
              <a:t>Status: 404 (Not found)</a:t>
            </a:r>
            <a:endParaRPr lang="en-US" sz="900" dirty="0"/>
          </a:p>
        </p:txBody>
      </p:sp>
      <p:sp>
        <p:nvSpPr>
          <p:cNvPr id="43" name="Text :: Status 500"/>
          <p:cNvSpPr txBox="1"/>
          <p:nvPr/>
        </p:nvSpPr>
        <p:spPr>
          <a:xfrm>
            <a:off x="5435222" y="3427458"/>
            <a:ext cx="2273228" cy="276999"/>
          </a:xfrm>
          <a:prstGeom prst="rect">
            <a:avLst/>
          </a:prstGeom>
          <a:noFill/>
        </p:spPr>
        <p:txBody>
          <a:bodyPr wrap="square" rtlCol="0">
            <a:spAutoFit/>
          </a:bodyPr>
          <a:lstStyle/>
          <a:p>
            <a:r>
              <a:rPr lang="en-US" sz="1200" dirty="0" smtClean="0"/>
              <a:t>Status: 500 (internal server error)</a:t>
            </a:r>
            <a:endParaRPr lang="en-US" sz="900" dirty="0"/>
          </a:p>
        </p:txBody>
      </p:sp>
      <p:pic>
        <p:nvPicPr>
          <p:cNvPr id="1072" name="Pic :: Postman" descr="Image result for postm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2892" y="2078284"/>
            <a:ext cx="4418609" cy="3622391"/>
          </a:xfrm>
          <a:prstGeom prst="rect">
            <a:avLst/>
          </a:prstGeom>
          <a:noFill/>
          <a:extLst>
            <a:ext uri="{909E8E84-426E-40DD-AFC4-6F175D3DCCD1}">
              <a14:hiddenFill xmlns:a14="http://schemas.microsoft.com/office/drawing/2010/main">
                <a:solidFill>
                  <a:srgbClr val="FFFFFF"/>
                </a:solidFill>
              </a14:hiddenFill>
            </a:ext>
          </a:extLst>
        </p:spPr>
      </p:pic>
      <p:pic>
        <p:nvPicPr>
          <p:cNvPr id="2" name="Draw :: Monitor" descr="Image result for monit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8641" y="2078284"/>
            <a:ext cx="4412860" cy="36621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 :: Browser Empty" descr="Image result for empty brows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4579" y="2116137"/>
            <a:ext cx="4634559" cy="33289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 :: WebSite" descr="Image result for web site them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70826" y="2614566"/>
            <a:ext cx="4123994" cy="2468619"/>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 :: Save as browser dialog" descr="Image result for chrome doc save as dialo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06938" y="3170096"/>
            <a:ext cx="1825625" cy="1379362"/>
          </a:xfrm>
          <a:prstGeom prst="rect">
            <a:avLst/>
          </a:prstGeom>
          <a:noFill/>
          <a:extLst>
            <a:ext uri="{909E8E84-426E-40DD-AFC4-6F175D3DCCD1}">
              <a14:hiddenFill xmlns:a14="http://schemas.microsoft.com/office/drawing/2010/main">
                <a:solidFill>
                  <a:srgbClr val="FFFFFF"/>
                </a:solidFill>
              </a14:hiddenFill>
            </a:ext>
          </a:extLst>
        </p:spPr>
      </p:pic>
      <p:pic>
        <p:nvPicPr>
          <p:cNvPr id="1060" name="Code :: PDF" descr="Related image"/>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1600"/>
          <a:stretch/>
        </p:blipFill>
        <p:spPr bwMode="auto">
          <a:xfrm>
            <a:off x="7769573" y="2611821"/>
            <a:ext cx="4125247" cy="2479680"/>
          </a:xfrm>
          <a:prstGeom prst="rect">
            <a:avLst/>
          </a:prstGeom>
          <a:noFill/>
          <a:extLst>
            <a:ext uri="{909E8E84-426E-40DD-AFC4-6F175D3DCCD1}">
              <a14:hiddenFill xmlns:a14="http://schemas.microsoft.com/office/drawing/2010/main">
                <a:solidFill>
                  <a:srgbClr val="FFFFFF"/>
                </a:solidFill>
              </a14:hiddenFill>
            </a:ext>
          </a:extLst>
        </p:spPr>
      </p:pic>
      <p:pic>
        <p:nvPicPr>
          <p:cNvPr id="1058" name="Code :: CSS" descr="Related image"/>
          <p:cNvPicPr>
            <a:picLocks noChangeAspect="1" noChangeArrowheads="1"/>
          </p:cNvPicPr>
          <p:nvPr/>
        </p:nvPicPr>
        <p:blipFill rotWithShape="1">
          <a:blip r:embed="rId11">
            <a:extLst>
              <a:ext uri="{28A0092B-C50C-407E-A947-70E740481C1C}">
                <a14:useLocalDpi xmlns:a14="http://schemas.microsoft.com/office/drawing/2010/main" val="0"/>
              </a:ext>
            </a:extLst>
          </a:blip>
          <a:srcRect l="5120" t="18223" r="48841" b="3699"/>
          <a:stretch/>
        </p:blipFill>
        <p:spPr bwMode="auto">
          <a:xfrm>
            <a:off x="7770826" y="2606249"/>
            <a:ext cx="4123994" cy="2485252"/>
          </a:xfrm>
          <a:prstGeom prst="rect">
            <a:avLst/>
          </a:prstGeom>
          <a:noFill/>
          <a:extLst>
            <a:ext uri="{909E8E84-426E-40DD-AFC4-6F175D3DCCD1}">
              <a14:hiddenFill xmlns:a14="http://schemas.microsoft.com/office/drawing/2010/main">
                <a:solidFill>
                  <a:srgbClr val="FFFFFF"/>
                </a:solidFill>
              </a14:hiddenFill>
            </a:ext>
          </a:extLst>
        </p:spPr>
      </p:pic>
      <p:pic>
        <p:nvPicPr>
          <p:cNvPr id="1056" name="Code :: Javscript" descr="Image result for javascript code exampl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770826" y="2614566"/>
            <a:ext cx="4123994" cy="2448324"/>
          </a:xfrm>
          <a:prstGeom prst="rect">
            <a:avLst/>
          </a:prstGeom>
          <a:noFill/>
          <a:extLst>
            <a:ext uri="{909E8E84-426E-40DD-AFC4-6F175D3DCCD1}">
              <a14:hiddenFill xmlns:a14="http://schemas.microsoft.com/office/drawing/2010/main">
                <a:solidFill>
                  <a:srgbClr val="FFFFFF"/>
                </a:solidFill>
              </a14:hiddenFill>
            </a:ext>
          </a:extLst>
        </p:spPr>
      </p:pic>
      <p:sp>
        <p:nvSpPr>
          <p:cNvPr id="19" name="Code :: Text"/>
          <p:cNvSpPr/>
          <p:nvPr/>
        </p:nvSpPr>
        <p:spPr>
          <a:xfrm>
            <a:off x="7770826" y="2635124"/>
            <a:ext cx="4123994" cy="2427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Hello Every one</a:t>
            </a:r>
            <a:endParaRPr lang="en-US" dirty="0">
              <a:solidFill>
                <a:schemeClr val="tx1"/>
              </a:solidFill>
            </a:endParaRPr>
          </a:p>
        </p:txBody>
      </p:sp>
      <p:pic>
        <p:nvPicPr>
          <p:cNvPr id="20" name="Pic :: Image Exampl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06372" y="2662589"/>
            <a:ext cx="4088448" cy="2367897"/>
          </a:xfrm>
          <a:prstGeom prst="rect">
            <a:avLst/>
          </a:prstGeom>
        </p:spPr>
      </p:pic>
      <p:pic>
        <p:nvPicPr>
          <p:cNvPr id="1054" name="Icon :: File Docx" descr="Image result for docx file ico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128500" y="2795763"/>
            <a:ext cx="792856" cy="792856"/>
          </a:xfrm>
          <a:prstGeom prst="rect">
            <a:avLst/>
          </a:prstGeom>
          <a:noFill/>
          <a:extLst>
            <a:ext uri="{909E8E84-426E-40DD-AFC4-6F175D3DCCD1}">
              <a14:hiddenFill xmlns:a14="http://schemas.microsoft.com/office/drawing/2010/main">
                <a:solidFill>
                  <a:srgbClr val="FFFFFF"/>
                </a:solidFill>
              </a14:hiddenFill>
            </a:ext>
          </a:extLst>
        </p:spPr>
      </p:pic>
      <p:pic>
        <p:nvPicPr>
          <p:cNvPr id="1042" name="Icon :: File PDF" descr="Image result for txt  file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139278" y="2914417"/>
            <a:ext cx="750019" cy="733499"/>
          </a:xfrm>
          <a:prstGeom prst="rect">
            <a:avLst/>
          </a:prstGeom>
          <a:noFill/>
          <a:extLst>
            <a:ext uri="{909E8E84-426E-40DD-AFC4-6F175D3DCCD1}">
              <a14:hiddenFill xmlns:a14="http://schemas.microsoft.com/office/drawing/2010/main">
                <a:solidFill>
                  <a:srgbClr val="FFFFFF"/>
                </a:solidFill>
              </a14:hiddenFill>
            </a:ext>
          </a:extLst>
        </p:spPr>
      </p:pic>
      <p:pic>
        <p:nvPicPr>
          <p:cNvPr id="1070" name="Icon :: File XML" descr="Image result for json file ico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17048" y="2784872"/>
            <a:ext cx="764527" cy="764527"/>
          </a:xfrm>
          <a:prstGeom prst="rect">
            <a:avLst/>
          </a:prstGeom>
          <a:noFill/>
          <a:extLst>
            <a:ext uri="{909E8E84-426E-40DD-AFC4-6F175D3DCCD1}">
              <a14:hiddenFill xmlns:a14="http://schemas.microsoft.com/office/drawing/2010/main">
                <a:solidFill>
                  <a:srgbClr val="FFFFFF"/>
                </a:solidFill>
              </a14:hiddenFill>
            </a:ext>
          </a:extLst>
        </p:spPr>
      </p:pic>
      <p:pic>
        <p:nvPicPr>
          <p:cNvPr id="24" name="Icon :: File Json"/>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194136" y="2997423"/>
            <a:ext cx="540491" cy="540491"/>
          </a:xfrm>
          <a:prstGeom prst="rect">
            <a:avLst/>
          </a:prstGeom>
        </p:spPr>
      </p:pic>
      <p:pic>
        <p:nvPicPr>
          <p:cNvPr id="1048" name="Icon :: File TXT" descr="Image result for txt  file icon"/>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085605" y="2854819"/>
            <a:ext cx="785137" cy="785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Icon :: File CSS" descr="Image result for css file icon"/>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189156" y="2986497"/>
            <a:ext cx="650265" cy="650265"/>
          </a:xfrm>
          <a:prstGeom prst="rect">
            <a:avLst/>
          </a:prstGeom>
          <a:noFill/>
          <a:extLst>
            <a:ext uri="{909E8E84-426E-40DD-AFC4-6F175D3DCCD1}">
              <a14:hiddenFill xmlns:a14="http://schemas.microsoft.com/office/drawing/2010/main">
                <a:solidFill>
                  <a:srgbClr val="FFFFFF"/>
                </a:solidFill>
              </a14:hiddenFill>
            </a:ext>
          </a:extLst>
        </p:spPr>
      </p:pic>
      <p:pic>
        <p:nvPicPr>
          <p:cNvPr id="1026" name="Icon  :: File JS" descr="Image result for js file icon"/>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222906" y="2997423"/>
            <a:ext cx="607691" cy="6076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Icon :: File JPG" descr="Image result for jpg  file icon"/>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l="24249" t="18461" r="23895" b="17867"/>
          <a:stretch/>
        </p:blipFill>
        <p:spPr bwMode="auto">
          <a:xfrm>
            <a:off x="2319203" y="3022154"/>
            <a:ext cx="466883" cy="573261"/>
          </a:xfrm>
          <a:prstGeom prst="rect">
            <a:avLst/>
          </a:prstGeom>
          <a:noFill/>
          <a:extLst>
            <a:ext uri="{909E8E84-426E-40DD-AFC4-6F175D3DCCD1}">
              <a14:hiddenFill xmlns:a14="http://schemas.microsoft.com/office/drawing/2010/main">
                <a:solidFill>
                  <a:srgbClr val="FFFFFF"/>
                </a:solidFill>
              </a14:hiddenFill>
            </a:ext>
          </a:extLst>
        </p:spPr>
      </p:pic>
      <p:pic>
        <p:nvPicPr>
          <p:cNvPr id="10" name="Icon :: File HTML"/>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189156" y="2973191"/>
            <a:ext cx="624295" cy="624295"/>
          </a:xfrm>
          <a:prstGeom prst="rect">
            <a:avLst/>
          </a:prstGeom>
        </p:spPr>
      </p:pic>
    </p:spTree>
    <p:extLst>
      <p:ext uri="{BB962C8B-B14F-4D97-AF65-F5344CB8AC3E}">
        <p14:creationId xmlns:p14="http://schemas.microsoft.com/office/powerpoint/2010/main" val="348704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42" presetClass="path" presetSubtype="0" accel="50000" decel="50000" fill="hold" nodeType="withEffect">
                                  <p:stCondLst>
                                    <p:cond delay="0"/>
                                  </p:stCondLst>
                                  <p:childTnLst>
                                    <p:animMotion origin="layout" path="M 1.875E-6 4.81481E-6 L 0.4276 -0.01019 " pathEditMode="relative" rAng="0" ptsTypes="AA">
                                      <p:cBhvr>
                                        <p:cTn id="13" dur="2000" fill="hold"/>
                                        <p:tgtEl>
                                          <p:spTgt spid="10"/>
                                        </p:tgtEl>
                                        <p:attrNameLst>
                                          <p:attrName>ppt_x</p:attrName>
                                          <p:attrName>ppt_y</p:attrName>
                                        </p:attrNameLst>
                                      </p:cBhvr>
                                      <p:rCtr x="21380" y="-509"/>
                                    </p:animMotion>
                                  </p:childTnLst>
                                </p:cTn>
                              </p:par>
                              <p:par>
                                <p:cTn id="14" presetID="22" presetClass="entr" presetSubtype="8" fill="hold" grpId="0" nodeType="withEffect">
                                  <p:stCondLst>
                                    <p:cond delay="50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500"/>
                                        <p:tgtEl>
                                          <p:spTgt spid="12"/>
                                        </p:tgtEl>
                                      </p:cBhvr>
                                    </p:animEffect>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0"/>
                                        </p:tgtEl>
                                        <p:attrNameLst>
                                          <p:attrName>style.visibility</p:attrName>
                                        </p:attrNameLst>
                                      </p:cBhvr>
                                      <p:to>
                                        <p:strVal val="hidden"/>
                                      </p:to>
                                    </p:se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32"/>
                                        </p:tgtEl>
                                        <p:attrNameLst>
                                          <p:attrName>style.visibility</p:attrName>
                                        </p:attrNameLst>
                                      </p:cBhvr>
                                      <p:to>
                                        <p:strVal val="visible"/>
                                      </p:to>
                                    </p:set>
                                  </p:childTnLst>
                                </p:cTn>
                              </p:par>
                            </p:childTnLst>
                          </p:cTn>
                        </p:par>
                        <p:par>
                          <p:cTn id="30" fill="hold">
                            <p:stCondLst>
                              <p:cond delay="0"/>
                            </p:stCondLst>
                            <p:childTnLst>
                              <p:par>
                                <p:cTn id="31" presetID="42" presetClass="path" presetSubtype="0" accel="50000" decel="50000" fill="hold" nodeType="afterEffect">
                                  <p:stCondLst>
                                    <p:cond delay="0"/>
                                  </p:stCondLst>
                                  <p:childTnLst>
                                    <p:animMotion origin="layout" path="M 5E-6 2.59259E-6 L 0.42891 -0.01898 " pathEditMode="relative" rAng="0" ptsTypes="AA">
                                      <p:cBhvr>
                                        <p:cTn id="32" dur="2000" fill="hold"/>
                                        <p:tgtEl>
                                          <p:spTgt spid="1032"/>
                                        </p:tgtEl>
                                        <p:attrNameLst>
                                          <p:attrName>ppt_x</p:attrName>
                                          <p:attrName>ppt_y</p:attrName>
                                        </p:attrNameLst>
                                      </p:cBhvr>
                                      <p:rCtr x="21445" y="-949"/>
                                    </p:animMotion>
                                  </p:childTnLst>
                                </p:cTn>
                              </p:par>
                            </p:childTnLst>
                          </p:cTn>
                        </p:par>
                        <p:par>
                          <p:cTn id="33" fill="hold">
                            <p:stCondLst>
                              <p:cond delay="2000"/>
                            </p:stCondLst>
                            <p:childTnLst>
                              <p:par>
                                <p:cTn id="34" presetID="1" presetClass="exit" presetSubtype="0" fill="hold" nodeType="afterEffect">
                                  <p:stCondLst>
                                    <p:cond delay="0"/>
                                  </p:stCondLst>
                                  <p:childTnLst>
                                    <p:set>
                                      <p:cBhvr>
                                        <p:cTn id="35" dur="1" fill="hold">
                                          <p:stCondLst>
                                            <p:cond delay="0"/>
                                          </p:stCondLst>
                                        </p:cTn>
                                        <p:tgtEl>
                                          <p:spTgt spid="1032"/>
                                        </p:tgtEl>
                                        <p:attrNameLst>
                                          <p:attrName>style.visibility</p:attrName>
                                        </p:attrNameLst>
                                      </p:cBhvr>
                                      <p:to>
                                        <p:strVal val="hidden"/>
                                      </p:to>
                                    </p:set>
                                  </p:childTnLst>
                                </p:cTn>
                              </p:par>
                            </p:childTnLst>
                          </p:cTn>
                        </p:par>
                        <p:par>
                          <p:cTn id="36" fill="hold">
                            <p:stCondLst>
                              <p:cond delay="2000"/>
                            </p:stCondLst>
                            <p:childTnLst>
                              <p:par>
                                <p:cTn id="37" presetID="1" presetClass="entr" presetSubtype="0"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026"/>
                                        </p:tgtEl>
                                        <p:attrNameLst>
                                          <p:attrName>style.visibility</p:attrName>
                                        </p:attrNameLst>
                                      </p:cBhvr>
                                      <p:to>
                                        <p:strVal val="visible"/>
                                      </p:to>
                                    </p:set>
                                  </p:childTnLst>
                                </p:cTn>
                              </p:par>
                            </p:childTnLst>
                          </p:cTn>
                        </p:par>
                        <p:par>
                          <p:cTn id="46" fill="hold">
                            <p:stCondLst>
                              <p:cond delay="0"/>
                            </p:stCondLst>
                            <p:childTnLst>
                              <p:par>
                                <p:cTn id="47" presetID="42" presetClass="path" presetSubtype="0" accel="50000" decel="50000" fill="hold" nodeType="afterEffect">
                                  <p:stCondLst>
                                    <p:cond delay="0"/>
                                  </p:stCondLst>
                                  <p:childTnLst>
                                    <p:animMotion origin="layout" path="M -1.45833E-6 0 L 0.42735 -0.02014 " pathEditMode="relative" rAng="0" ptsTypes="AA">
                                      <p:cBhvr>
                                        <p:cTn id="48" dur="2000" fill="hold"/>
                                        <p:tgtEl>
                                          <p:spTgt spid="1026"/>
                                        </p:tgtEl>
                                        <p:attrNameLst>
                                          <p:attrName>ppt_x</p:attrName>
                                          <p:attrName>ppt_y</p:attrName>
                                        </p:attrNameLst>
                                      </p:cBhvr>
                                      <p:rCtr x="21367" y="-1019"/>
                                    </p:animMotion>
                                  </p:childTnLst>
                                </p:cTn>
                              </p:par>
                            </p:childTnLst>
                          </p:cTn>
                        </p:par>
                        <p:par>
                          <p:cTn id="49" fill="hold">
                            <p:stCondLst>
                              <p:cond delay="2000"/>
                            </p:stCondLst>
                            <p:childTnLst>
                              <p:par>
                                <p:cTn id="50" presetID="1" presetClass="exit" presetSubtype="0" fill="hold" nodeType="afterEffect">
                                  <p:stCondLst>
                                    <p:cond delay="0"/>
                                  </p:stCondLst>
                                  <p:childTnLst>
                                    <p:set>
                                      <p:cBhvr>
                                        <p:cTn id="51" dur="1" fill="hold">
                                          <p:stCondLst>
                                            <p:cond delay="0"/>
                                          </p:stCondLst>
                                        </p:cTn>
                                        <p:tgtEl>
                                          <p:spTgt spid="1026"/>
                                        </p:tgtEl>
                                        <p:attrNameLst>
                                          <p:attrName>style.visibility</p:attrName>
                                        </p:attrNameLst>
                                      </p:cBhvr>
                                      <p:to>
                                        <p:strVal val="hidden"/>
                                      </p:to>
                                    </p:set>
                                  </p:childTnLst>
                                </p:cTn>
                              </p:par>
                            </p:childTnLst>
                          </p:cTn>
                        </p:par>
                        <p:par>
                          <p:cTn id="52" fill="hold">
                            <p:stCondLst>
                              <p:cond delay="2000"/>
                            </p:stCondLst>
                            <p:childTnLst>
                              <p:par>
                                <p:cTn id="53" presetID="1" presetClass="entr" presetSubtype="0" fill="hold" nodeType="afterEffect">
                                  <p:stCondLst>
                                    <p:cond delay="0"/>
                                  </p:stCondLst>
                                  <p:childTnLst>
                                    <p:set>
                                      <p:cBhvr>
                                        <p:cTn id="54" dur="1" fill="hold">
                                          <p:stCondLst>
                                            <p:cond delay="0"/>
                                          </p:stCondLst>
                                        </p:cTn>
                                        <p:tgtEl>
                                          <p:spTgt spid="10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056"/>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nodeType="afterEffect">
                                  <p:stCondLst>
                                    <p:cond delay="0"/>
                                  </p:stCondLst>
                                  <p:childTnLst>
                                    <p:set>
                                      <p:cBhvr>
                                        <p:cTn id="61" dur="1" fill="hold">
                                          <p:stCondLst>
                                            <p:cond delay="0"/>
                                          </p:stCondLst>
                                        </p:cTn>
                                        <p:tgtEl>
                                          <p:spTgt spid="1030"/>
                                        </p:tgtEl>
                                        <p:attrNameLst>
                                          <p:attrName>style.visibility</p:attrName>
                                        </p:attrNameLst>
                                      </p:cBhvr>
                                      <p:to>
                                        <p:strVal val="visible"/>
                                      </p:to>
                                    </p:set>
                                  </p:childTnLst>
                                </p:cTn>
                              </p:par>
                            </p:childTnLst>
                          </p:cTn>
                        </p:par>
                        <p:par>
                          <p:cTn id="62" fill="hold">
                            <p:stCondLst>
                              <p:cond delay="0"/>
                            </p:stCondLst>
                            <p:childTnLst>
                              <p:par>
                                <p:cTn id="63" presetID="42" presetClass="path" presetSubtype="0" accel="50000" decel="50000" fill="hold" nodeType="afterEffect">
                                  <p:stCondLst>
                                    <p:cond delay="0"/>
                                  </p:stCondLst>
                                  <p:childTnLst>
                                    <p:animMotion origin="layout" path="M 2.77556E-17 -3.7037E-7 L 0.42526 -0.02407 " pathEditMode="relative" rAng="0" ptsTypes="AA">
                                      <p:cBhvr>
                                        <p:cTn id="64" dur="2000" fill="hold"/>
                                        <p:tgtEl>
                                          <p:spTgt spid="1030"/>
                                        </p:tgtEl>
                                        <p:attrNameLst>
                                          <p:attrName>ppt_x</p:attrName>
                                          <p:attrName>ppt_y</p:attrName>
                                        </p:attrNameLst>
                                      </p:cBhvr>
                                      <p:rCtr x="21263" y="-1204"/>
                                    </p:animMotion>
                                  </p:childTnLst>
                                </p:cTn>
                              </p:par>
                            </p:childTnLst>
                          </p:cTn>
                        </p:par>
                        <p:par>
                          <p:cTn id="65" fill="hold">
                            <p:stCondLst>
                              <p:cond delay="2000"/>
                            </p:stCondLst>
                            <p:childTnLst>
                              <p:par>
                                <p:cTn id="66" presetID="1" presetClass="exit" presetSubtype="0" fill="hold" nodeType="afterEffect">
                                  <p:stCondLst>
                                    <p:cond delay="0"/>
                                  </p:stCondLst>
                                  <p:childTnLst>
                                    <p:set>
                                      <p:cBhvr>
                                        <p:cTn id="67" dur="1" fill="hold">
                                          <p:stCondLst>
                                            <p:cond delay="0"/>
                                          </p:stCondLst>
                                        </p:cTn>
                                        <p:tgtEl>
                                          <p:spTgt spid="1030"/>
                                        </p:tgtEl>
                                        <p:attrNameLst>
                                          <p:attrName>style.visibility</p:attrName>
                                        </p:attrNameLst>
                                      </p:cBhvr>
                                      <p:to>
                                        <p:strVal val="hidden"/>
                                      </p:to>
                                    </p:set>
                                  </p:childTnLst>
                                </p:cTn>
                              </p:par>
                            </p:childTnLst>
                          </p:cTn>
                        </p:par>
                        <p:par>
                          <p:cTn id="68" fill="hold">
                            <p:stCondLst>
                              <p:cond delay="2000"/>
                            </p:stCondLst>
                            <p:childTnLst>
                              <p:par>
                                <p:cTn id="69" presetID="1" presetClass="entr" presetSubtype="0" fill="hold" nodeType="afterEffect">
                                  <p:stCondLst>
                                    <p:cond delay="0"/>
                                  </p:stCondLst>
                                  <p:childTnLst>
                                    <p:set>
                                      <p:cBhvr>
                                        <p:cTn id="70" dur="1" fill="hold">
                                          <p:stCondLst>
                                            <p:cond delay="0"/>
                                          </p:stCondLst>
                                        </p:cTn>
                                        <p:tgtEl>
                                          <p:spTgt spid="105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058"/>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1048"/>
                                        </p:tgtEl>
                                        <p:attrNameLst>
                                          <p:attrName>style.visibility</p:attrName>
                                        </p:attrNameLst>
                                      </p:cBhvr>
                                      <p:to>
                                        <p:strVal val="visible"/>
                                      </p:to>
                                    </p:set>
                                  </p:childTnLst>
                                </p:cTn>
                              </p:par>
                            </p:childTnLst>
                          </p:cTn>
                        </p:par>
                        <p:par>
                          <p:cTn id="78" fill="hold">
                            <p:stCondLst>
                              <p:cond delay="0"/>
                            </p:stCondLst>
                            <p:childTnLst>
                              <p:par>
                                <p:cTn id="79" presetID="42" presetClass="path" presetSubtype="0" accel="50000" decel="50000" fill="hold" nodeType="afterEffect">
                                  <p:stCondLst>
                                    <p:cond delay="0"/>
                                  </p:stCondLst>
                                  <p:childTnLst>
                                    <p:animMotion origin="layout" path="M 4.79167E-6 3.7037E-7 L 0.422 0.00602 " pathEditMode="relative" rAng="0" ptsTypes="AA">
                                      <p:cBhvr>
                                        <p:cTn id="80" dur="2000" fill="hold"/>
                                        <p:tgtEl>
                                          <p:spTgt spid="1048"/>
                                        </p:tgtEl>
                                        <p:attrNameLst>
                                          <p:attrName>ppt_x</p:attrName>
                                          <p:attrName>ppt_y</p:attrName>
                                        </p:attrNameLst>
                                      </p:cBhvr>
                                      <p:rCtr x="21094" y="301"/>
                                    </p:animMotion>
                                  </p:childTnLst>
                                </p:cTn>
                              </p:par>
                            </p:childTnLst>
                          </p:cTn>
                        </p:par>
                        <p:par>
                          <p:cTn id="81" fill="hold">
                            <p:stCondLst>
                              <p:cond delay="2000"/>
                            </p:stCondLst>
                            <p:childTnLst>
                              <p:par>
                                <p:cTn id="82" presetID="1" presetClass="exit" presetSubtype="0" fill="hold" nodeType="afterEffect">
                                  <p:stCondLst>
                                    <p:cond delay="0"/>
                                  </p:stCondLst>
                                  <p:childTnLst>
                                    <p:set>
                                      <p:cBhvr>
                                        <p:cTn id="83" dur="1" fill="hold">
                                          <p:stCondLst>
                                            <p:cond delay="0"/>
                                          </p:stCondLst>
                                        </p:cTn>
                                        <p:tgtEl>
                                          <p:spTgt spid="1048"/>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par>
                          <p:cTn id="91" fill="hold">
                            <p:stCondLst>
                              <p:cond delay="0"/>
                            </p:stCondLst>
                            <p:childTnLst>
                              <p:par>
                                <p:cTn id="92" presetID="42" presetClass="path" presetSubtype="0" accel="50000" decel="50000" fill="hold" nodeType="afterEffect">
                                  <p:stCondLst>
                                    <p:cond delay="0"/>
                                  </p:stCondLst>
                                  <p:childTnLst>
                                    <p:animMotion origin="layout" path="M -3.33333E-6 1.11111E-6 L 0.43516 -0.00741 " pathEditMode="relative" rAng="0" ptsTypes="AA">
                                      <p:cBhvr>
                                        <p:cTn id="93" dur="2000" fill="hold"/>
                                        <p:tgtEl>
                                          <p:spTgt spid="24"/>
                                        </p:tgtEl>
                                        <p:attrNameLst>
                                          <p:attrName>ppt_x</p:attrName>
                                          <p:attrName>ppt_y</p:attrName>
                                        </p:attrNameLst>
                                      </p:cBhvr>
                                      <p:rCtr x="21758" y="-370"/>
                                    </p:animMotion>
                                  </p:childTnLst>
                                </p:cTn>
                              </p:par>
                            </p:childTnLst>
                          </p:cTn>
                        </p:par>
                        <p:par>
                          <p:cTn id="94" fill="hold">
                            <p:stCondLst>
                              <p:cond delay="2000"/>
                            </p:stCondLst>
                            <p:childTnLst>
                              <p:par>
                                <p:cTn id="95" presetID="1" presetClass="exit" presetSubtype="0" fill="hold" nodeType="afterEffect">
                                  <p:stCondLst>
                                    <p:cond delay="0"/>
                                  </p:stCondLst>
                                  <p:childTnLst>
                                    <p:set>
                                      <p:cBhvr>
                                        <p:cTn id="96" dur="1" fill="hold">
                                          <p:stCondLst>
                                            <p:cond delay="0"/>
                                          </p:stCondLst>
                                        </p:cTn>
                                        <p:tgtEl>
                                          <p:spTgt spid="24"/>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070"/>
                                        </p:tgtEl>
                                        <p:attrNameLst>
                                          <p:attrName>style.visibility</p:attrName>
                                        </p:attrNameLst>
                                      </p:cBhvr>
                                      <p:to>
                                        <p:strVal val="visible"/>
                                      </p:to>
                                    </p:set>
                                  </p:childTnLst>
                                </p:cTn>
                              </p:par>
                            </p:childTnLst>
                          </p:cTn>
                        </p:par>
                        <p:par>
                          <p:cTn id="101" fill="hold">
                            <p:stCondLst>
                              <p:cond delay="0"/>
                            </p:stCondLst>
                            <p:childTnLst>
                              <p:par>
                                <p:cTn id="102" presetID="42" presetClass="path" presetSubtype="0" accel="50000" decel="50000" fill="hold" nodeType="afterEffect">
                                  <p:stCondLst>
                                    <p:cond delay="0"/>
                                  </p:stCondLst>
                                  <p:childTnLst>
                                    <p:animMotion origin="layout" path="M 2.08333E-6 4.44444E-6 L 0.42656 0.003 " pathEditMode="relative" rAng="0" ptsTypes="AA">
                                      <p:cBhvr>
                                        <p:cTn id="103" dur="2000" fill="hold"/>
                                        <p:tgtEl>
                                          <p:spTgt spid="1070"/>
                                        </p:tgtEl>
                                        <p:attrNameLst>
                                          <p:attrName>ppt_x</p:attrName>
                                          <p:attrName>ppt_y</p:attrName>
                                        </p:attrNameLst>
                                      </p:cBhvr>
                                      <p:rCtr x="21328" y="139"/>
                                    </p:animMotion>
                                  </p:childTnLst>
                                </p:cTn>
                              </p:par>
                            </p:childTnLst>
                          </p:cTn>
                        </p:par>
                        <p:par>
                          <p:cTn id="104" fill="hold">
                            <p:stCondLst>
                              <p:cond delay="2000"/>
                            </p:stCondLst>
                            <p:childTnLst>
                              <p:par>
                                <p:cTn id="105" presetID="1" presetClass="exit" presetSubtype="0" fill="hold" nodeType="afterEffect">
                                  <p:stCondLst>
                                    <p:cond delay="0"/>
                                  </p:stCondLst>
                                  <p:childTnLst>
                                    <p:set>
                                      <p:cBhvr>
                                        <p:cTn id="106" dur="1" fill="hold">
                                          <p:stCondLst>
                                            <p:cond delay="0"/>
                                          </p:stCondLst>
                                        </p:cTn>
                                        <p:tgtEl>
                                          <p:spTgt spid="1070"/>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9"/>
                                        </p:tgtEl>
                                        <p:attrNameLst>
                                          <p:attrName>style.visibility</p:attrName>
                                        </p:attrNameLst>
                                      </p:cBhvr>
                                      <p:to>
                                        <p:strVal val="hidden"/>
                                      </p:to>
                                    </p:set>
                                  </p:childTnLst>
                                </p:cTn>
                              </p:par>
                            </p:childTnLst>
                          </p:cTn>
                        </p:par>
                        <p:par>
                          <p:cTn id="111" fill="hold">
                            <p:stCondLst>
                              <p:cond delay="0"/>
                            </p:stCondLst>
                            <p:childTnLst>
                              <p:par>
                                <p:cTn id="112" presetID="1" presetClass="entr" presetSubtype="0" fill="hold" nodeType="afterEffect">
                                  <p:stCondLst>
                                    <p:cond delay="0"/>
                                  </p:stCondLst>
                                  <p:childTnLst>
                                    <p:set>
                                      <p:cBhvr>
                                        <p:cTn id="113" dur="1" fill="hold">
                                          <p:stCondLst>
                                            <p:cond delay="0"/>
                                          </p:stCondLst>
                                        </p:cTn>
                                        <p:tgtEl>
                                          <p:spTgt spid="1042"/>
                                        </p:tgtEl>
                                        <p:attrNameLst>
                                          <p:attrName>style.visibility</p:attrName>
                                        </p:attrNameLst>
                                      </p:cBhvr>
                                      <p:to>
                                        <p:strVal val="visible"/>
                                      </p:to>
                                    </p:set>
                                  </p:childTnLst>
                                </p:cTn>
                              </p:par>
                            </p:childTnLst>
                          </p:cTn>
                        </p:par>
                        <p:par>
                          <p:cTn id="114" fill="hold">
                            <p:stCondLst>
                              <p:cond delay="0"/>
                            </p:stCondLst>
                            <p:childTnLst>
                              <p:par>
                                <p:cTn id="115" presetID="42" presetClass="path" presetSubtype="0" accel="50000" decel="50000" fill="hold" nodeType="afterEffect">
                                  <p:stCondLst>
                                    <p:cond delay="0"/>
                                  </p:stCondLst>
                                  <p:childTnLst>
                                    <p:animMotion origin="layout" path="M 2.77556E-17 -2.22222E-6 L 0.41901 0.00185 " pathEditMode="relative" rAng="0" ptsTypes="AA">
                                      <p:cBhvr>
                                        <p:cTn id="116" dur="2000" fill="hold"/>
                                        <p:tgtEl>
                                          <p:spTgt spid="1042"/>
                                        </p:tgtEl>
                                        <p:attrNameLst>
                                          <p:attrName>ppt_x</p:attrName>
                                          <p:attrName>ppt_y</p:attrName>
                                        </p:attrNameLst>
                                      </p:cBhvr>
                                      <p:rCtr x="20951" y="93"/>
                                    </p:animMotion>
                                  </p:childTnLst>
                                </p:cTn>
                              </p:par>
                            </p:childTnLst>
                          </p:cTn>
                        </p:par>
                        <p:par>
                          <p:cTn id="117" fill="hold">
                            <p:stCondLst>
                              <p:cond delay="2000"/>
                            </p:stCondLst>
                            <p:childTnLst>
                              <p:par>
                                <p:cTn id="118" presetID="1" presetClass="exit" presetSubtype="0" fill="hold" nodeType="afterEffect">
                                  <p:stCondLst>
                                    <p:cond delay="0"/>
                                  </p:stCondLst>
                                  <p:childTnLst>
                                    <p:set>
                                      <p:cBhvr>
                                        <p:cTn id="119" dur="1" fill="hold">
                                          <p:stCondLst>
                                            <p:cond delay="0"/>
                                          </p:stCondLst>
                                        </p:cTn>
                                        <p:tgtEl>
                                          <p:spTgt spid="1042"/>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nodeType="afterEffect">
                                  <p:stCondLst>
                                    <p:cond delay="0"/>
                                  </p:stCondLst>
                                  <p:childTnLst>
                                    <p:set>
                                      <p:cBhvr>
                                        <p:cTn id="122" dur="1" fill="hold">
                                          <p:stCondLst>
                                            <p:cond delay="0"/>
                                          </p:stCondLst>
                                        </p:cTn>
                                        <p:tgtEl>
                                          <p:spTgt spid="106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1060"/>
                                        </p:tgtEl>
                                        <p:attrNameLst>
                                          <p:attrName>style.visibility</p:attrName>
                                        </p:attrNameLst>
                                      </p:cBhvr>
                                      <p:to>
                                        <p:strVal val="hidden"/>
                                      </p:to>
                                    </p:set>
                                  </p:childTnLst>
                                </p:cTn>
                              </p:par>
                            </p:childTnLst>
                          </p:cTn>
                        </p:par>
                        <p:par>
                          <p:cTn id="127" fill="hold">
                            <p:stCondLst>
                              <p:cond delay="0"/>
                            </p:stCondLst>
                            <p:childTnLst>
                              <p:par>
                                <p:cTn id="128" presetID="1" presetClass="entr" presetSubtype="0" fill="hold" nodeType="afterEffect">
                                  <p:stCondLst>
                                    <p:cond delay="0"/>
                                  </p:stCondLst>
                                  <p:childTnLst>
                                    <p:set>
                                      <p:cBhvr>
                                        <p:cTn id="129" dur="1" fill="hold">
                                          <p:stCondLst>
                                            <p:cond delay="0"/>
                                          </p:stCondLst>
                                        </p:cTn>
                                        <p:tgtEl>
                                          <p:spTgt spid="1054"/>
                                        </p:tgtEl>
                                        <p:attrNameLst>
                                          <p:attrName>style.visibility</p:attrName>
                                        </p:attrNameLst>
                                      </p:cBhvr>
                                      <p:to>
                                        <p:strVal val="visible"/>
                                      </p:to>
                                    </p:set>
                                  </p:childTnLst>
                                </p:cTn>
                              </p:par>
                            </p:childTnLst>
                          </p:cTn>
                        </p:par>
                        <p:par>
                          <p:cTn id="130" fill="hold">
                            <p:stCondLst>
                              <p:cond delay="0"/>
                            </p:stCondLst>
                            <p:childTnLst>
                              <p:par>
                                <p:cTn id="131" presetID="42" presetClass="path" presetSubtype="0" accel="50000" decel="50000" fill="hold" nodeType="afterEffect">
                                  <p:stCondLst>
                                    <p:cond delay="0"/>
                                  </p:stCondLst>
                                  <p:childTnLst>
                                    <p:animMotion origin="layout" path="M -1.25E-6 7.40741E-7 L 0.42448 0.00185 " pathEditMode="relative" rAng="0" ptsTypes="AA">
                                      <p:cBhvr>
                                        <p:cTn id="132" dur="2000" fill="hold"/>
                                        <p:tgtEl>
                                          <p:spTgt spid="1054"/>
                                        </p:tgtEl>
                                        <p:attrNameLst>
                                          <p:attrName>ppt_x</p:attrName>
                                          <p:attrName>ppt_y</p:attrName>
                                        </p:attrNameLst>
                                      </p:cBhvr>
                                      <p:rCtr x="21224" y="93"/>
                                    </p:animMotion>
                                  </p:childTnLst>
                                </p:cTn>
                              </p:par>
                            </p:childTnLst>
                          </p:cTn>
                        </p:par>
                        <p:par>
                          <p:cTn id="133" fill="hold">
                            <p:stCondLst>
                              <p:cond delay="2000"/>
                            </p:stCondLst>
                            <p:childTnLst>
                              <p:par>
                                <p:cTn id="134" presetID="1" presetClass="exit" presetSubtype="0" fill="hold" nodeType="afterEffect">
                                  <p:stCondLst>
                                    <p:cond delay="0"/>
                                  </p:stCondLst>
                                  <p:childTnLst>
                                    <p:set>
                                      <p:cBhvr>
                                        <p:cTn id="135" dur="1" fill="hold">
                                          <p:stCondLst>
                                            <p:cond delay="0"/>
                                          </p:stCondLst>
                                        </p:cTn>
                                        <p:tgtEl>
                                          <p:spTgt spid="1054"/>
                                        </p:tgtEl>
                                        <p:attrNameLst>
                                          <p:attrName>style.visibility</p:attrName>
                                        </p:attrNameLst>
                                      </p:cBhvr>
                                      <p:to>
                                        <p:strVal val="hidden"/>
                                      </p:to>
                                    </p:set>
                                  </p:childTnLst>
                                </p:cTn>
                              </p:par>
                            </p:childTnLst>
                          </p:cTn>
                        </p:par>
                        <p:par>
                          <p:cTn id="136" fill="hold">
                            <p:stCondLst>
                              <p:cond delay="2000"/>
                            </p:stCondLst>
                            <p:childTnLst>
                              <p:par>
                                <p:cTn id="137" presetID="1" presetClass="entr" presetSubtype="0" fill="hold" nodeType="afterEffect">
                                  <p:stCondLst>
                                    <p:cond delay="0"/>
                                  </p:stCondLst>
                                  <p:childTnLst>
                                    <p:set>
                                      <p:cBhvr>
                                        <p:cTn id="138" dur="1" fill="hold">
                                          <p:stCondLst>
                                            <p:cond delay="0"/>
                                          </p:stCondLst>
                                        </p:cTn>
                                        <p:tgtEl>
                                          <p:spTgt spid="1062"/>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1062"/>
                                        </p:tgtEl>
                                        <p:attrNameLst>
                                          <p:attrName>style.visibility</p:attrName>
                                        </p:attrNameLst>
                                      </p:cBhvr>
                                      <p:to>
                                        <p:strVal val="hidden"/>
                                      </p:to>
                                    </p:set>
                                  </p:childTnLst>
                                </p:cTn>
                              </p:par>
                            </p:childTnLst>
                          </p:cTn>
                        </p:par>
                        <p:par>
                          <p:cTn id="143" fill="hold">
                            <p:stCondLst>
                              <p:cond delay="0"/>
                            </p:stCondLst>
                            <p:childTnLst>
                              <p:par>
                                <p:cTn id="144" presetID="1" presetClass="entr" presetSubtype="0" fill="hold" nodeType="afterEffect">
                                  <p:stCondLst>
                                    <p:cond delay="0"/>
                                  </p:stCondLst>
                                  <p:childTnLst>
                                    <p:set>
                                      <p:cBhvr>
                                        <p:cTn id="145" dur="1" fill="hold">
                                          <p:stCondLst>
                                            <p:cond delay="0"/>
                                          </p:stCondLst>
                                        </p:cTn>
                                        <p:tgtEl>
                                          <p:spTgt spid="5"/>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41"/>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41"/>
                                        </p:tgtEl>
                                        <p:attrNameLst>
                                          <p:attrName>style.visibility</p:attrName>
                                        </p:attrNameLst>
                                      </p:cBhvr>
                                      <p:to>
                                        <p:strVal val="hidden"/>
                                      </p:to>
                                    </p:set>
                                  </p:childTnLst>
                                </p:cTn>
                              </p:par>
                            </p:childTnLst>
                          </p:cTn>
                        </p:par>
                        <p:par>
                          <p:cTn id="154" fill="hold">
                            <p:stCondLst>
                              <p:cond delay="0"/>
                            </p:stCondLst>
                            <p:childTnLst>
                              <p:par>
                                <p:cTn id="155" presetID="1" presetClass="entr" presetSubtype="0" fill="hold" grpId="0" nodeType="afterEffect">
                                  <p:stCondLst>
                                    <p:cond delay="0"/>
                                  </p:stCondLst>
                                  <p:childTnLst>
                                    <p:set>
                                      <p:cBhvr>
                                        <p:cTn id="156" dur="1" fill="hold">
                                          <p:stCondLst>
                                            <p:cond delay="0"/>
                                          </p:stCondLst>
                                        </p:cTn>
                                        <p:tgtEl>
                                          <p:spTgt spid="42"/>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42"/>
                                        </p:tgtEl>
                                        <p:attrNameLst>
                                          <p:attrName>style.visibility</p:attrName>
                                        </p:attrNameLst>
                                      </p:cBhvr>
                                      <p:to>
                                        <p:strVal val="hidden"/>
                                      </p:to>
                                    </p:set>
                                  </p:childTnLst>
                                </p:cTn>
                              </p:par>
                            </p:childTnLst>
                          </p:cTn>
                        </p:par>
                        <p:par>
                          <p:cTn id="161" fill="hold">
                            <p:stCondLst>
                              <p:cond delay="0"/>
                            </p:stCondLst>
                            <p:childTnLst>
                              <p:par>
                                <p:cTn id="162" presetID="1" presetClass="entr" presetSubtype="0" fill="hold" grpId="0" nodeType="afterEffect">
                                  <p:stCondLst>
                                    <p:cond delay="0"/>
                                  </p:stCondLst>
                                  <p:childTnLst>
                                    <p:set>
                                      <p:cBhvr>
                                        <p:cTn id="163" dur="1" fill="hold">
                                          <p:stCondLst>
                                            <p:cond delay="0"/>
                                          </p:stCondLst>
                                        </p:cTn>
                                        <p:tgtEl>
                                          <p:spTgt spid="43"/>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nodeType="clickEffect">
                                  <p:stCondLst>
                                    <p:cond delay="0"/>
                                  </p:stCondLst>
                                  <p:childTnLst>
                                    <p:set>
                                      <p:cBhvr>
                                        <p:cTn id="167" dur="1" fill="hold">
                                          <p:stCondLst>
                                            <p:cond delay="0"/>
                                          </p:stCondLst>
                                        </p:cTn>
                                        <p:tgtEl>
                                          <p:spTgt spid="2"/>
                                        </p:tgtEl>
                                        <p:attrNameLst>
                                          <p:attrName>style.visibility</p:attrName>
                                        </p:attrNameLst>
                                      </p:cBhvr>
                                      <p:to>
                                        <p:strVal val="hidden"/>
                                      </p:to>
                                    </p:set>
                                  </p:childTnLst>
                                </p:cTn>
                              </p:par>
                            </p:childTnLst>
                          </p:cTn>
                        </p:par>
                        <p:par>
                          <p:cTn id="168" fill="hold">
                            <p:stCondLst>
                              <p:cond delay="0"/>
                            </p:stCondLst>
                            <p:childTnLst>
                              <p:par>
                                <p:cTn id="169" presetID="1" presetClass="exit" presetSubtype="0" fill="hold" nodeType="afterEffect">
                                  <p:stCondLst>
                                    <p:cond delay="0"/>
                                  </p:stCondLst>
                                  <p:childTnLst>
                                    <p:set>
                                      <p:cBhvr>
                                        <p:cTn id="170" dur="1" fill="hold">
                                          <p:stCondLst>
                                            <p:cond delay="0"/>
                                          </p:stCondLst>
                                        </p:cTn>
                                        <p:tgtEl>
                                          <p:spTgt spid="3"/>
                                        </p:tgtEl>
                                        <p:attrNameLst>
                                          <p:attrName>style.visibility</p:attrName>
                                        </p:attrNameLst>
                                      </p:cBhvr>
                                      <p:to>
                                        <p:strVal val="hidden"/>
                                      </p:to>
                                    </p:set>
                                  </p:childTnLst>
                                </p:cTn>
                              </p:par>
                            </p:childTnLst>
                          </p:cTn>
                        </p:par>
                        <p:par>
                          <p:cTn id="171" fill="hold">
                            <p:stCondLst>
                              <p:cond delay="0"/>
                            </p:stCondLst>
                            <p:childTnLst>
                              <p:par>
                                <p:cTn id="172" presetID="1" presetClass="exit" presetSubtype="0" fill="hold" nodeType="afterEffect">
                                  <p:stCondLst>
                                    <p:cond delay="0"/>
                                  </p:stCondLst>
                                  <p:childTnLst>
                                    <p:set>
                                      <p:cBhvr>
                                        <p:cTn id="173" dur="1" fill="hold">
                                          <p:stCondLst>
                                            <p:cond delay="0"/>
                                          </p:stCondLst>
                                        </p:cTn>
                                        <p:tgtEl>
                                          <p:spTgt spid="4"/>
                                        </p:tgtEl>
                                        <p:attrNameLst>
                                          <p:attrName>style.visibility</p:attrName>
                                        </p:attrNameLst>
                                      </p:cBhvr>
                                      <p:to>
                                        <p:strVal val="hidden"/>
                                      </p:to>
                                    </p:set>
                                  </p:childTnLst>
                                </p:cTn>
                              </p:par>
                            </p:childTnLst>
                          </p:cTn>
                        </p:par>
                        <p:par>
                          <p:cTn id="174" fill="hold">
                            <p:stCondLst>
                              <p:cond delay="0"/>
                            </p:stCondLst>
                            <p:childTnLst>
                              <p:par>
                                <p:cTn id="175" presetID="1" presetClass="entr" presetSubtype="0" fill="hold" nodeType="afterEffect">
                                  <p:stCondLst>
                                    <p:cond delay="0"/>
                                  </p:stCondLst>
                                  <p:childTnLst>
                                    <p:set>
                                      <p:cBhvr>
                                        <p:cTn id="176" dur="1" fill="hold">
                                          <p:stCondLst>
                                            <p:cond delay="0"/>
                                          </p:stCondLst>
                                        </p:cTn>
                                        <p:tgtEl>
                                          <p:spTgt spid="1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41" grpId="0"/>
      <p:bldP spid="41" grpId="1"/>
      <p:bldP spid="42" grpId="0"/>
      <p:bldP spid="42" grpId="1"/>
      <p:bldP spid="43" grpId="0"/>
      <p:bldP spid="19" grpId="0" animBg="1"/>
      <p:bldP spid="1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Title"/>
          <p:cNvSpPr/>
          <p:nvPr/>
        </p:nvSpPr>
        <p:spPr>
          <a:xfrm>
            <a:off x="5238009" y="131329"/>
            <a:ext cx="1749326"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ASPX </a:t>
            </a: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هاندلر</a:t>
            </a:r>
            <a:endParaRPr lang="ar-JO" sz="2800" b="1"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pic>
        <p:nvPicPr>
          <p:cNvPr id="2" name="Draw :: Server"/>
          <p:cNvPicPr>
            <a:picLocks noChangeAspect="1"/>
          </p:cNvPicPr>
          <p:nvPr/>
        </p:nvPicPr>
        <p:blipFill>
          <a:blip r:embed="rId3"/>
          <a:stretch>
            <a:fillRect/>
          </a:stretch>
        </p:blipFill>
        <p:spPr>
          <a:xfrm>
            <a:off x="-21602" y="1188720"/>
            <a:ext cx="8464562" cy="5578057"/>
          </a:xfrm>
          <a:prstGeom prst="rect">
            <a:avLst/>
          </a:prstGeom>
        </p:spPr>
      </p:pic>
      <p:grpSp>
        <p:nvGrpSpPr>
          <p:cNvPr id="15" name="Client"/>
          <p:cNvGrpSpPr/>
          <p:nvPr/>
        </p:nvGrpSpPr>
        <p:grpSpPr>
          <a:xfrm>
            <a:off x="9931349" y="2027484"/>
            <a:ext cx="2161858" cy="3662116"/>
            <a:chOff x="9931349" y="2027484"/>
            <a:chExt cx="2161858" cy="3662116"/>
          </a:xfrm>
        </p:grpSpPr>
        <p:pic>
          <p:nvPicPr>
            <p:cNvPr id="3" name="Draw :: Monitor" descr="Image result for moni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3057" y="2027484"/>
              <a:ext cx="2058443" cy="36621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 :: Browser Empty" descr="Image result for empty brows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1349" y="2105977"/>
              <a:ext cx="2161858" cy="3197543"/>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 :: WebSite" descr="Image result for web site them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73601" y="2551588"/>
            <a:ext cx="1877353" cy="230632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 Left"/>
          <p:cNvSpPr/>
          <p:nvPr/>
        </p:nvSpPr>
        <p:spPr>
          <a:xfrm>
            <a:off x="6961484" y="2267232"/>
            <a:ext cx="2977966" cy="245110"/>
          </a:xfrm>
          <a:prstGeom prst="leftArrow">
            <a:avLst>
              <a:gd name="adj1" fmla="val 50000"/>
              <a:gd name="adj2" fmla="val 196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 Right"/>
          <p:cNvSpPr/>
          <p:nvPr/>
        </p:nvSpPr>
        <p:spPr>
          <a:xfrm>
            <a:off x="6987336" y="2465470"/>
            <a:ext cx="3004519" cy="250730"/>
          </a:xfrm>
          <a:prstGeom prst="rightArrow">
            <a:avLst>
              <a:gd name="adj1" fmla="val 50000"/>
              <a:gd name="adj2" fmla="val 198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 URL File Name"/>
          <p:cNvSpPr txBox="1"/>
          <p:nvPr/>
        </p:nvSpPr>
        <p:spPr>
          <a:xfrm>
            <a:off x="9991855" y="2079774"/>
            <a:ext cx="2127205" cy="584775"/>
          </a:xfrm>
          <a:prstGeom prst="rect">
            <a:avLst/>
          </a:prstGeom>
          <a:noFill/>
        </p:spPr>
        <p:txBody>
          <a:bodyPr wrap="square" rtlCol="0">
            <a:spAutoFit/>
          </a:bodyPr>
          <a:lstStyle/>
          <a:p>
            <a:r>
              <a:rPr lang="en-US" sz="3200" b="1" dirty="0" smtClean="0"/>
              <a:t>File1.</a:t>
            </a:r>
            <a:r>
              <a:rPr lang="en-US" sz="3200" b="1" dirty="0" smtClean="0">
                <a:solidFill>
                  <a:srgbClr val="FF0000"/>
                </a:solidFill>
              </a:rPr>
              <a:t>ASPX</a:t>
            </a:r>
            <a:endParaRPr lang="en-US" b="1" dirty="0">
              <a:solidFill>
                <a:srgbClr val="FF0000"/>
              </a:solidFill>
            </a:endParaRPr>
          </a:p>
        </p:txBody>
      </p:sp>
      <p:sp>
        <p:nvSpPr>
          <p:cNvPr id="10" name="Box :: IIS Box"/>
          <p:cNvSpPr/>
          <p:nvPr/>
        </p:nvSpPr>
        <p:spPr>
          <a:xfrm>
            <a:off x="6166536" y="1534160"/>
            <a:ext cx="762000" cy="4795520"/>
          </a:xfrm>
          <a:prstGeom prst="rect">
            <a:avLst/>
          </a:prstGeom>
          <a:solidFill>
            <a:srgbClr val="FFD5D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IIS</a:t>
            </a:r>
            <a:endParaRPr lang="en-US" sz="3600" dirty="0">
              <a:solidFill>
                <a:schemeClr val="tx1"/>
              </a:solidFill>
            </a:endParaRPr>
          </a:p>
        </p:txBody>
      </p:sp>
      <p:sp>
        <p:nvSpPr>
          <p:cNvPr id="12" name="Arrow :: IIS To ASPX Handler"/>
          <p:cNvSpPr/>
          <p:nvPr/>
        </p:nvSpPr>
        <p:spPr>
          <a:xfrm>
            <a:off x="5703401" y="2664549"/>
            <a:ext cx="818542" cy="245110"/>
          </a:xfrm>
          <a:prstGeom prst="leftArrow">
            <a:avLst>
              <a:gd name="adj1" fmla="val 33419"/>
              <a:gd name="adj2" fmla="val 1257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ox :: HTML Handler"/>
          <p:cNvSpPr/>
          <p:nvPr/>
        </p:nvSpPr>
        <p:spPr>
          <a:xfrm>
            <a:off x="4447236" y="1666012"/>
            <a:ext cx="1287862" cy="680720"/>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HTML Handler</a:t>
            </a:r>
            <a:endParaRPr lang="en-US" sz="2400" dirty="0">
              <a:solidFill>
                <a:schemeClr val="tx1"/>
              </a:solidFill>
            </a:endParaRPr>
          </a:p>
        </p:txBody>
      </p:sp>
      <p:sp>
        <p:nvSpPr>
          <p:cNvPr id="20" name="Box :: ASPX Handler"/>
          <p:cNvSpPr/>
          <p:nvPr/>
        </p:nvSpPr>
        <p:spPr>
          <a:xfrm>
            <a:off x="4447236" y="2512342"/>
            <a:ext cx="1287862" cy="680720"/>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ASPX Handler</a:t>
            </a:r>
            <a:endParaRPr lang="en-US" sz="2400" dirty="0">
              <a:solidFill>
                <a:schemeClr val="tx1"/>
              </a:solidFill>
            </a:endParaRPr>
          </a:p>
        </p:txBody>
      </p:sp>
      <p:sp>
        <p:nvSpPr>
          <p:cNvPr id="19" name="Arrow :: ASPX handler to IIS"/>
          <p:cNvSpPr/>
          <p:nvPr/>
        </p:nvSpPr>
        <p:spPr>
          <a:xfrm flipH="1">
            <a:off x="5732313" y="2846096"/>
            <a:ext cx="868446" cy="245110"/>
          </a:xfrm>
          <a:prstGeom prst="leftArrow">
            <a:avLst>
              <a:gd name="adj1" fmla="val 33419"/>
              <a:gd name="adj2" fmla="val 1257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ASPX File"/>
          <p:cNvGrpSpPr/>
          <p:nvPr/>
        </p:nvGrpSpPr>
        <p:grpSpPr>
          <a:xfrm>
            <a:off x="831006" y="1476057"/>
            <a:ext cx="2119741" cy="2425383"/>
            <a:chOff x="831006" y="1476057"/>
            <a:chExt cx="2119741" cy="2425383"/>
          </a:xfrm>
        </p:grpSpPr>
        <p:pic>
          <p:nvPicPr>
            <p:cNvPr id="14" name="Pic :: File Explorer empty folder" descr="Image result for empty fold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1006" y="1476057"/>
              <a:ext cx="2119741" cy="2425383"/>
            </a:xfrm>
            <a:prstGeom prst="rect">
              <a:avLst/>
            </a:prstGeom>
            <a:noFill/>
            <a:extLst>
              <a:ext uri="{909E8E84-426E-40DD-AFC4-6F175D3DCCD1}">
                <a14:hiddenFill xmlns:a14="http://schemas.microsoft.com/office/drawing/2010/main">
                  <a:solidFill>
                    <a:srgbClr val="FFFFFF"/>
                  </a:solidFill>
                </a14:hiddenFill>
              </a:ext>
            </a:extLst>
          </p:spPr>
        </p:pic>
        <p:pic>
          <p:nvPicPr>
            <p:cNvPr id="21" name="Icon :: ASPX File"/>
            <p:cNvPicPr>
              <a:picLocks noChangeAspect="1"/>
            </p:cNvPicPr>
            <p:nvPr/>
          </p:nvPicPr>
          <p:blipFill>
            <a:blip r:embed="rId8"/>
            <a:stretch>
              <a:fillRect/>
            </a:stretch>
          </p:blipFill>
          <p:spPr>
            <a:xfrm>
              <a:off x="1345076" y="2290797"/>
              <a:ext cx="542925" cy="600075"/>
            </a:xfrm>
            <a:prstGeom prst="rect">
              <a:avLst/>
            </a:prstGeom>
          </p:spPr>
        </p:pic>
      </p:grpSp>
      <p:sp>
        <p:nvSpPr>
          <p:cNvPr id="17" name="Code :: ASPX"/>
          <p:cNvSpPr/>
          <p:nvPr/>
        </p:nvSpPr>
        <p:spPr>
          <a:xfrm>
            <a:off x="909558" y="2843044"/>
            <a:ext cx="2488314" cy="172340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r>
              <a:rPr lang="en-US" sz="1200" dirty="0" smtClean="0">
                <a:solidFill>
                  <a:srgbClr val="808080"/>
                </a:solidFill>
                <a:latin typeface="Consolas" panose="020B0609020204030204" pitchFamily="49" charset="0"/>
              </a:rPr>
              <a:t>&lt;</a:t>
            </a:r>
            <a:r>
              <a:rPr lang="en-US" sz="1200" dirty="0" smtClean="0">
                <a:solidFill>
                  <a:srgbClr val="569CD6"/>
                </a:solidFill>
                <a:latin typeface="Consolas" panose="020B0609020204030204" pitchFamily="49" charset="0"/>
              </a:rPr>
              <a:t>html</a:t>
            </a:r>
            <a:r>
              <a:rPr lang="en-US" sz="1200" dirty="0" smtClean="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smtClean="0">
                <a:solidFill>
                  <a:srgbClr val="808080"/>
                </a:solidFill>
                <a:latin typeface="Consolas" panose="020B0609020204030204" pitchFamily="49" charset="0"/>
              </a:rPr>
              <a:t>  &lt;</a:t>
            </a:r>
            <a:r>
              <a:rPr lang="en-US" sz="1200" dirty="0">
                <a:solidFill>
                  <a:srgbClr val="569CD6"/>
                </a:solidFill>
                <a:latin typeface="Consolas" panose="020B0609020204030204" pitchFamily="49" charset="0"/>
              </a:rPr>
              <a:t>body</a:t>
            </a:r>
            <a:r>
              <a:rPr lang="en-US" sz="1200" dirty="0" smtClean="0">
                <a:solidFill>
                  <a:srgbClr val="808080"/>
                </a:solidFill>
                <a:latin typeface="Consolas" panose="020B0609020204030204" pitchFamily="49" charset="0"/>
              </a:rPr>
              <a:t>&gt;</a:t>
            </a:r>
          </a:p>
          <a:p>
            <a:r>
              <a:rPr lang="en-US" sz="1200" dirty="0"/>
              <a:t> </a:t>
            </a:r>
            <a:r>
              <a:rPr lang="en-US" sz="1200" dirty="0" smtClean="0"/>
              <a:t>          </a:t>
            </a:r>
            <a:r>
              <a:rPr lang="en-US" sz="1200" dirty="0" smtClean="0">
                <a:solidFill>
                  <a:srgbClr val="808080"/>
                </a:solidFill>
                <a:latin typeface="Consolas" panose="020B0609020204030204" pitchFamily="49" charset="0"/>
              </a:rPr>
              <a:t>&lt;</a:t>
            </a:r>
            <a:r>
              <a:rPr lang="en-US" sz="1200" dirty="0" smtClean="0">
                <a:solidFill>
                  <a:srgbClr val="569CD6"/>
                </a:solidFill>
                <a:latin typeface="Consolas" panose="020B0609020204030204" pitchFamily="49" charset="0"/>
              </a:rPr>
              <a:t>H1</a:t>
            </a:r>
            <a:r>
              <a:rPr lang="en-US" sz="1200" dirty="0" smtClean="0">
                <a:solidFill>
                  <a:srgbClr val="808080"/>
                </a:solidFill>
                <a:latin typeface="Consolas" panose="020B0609020204030204" pitchFamily="49" charset="0"/>
              </a:rPr>
              <a:t>&gt; </a:t>
            </a:r>
            <a:r>
              <a:rPr lang="en-US" sz="1200" dirty="0">
                <a:solidFill>
                  <a:srgbClr val="000000"/>
                </a:solidFill>
                <a:highlight>
                  <a:srgbClr val="FFFF00"/>
                </a:highlight>
                <a:latin typeface="Consolas" panose="020B0609020204030204" pitchFamily="49" charset="0"/>
              </a:rPr>
              <a:t>&lt;%</a:t>
            </a:r>
            <a:r>
              <a:rPr lang="en-US" sz="1200" dirty="0">
                <a:solidFill>
                  <a:srgbClr val="0000FF"/>
                </a:solidFill>
                <a:highlight>
                  <a:srgbClr val="FFFF00"/>
                </a:highlight>
                <a:latin typeface="Consolas" panose="020B0609020204030204" pitchFamily="49" charset="0"/>
              </a:rPr>
              <a:t>:</a:t>
            </a:r>
            <a:r>
              <a:rPr lang="en-US" sz="1200" dirty="0">
                <a:solidFill>
                  <a:srgbClr val="000000"/>
                </a:solidFill>
                <a:highlight>
                  <a:srgbClr val="FFFF00"/>
                </a:highlight>
                <a:latin typeface="Consolas" panose="020B0609020204030204" pitchFamily="49" charset="0"/>
              </a:rPr>
              <a:t> </a:t>
            </a:r>
            <a:r>
              <a:rPr lang="en-US" sz="1200" b="1" dirty="0">
                <a:solidFill>
                  <a:srgbClr val="808080"/>
                </a:solidFill>
                <a:latin typeface="Consolas" panose="020B0609020204030204" pitchFamily="49" charset="0"/>
              </a:rPr>
              <a:t>Title</a:t>
            </a:r>
            <a:r>
              <a:rPr lang="en-US" sz="1200" dirty="0" smtClean="0">
                <a:solidFill>
                  <a:srgbClr val="000000"/>
                </a:solidFill>
                <a:highlight>
                  <a:srgbClr val="FFFF00"/>
                </a:highlight>
                <a:latin typeface="Consolas" panose="020B0609020204030204" pitchFamily="49" charset="0"/>
              </a:rPr>
              <a:t> %&gt;</a:t>
            </a:r>
            <a:r>
              <a:rPr lang="en-US" sz="1200" dirty="0" smtClean="0">
                <a:solidFill>
                  <a:srgbClr val="808080"/>
                </a:solidFill>
                <a:latin typeface="Consolas" panose="020B0609020204030204" pitchFamily="49" charset="0"/>
              </a:rPr>
              <a:t>&lt;</a:t>
            </a:r>
            <a:r>
              <a:rPr lang="en-US" sz="1200" dirty="0" smtClean="0">
                <a:solidFill>
                  <a:srgbClr val="569CD6"/>
                </a:solidFill>
                <a:latin typeface="Consolas" panose="020B0609020204030204" pitchFamily="49" charset="0"/>
              </a:rPr>
              <a:t>/H1</a:t>
            </a:r>
            <a:r>
              <a:rPr lang="en-US" sz="1200" dirty="0" smtClean="0">
                <a:solidFill>
                  <a:srgbClr val="808080"/>
                </a:solidFill>
                <a:latin typeface="Consolas" panose="020B0609020204030204" pitchFamily="49" charset="0"/>
              </a:rPr>
              <a:t>&gt;</a:t>
            </a:r>
            <a:endParaRPr lang="en-US" sz="1200" dirty="0" smtClean="0">
              <a:solidFill>
                <a:srgbClr val="D4D4D4"/>
              </a:solidFill>
              <a:latin typeface="Consolas" panose="020B0609020204030204" pitchFamily="49" charset="0"/>
            </a:endParaRPr>
          </a:p>
          <a:p>
            <a:r>
              <a:rPr lang="en-US" sz="1200" dirty="0" smtClean="0">
                <a:solidFill>
                  <a:srgbClr val="808080"/>
                </a:solidFill>
                <a:latin typeface="Consolas" panose="020B0609020204030204" pitchFamily="49" charset="0"/>
              </a:rPr>
              <a:t>     &lt;</a:t>
            </a:r>
            <a:r>
              <a:rPr lang="en-US" sz="1200" dirty="0" smtClean="0">
                <a:solidFill>
                  <a:srgbClr val="569CD6"/>
                </a:solidFill>
                <a:latin typeface="Consolas" panose="020B0609020204030204" pitchFamily="49" charset="0"/>
              </a:rPr>
              <a:t>UL</a:t>
            </a:r>
            <a:r>
              <a:rPr lang="en-US" sz="1200" dirty="0" smtClean="0">
                <a:solidFill>
                  <a:srgbClr val="808080"/>
                </a:solidFill>
                <a:latin typeface="Consolas" panose="020B0609020204030204" pitchFamily="49" charset="0"/>
              </a:rPr>
              <a:t>&gt; </a:t>
            </a:r>
          </a:p>
          <a:p>
            <a:r>
              <a:rPr lang="en-US" sz="1200" dirty="0" smtClean="0">
                <a:solidFill>
                  <a:srgbClr val="808080"/>
                </a:solidFill>
                <a:latin typeface="Consolas" panose="020B0609020204030204" pitchFamily="49" charset="0"/>
              </a:rPr>
              <a:t>        &lt;</a:t>
            </a:r>
            <a:r>
              <a:rPr lang="en-US" sz="1200" dirty="0" smtClean="0">
                <a:solidFill>
                  <a:srgbClr val="569CD6"/>
                </a:solidFill>
                <a:latin typeface="Consolas" panose="020B0609020204030204" pitchFamily="49" charset="0"/>
              </a:rPr>
              <a:t>LI</a:t>
            </a:r>
            <a:r>
              <a:rPr lang="en-US" sz="1200" dirty="0" smtClean="0">
                <a:solidFill>
                  <a:srgbClr val="808080"/>
                </a:solidFill>
                <a:latin typeface="Consolas" panose="020B0609020204030204" pitchFamily="49" charset="0"/>
              </a:rPr>
              <a:t>&gt; Item 1&lt;/</a:t>
            </a:r>
            <a:r>
              <a:rPr lang="en-US" sz="1200" dirty="0" smtClean="0">
                <a:solidFill>
                  <a:srgbClr val="569CD6"/>
                </a:solidFill>
                <a:latin typeface="Consolas" panose="020B0609020204030204" pitchFamily="49" charset="0"/>
              </a:rPr>
              <a:t>LI</a:t>
            </a:r>
            <a:r>
              <a:rPr lang="en-US" sz="1200" dirty="0" smtClean="0">
                <a:solidFill>
                  <a:srgbClr val="808080"/>
                </a:solidFill>
                <a:latin typeface="Consolas" panose="020B0609020204030204" pitchFamily="49" charset="0"/>
              </a:rPr>
              <a:t>&gt;</a:t>
            </a:r>
            <a:br>
              <a:rPr lang="en-US" sz="1200" dirty="0" smtClean="0">
                <a:solidFill>
                  <a:srgbClr val="808080"/>
                </a:solidFill>
                <a:latin typeface="Consolas" panose="020B0609020204030204" pitchFamily="49" charset="0"/>
              </a:rPr>
            </a:br>
            <a:r>
              <a:rPr lang="en-US" sz="1200" dirty="0" smtClean="0">
                <a:solidFill>
                  <a:srgbClr val="808080"/>
                </a:solidFill>
                <a:latin typeface="Consolas" panose="020B0609020204030204" pitchFamily="49" charset="0"/>
              </a:rPr>
              <a:t>        &lt;</a:t>
            </a:r>
            <a:r>
              <a:rPr lang="en-US" sz="1200" dirty="0" smtClean="0">
                <a:solidFill>
                  <a:srgbClr val="569CD6"/>
                </a:solidFill>
                <a:latin typeface="Consolas" panose="020B0609020204030204" pitchFamily="49" charset="0"/>
              </a:rPr>
              <a:t>LI</a:t>
            </a:r>
            <a:r>
              <a:rPr lang="en-US" sz="1200" dirty="0" smtClean="0">
                <a:solidFill>
                  <a:srgbClr val="808080"/>
                </a:solidFill>
                <a:latin typeface="Consolas" panose="020B0609020204030204" pitchFamily="49" charset="0"/>
              </a:rPr>
              <a:t>&gt; </a:t>
            </a:r>
            <a:r>
              <a:rPr lang="en-US" sz="1200" dirty="0">
                <a:solidFill>
                  <a:srgbClr val="808080"/>
                </a:solidFill>
                <a:latin typeface="Consolas" panose="020B0609020204030204" pitchFamily="49" charset="0"/>
              </a:rPr>
              <a:t>Item </a:t>
            </a:r>
            <a:r>
              <a:rPr lang="en-US" sz="1200" dirty="0" smtClean="0">
                <a:solidFill>
                  <a:srgbClr val="808080"/>
                </a:solidFill>
                <a:latin typeface="Consolas" panose="020B0609020204030204" pitchFamily="49" charset="0"/>
              </a:rPr>
              <a:t>2&lt;/</a:t>
            </a:r>
            <a:r>
              <a:rPr lang="en-US" sz="1200" dirty="0" smtClean="0">
                <a:solidFill>
                  <a:srgbClr val="569CD6"/>
                </a:solidFill>
                <a:latin typeface="Consolas" panose="020B0609020204030204" pitchFamily="49" charset="0"/>
              </a:rPr>
              <a:t>LI</a:t>
            </a:r>
            <a:r>
              <a:rPr lang="en-US" sz="1200" dirty="0" smtClean="0">
                <a:solidFill>
                  <a:srgbClr val="808080"/>
                </a:solidFill>
                <a:latin typeface="Consolas" panose="020B0609020204030204" pitchFamily="49" charset="0"/>
              </a:rPr>
              <a:t>&gt;</a:t>
            </a:r>
          </a:p>
          <a:p>
            <a:r>
              <a:rPr lang="en-US" sz="1200" dirty="0">
                <a:solidFill>
                  <a:srgbClr val="808080"/>
                </a:solidFill>
                <a:latin typeface="Consolas" panose="020B0609020204030204" pitchFamily="49" charset="0"/>
              </a:rPr>
              <a:t> </a:t>
            </a:r>
            <a:r>
              <a:rPr lang="en-US" sz="1200" dirty="0" smtClean="0">
                <a:solidFill>
                  <a:srgbClr val="808080"/>
                </a:solidFill>
                <a:latin typeface="Consolas" panose="020B0609020204030204" pitchFamily="49" charset="0"/>
              </a:rPr>
              <a:t>    &lt;</a:t>
            </a:r>
            <a:r>
              <a:rPr lang="en-US" sz="1200" dirty="0" smtClean="0">
                <a:solidFill>
                  <a:srgbClr val="569CD6"/>
                </a:solidFill>
                <a:latin typeface="Consolas" panose="020B0609020204030204" pitchFamily="49" charset="0"/>
              </a:rPr>
              <a:t>/UL</a:t>
            </a:r>
            <a:r>
              <a:rPr lang="en-US" sz="1200" dirty="0" smtClean="0">
                <a:solidFill>
                  <a:srgbClr val="808080"/>
                </a:solidFill>
                <a:latin typeface="Consolas" panose="020B0609020204030204" pitchFamily="49" charset="0"/>
              </a:rPr>
              <a:t>&gt;</a:t>
            </a:r>
            <a:endParaRPr lang="en-US" sz="1200" dirty="0" smtClean="0"/>
          </a:p>
          <a:p>
            <a:r>
              <a:rPr lang="en-US" sz="1200" dirty="0" smtClean="0">
                <a:solidFill>
                  <a:srgbClr val="808080"/>
                </a:solidFill>
                <a:latin typeface="Consolas" panose="020B0609020204030204" pitchFamily="49" charset="0"/>
              </a:rPr>
              <a:t>   &lt;/</a:t>
            </a:r>
            <a:r>
              <a:rPr lang="en-US" sz="1200" dirty="0" smtClean="0">
                <a:solidFill>
                  <a:srgbClr val="569CD6"/>
                </a:solidFill>
                <a:latin typeface="Consolas" panose="020B0609020204030204" pitchFamily="49" charset="0"/>
              </a:rPr>
              <a:t>body</a:t>
            </a:r>
            <a:r>
              <a:rPr lang="en-US" sz="1200" dirty="0" smtClean="0">
                <a:solidFill>
                  <a:srgbClr val="808080"/>
                </a:solidFill>
                <a:latin typeface="Consolas" panose="020B0609020204030204" pitchFamily="49" charset="0"/>
              </a:rPr>
              <a:t>&gt;</a:t>
            </a:r>
            <a:endParaRPr lang="en-US" sz="1200" dirty="0" smtClean="0"/>
          </a:p>
          <a:p>
            <a:r>
              <a:rPr lang="en-US" sz="1200" dirty="0" smtClean="0">
                <a:solidFill>
                  <a:srgbClr val="808080"/>
                </a:solidFill>
                <a:latin typeface="Consolas" panose="020B0609020204030204" pitchFamily="49" charset="0"/>
              </a:rPr>
              <a:t>&lt;/</a:t>
            </a:r>
            <a:r>
              <a:rPr lang="en-US" sz="1200" dirty="0" smtClean="0">
                <a:solidFill>
                  <a:srgbClr val="569CD6"/>
                </a:solidFill>
                <a:latin typeface="Consolas" panose="020B0609020204030204" pitchFamily="49" charset="0"/>
              </a:rPr>
              <a:t>html</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p:txBody>
      </p:sp>
      <p:sp>
        <p:nvSpPr>
          <p:cNvPr id="22" name="Border :: HTML"/>
          <p:cNvSpPr/>
          <p:nvPr/>
        </p:nvSpPr>
        <p:spPr>
          <a:xfrm>
            <a:off x="909558" y="4686951"/>
            <a:ext cx="2488314" cy="172340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endParaRPr lang="en-US" sz="1200" dirty="0">
              <a:solidFill>
                <a:srgbClr val="D4D4D4"/>
              </a:solidFill>
              <a:latin typeface="Consolas" panose="020B0609020204030204" pitchFamily="49" charset="0"/>
            </a:endParaRPr>
          </a:p>
        </p:txBody>
      </p:sp>
      <p:sp>
        <p:nvSpPr>
          <p:cNvPr id="24" name="Arrow :: ASPX to HTML"/>
          <p:cNvSpPr/>
          <p:nvPr/>
        </p:nvSpPr>
        <p:spPr>
          <a:xfrm>
            <a:off x="2046932" y="4453687"/>
            <a:ext cx="442268" cy="374757"/>
          </a:xfrm>
          <a:prstGeom prst="downArrow">
            <a:avLst>
              <a:gd name="adj1" fmla="val 2702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 HTML to ASPX HAndler"/>
          <p:cNvSpPr/>
          <p:nvPr/>
        </p:nvSpPr>
        <p:spPr>
          <a:xfrm>
            <a:off x="3397871" y="3193062"/>
            <a:ext cx="2058049" cy="2496538"/>
          </a:xfrm>
          <a:prstGeom prst="bentUpArrow">
            <a:avLst>
              <a:gd name="adj1" fmla="val 6140"/>
              <a:gd name="adj2" fmla="val 15059"/>
              <a:gd name="adj3" fmla="val 237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 Buffer"/>
          <p:cNvSpPr txBox="1"/>
          <p:nvPr/>
        </p:nvSpPr>
        <p:spPr>
          <a:xfrm>
            <a:off x="3412686" y="4641065"/>
            <a:ext cx="1145048" cy="738664"/>
          </a:xfrm>
          <a:prstGeom prst="rect">
            <a:avLst/>
          </a:prstGeom>
          <a:noFill/>
        </p:spPr>
        <p:txBody>
          <a:bodyPr wrap="square" rtlCol="0">
            <a:spAutoFit/>
          </a:bodyPr>
          <a:lstStyle/>
          <a:p>
            <a:r>
              <a:rPr lang="en-US" sz="2400" b="1" dirty="0" smtClean="0"/>
              <a:t>Buffer</a:t>
            </a:r>
          </a:p>
          <a:p>
            <a:r>
              <a:rPr lang="en-US" b="1" dirty="0" smtClean="0"/>
              <a:t>(Memory)</a:t>
            </a:r>
            <a:endParaRPr lang="en-US" b="1" dirty="0"/>
          </a:p>
        </p:txBody>
      </p:sp>
      <p:sp>
        <p:nvSpPr>
          <p:cNvPr id="28" name="Code :: HTML 1"/>
          <p:cNvSpPr txBox="1"/>
          <p:nvPr/>
        </p:nvSpPr>
        <p:spPr>
          <a:xfrm>
            <a:off x="944998" y="4718111"/>
            <a:ext cx="1156502" cy="461665"/>
          </a:xfrm>
          <a:prstGeom prst="rect">
            <a:avLst/>
          </a:prstGeom>
          <a:noFill/>
        </p:spPr>
        <p:txBody>
          <a:bodyPr wrap="square" rtlCol="0">
            <a:spAutoFit/>
          </a:bodyPr>
          <a:lstStyle/>
          <a:p>
            <a:pPr lvl="0"/>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html</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a:p>
            <a:pPr lvl="0"/>
            <a:r>
              <a:rPr lang="en-US" sz="1200" dirty="0">
                <a:solidFill>
                  <a:srgbClr val="808080"/>
                </a:solidFill>
                <a:latin typeface="Consolas" panose="020B0609020204030204" pitchFamily="49" charset="0"/>
              </a:rPr>
              <a:t>  &lt;</a:t>
            </a:r>
            <a:r>
              <a:rPr lang="en-US" sz="1200" dirty="0">
                <a:solidFill>
                  <a:srgbClr val="569CD6"/>
                </a:solidFill>
                <a:latin typeface="Consolas" panose="020B0609020204030204" pitchFamily="49" charset="0"/>
              </a:rPr>
              <a:t>body</a:t>
            </a:r>
            <a:r>
              <a:rPr lang="en-US" sz="1200" dirty="0" smtClean="0">
                <a:solidFill>
                  <a:srgbClr val="808080"/>
                </a:solidFill>
                <a:latin typeface="Consolas" panose="020B0609020204030204" pitchFamily="49" charset="0"/>
              </a:rPr>
              <a:t>&gt;</a:t>
            </a:r>
            <a:endParaRPr lang="en-US" sz="1200" dirty="0">
              <a:solidFill>
                <a:srgbClr val="808080"/>
              </a:solidFill>
              <a:latin typeface="Consolas" panose="020B0609020204030204" pitchFamily="49" charset="0"/>
            </a:endParaRPr>
          </a:p>
        </p:txBody>
      </p:sp>
      <p:sp>
        <p:nvSpPr>
          <p:cNvPr id="29" name="Code :: HTML 2"/>
          <p:cNvSpPr txBox="1"/>
          <p:nvPr/>
        </p:nvSpPr>
        <p:spPr>
          <a:xfrm>
            <a:off x="1282040" y="5080408"/>
            <a:ext cx="2205083" cy="276999"/>
          </a:xfrm>
          <a:prstGeom prst="rect">
            <a:avLst/>
          </a:prstGeom>
          <a:noFill/>
        </p:spPr>
        <p:txBody>
          <a:bodyPr wrap="square" rtlCol="0">
            <a:spAutoFit/>
          </a:bodyPr>
          <a:lstStyle/>
          <a:p>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H1</a:t>
            </a:r>
            <a:r>
              <a:rPr lang="en-US" sz="1200" dirty="0">
                <a:solidFill>
                  <a:srgbClr val="808080"/>
                </a:solidFill>
                <a:latin typeface="Consolas" panose="020B0609020204030204" pitchFamily="49" charset="0"/>
              </a:rPr>
              <a:t>&gt; </a:t>
            </a:r>
            <a:r>
              <a:rPr lang="en-US" sz="1200" b="1" dirty="0" smtClean="0">
                <a:solidFill>
                  <a:srgbClr val="808080"/>
                </a:solidFill>
                <a:latin typeface="Consolas" panose="020B0609020204030204" pitchFamily="49" charset="0"/>
              </a:rPr>
              <a:t>Example</a:t>
            </a:r>
            <a:r>
              <a:rPr lang="en-US" sz="1200" dirty="0" smtClean="0">
                <a:solidFill>
                  <a:srgbClr val="000000"/>
                </a:solidFill>
                <a:highlight>
                  <a:srgbClr val="FFFF00"/>
                </a:highlight>
                <a:latin typeface="Consolas" panose="020B0609020204030204" pitchFamily="49" charset="0"/>
              </a:rPr>
              <a:t> </a:t>
            </a:r>
            <a:r>
              <a:rPr lang="en-US" sz="1200" dirty="0" smtClean="0">
                <a:solidFill>
                  <a:srgbClr val="808080"/>
                </a:solidFill>
                <a:latin typeface="Consolas" panose="020B0609020204030204" pitchFamily="49" charset="0"/>
              </a:rPr>
              <a:t>&lt;</a:t>
            </a:r>
            <a:r>
              <a:rPr lang="en-US" sz="1200" dirty="0" smtClean="0">
                <a:solidFill>
                  <a:srgbClr val="569CD6"/>
                </a:solidFill>
                <a:latin typeface="Consolas" panose="020B0609020204030204" pitchFamily="49" charset="0"/>
              </a:rPr>
              <a:t>/</a:t>
            </a:r>
            <a:r>
              <a:rPr lang="en-US" sz="1200" dirty="0">
                <a:solidFill>
                  <a:srgbClr val="569CD6"/>
                </a:solidFill>
                <a:latin typeface="Consolas" panose="020B0609020204030204" pitchFamily="49" charset="0"/>
              </a:rPr>
              <a:t>H1</a:t>
            </a:r>
            <a:r>
              <a:rPr lang="en-US" sz="1200" dirty="0">
                <a:solidFill>
                  <a:srgbClr val="808080"/>
                </a:solidFill>
                <a:latin typeface="Consolas" panose="020B0609020204030204" pitchFamily="49" charset="0"/>
              </a:rPr>
              <a:t>&gt;</a:t>
            </a:r>
            <a:endParaRPr lang="en-US" sz="1200" dirty="0">
              <a:solidFill>
                <a:srgbClr val="D4D4D4"/>
              </a:solidFill>
              <a:latin typeface="Consolas" panose="020B0609020204030204" pitchFamily="49" charset="0"/>
            </a:endParaRPr>
          </a:p>
        </p:txBody>
      </p:sp>
      <p:sp>
        <p:nvSpPr>
          <p:cNvPr id="31" name="Code :: HTML 3"/>
          <p:cNvSpPr txBox="1"/>
          <p:nvPr/>
        </p:nvSpPr>
        <p:spPr>
          <a:xfrm>
            <a:off x="899039" y="5266391"/>
            <a:ext cx="2364048" cy="1200329"/>
          </a:xfrm>
          <a:prstGeom prst="rect">
            <a:avLst/>
          </a:prstGeom>
          <a:noFill/>
        </p:spPr>
        <p:txBody>
          <a:bodyPr wrap="square" rtlCol="0">
            <a:spAutoFit/>
          </a:bodyPr>
          <a:lstStyle/>
          <a:p>
            <a:r>
              <a:rPr lang="en-US" sz="1200" dirty="0">
                <a:solidFill>
                  <a:srgbClr val="808080"/>
                </a:solidFill>
                <a:latin typeface="Consolas" panose="020B0609020204030204" pitchFamily="49" charset="0"/>
              </a:rPr>
              <a:t> </a:t>
            </a:r>
            <a:r>
              <a:rPr lang="en-US" sz="1200" dirty="0" smtClean="0">
                <a:solidFill>
                  <a:srgbClr val="808080"/>
                </a:solidFill>
                <a:latin typeface="Consolas" panose="020B0609020204030204" pitchFamily="49" charset="0"/>
              </a:rPr>
              <a:t>    &lt;</a:t>
            </a:r>
            <a:r>
              <a:rPr lang="en-US" sz="1200" dirty="0" smtClean="0">
                <a:solidFill>
                  <a:srgbClr val="569CD6"/>
                </a:solidFill>
                <a:latin typeface="Consolas" panose="020B0609020204030204" pitchFamily="49" charset="0"/>
              </a:rPr>
              <a:t>UL</a:t>
            </a:r>
            <a:r>
              <a:rPr lang="en-US" sz="1200" dirty="0">
                <a:solidFill>
                  <a:srgbClr val="808080"/>
                </a:solidFill>
                <a:latin typeface="Consolas" panose="020B0609020204030204" pitchFamily="49" charset="0"/>
              </a:rPr>
              <a:t>&gt; </a:t>
            </a:r>
          </a:p>
          <a:p>
            <a:r>
              <a:rPr lang="en-US" sz="1200" dirty="0">
                <a:solidFill>
                  <a:srgbClr val="808080"/>
                </a:solidFill>
                <a:latin typeface="Consolas" panose="020B0609020204030204" pitchFamily="49" charset="0"/>
              </a:rPr>
              <a:t>    </a:t>
            </a:r>
            <a:r>
              <a:rPr lang="en-US" sz="1200" dirty="0" smtClean="0">
                <a:solidFill>
                  <a:srgbClr val="808080"/>
                </a:solidFill>
                <a:latin typeface="Consolas" panose="020B0609020204030204" pitchFamily="49" charset="0"/>
              </a:rPr>
              <a:t>    &lt;</a:t>
            </a:r>
            <a:r>
              <a:rPr lang="en-US" sz="1200" dirty="0">
                <a:solidFill>
                  <a:srgbClr val="569CD6"/>
                </a:solidFill>
                <a:latin typeface="Consolas" panose="020B0609020204030204" pitchFamily="49" charset="0"/>
              </a:rPr>
              <a:t>LI</a:t>
            </a:r>
            <a:r>
              <a:rPr lang="en-US" sz="1200" dirty="0">
                <a:solidFill>
                  <a:srgbClr val="808080"/>
                </a:solidFill>
                <a:latin typeface="Consolas" panose="020B0609020204030204" pitchFamily="49" charset="0"/>
              </a:rPr>
              <a:t>&gt; Item 1&lt;/</a:t>
            </a:r>
            <a:r>
              <a:rPr lang="en-US" sz="1200" dirty="0">
                <a:solidFill>
                  <a:srgbClr val="569CD6"/>
                </a:solidFill>
                <a:latin typeface="Consolas" panose="020B0609020204030204" pitchFamily="49" charset="0"/>
              </a:rPr>
              <a:t>LI</a:t>
            </a:r>
            <a:r>
              <a:rPr lang="en-US" sz="1200" dirty="0">
                <a:solidFill>
                  <a:srgbClr val="808080"/>
                </a:solidFill>
                <a:latin typeface="Consolas" panose="020B0609020204030204" pitchFamily="49" charset="0"/>
              </a:rPr>
              <a:t>&gt;</a:t>
            </a:r>
            <a:br>
              <a:rPr lang="en-US" sz="1200" dirty="0">
                <a:solidFill>
                  <a:srgbClr val="808080"/>
                </a:solidFill>
                <a:latin typeface="Consolas" panose="020B0609020204030204" pitchFamily="49" charset="0"/>
              </a:rPr>
            </a:br>
            <a:r>
              <a:rPr lang="en-US" sz="1200" dirty="0">
                <a:solidFill>
                  <a:srgbClr val="808080"/>
                </a:solidFill>
                <a:latin typeface="Consolas" panose="020B0609020204030204" pitchFamily="49" charset="0"/>
              </a:rPr>
              <a:t>    </a:t>
            </a:r>
            <a:r>
              <a:rPr lang="en-US" sz="1200" dirty="0" smtClean="0">
                <a:solidFill>
                  <a:srgbClr val="808080"/>
                </a:solidFill>
                <a:latin typeface="Consolas" panose="020B0609020204030204" pitchFamily="49" charset="0"/>
              </a:rPr>
              <a:t>    &lt;</a:t>
            </a:r>
            <a:r>
              <a:rPr lang="en-US" sz="1200" dirty="0">
                <a:solidFill>
                  <a:srgbClr val="569CD6"/>
                </a:solidFill>
                <a:latin typeface="Consolas" panose="020B0609020204030204" pitchFamily="49" charset="0"/>
              </a:rPr>
              <a:t>LI</a:t>
            </a:r>
            <a:r>
              <a:rPr lang="en-US" sz="1200" dirty="0">
                <a:solidFill>
                  <a:srgbClr val="808080"/>
                </a:solidFill>
                <a:latin typeface="Consolas" panose="020B0609020204030204" pitchFamily="49" charset="0"/>
              </a:rPr>
              <a:t>&gt; Item 2&lt;/</a:t>
            </a:r>
            <a:r>
              <a:rPr lang="en-US" sz="1200" dirty="0">
                <a:solidFill>
                  <a:srgbClr val="569CD6"/>
                </a:solidFill>
                <a:latin typeface="Consolas" panose="020B0609020204030204" pitchFamily="49" charset="0"/>
              </a:rPr>
              <a:t>LI</a:t>
            </a:r>
            <a:r>
              <a:rPr lang="en-US" sz="1200" dirty="0">
                <a:solidFill>
                  <a:srgbClr val="808080"/>
                </a:solidFill>
                <a:latin typeface="Consolas" panose="020B0609020204030204" pitchFamily="49" charset="0"/>
              </a:rPr>
              <a:t>&gt;</a:t>
            </a:r>
          </a:p>
          <a:p>
            <a:r>
              <a:rPr lang="en-US" sz="1200" dirty="0">
                <a:solidFill>
                  <a:srgbClr val="808080"/>
                </a:solidFill>
                <a:latin typeface="Consolas" panose="020B0609020204030204" pitchFamily="49" charset="0"/>
              </a:rPr>
              <a:t>    </a:t>
            </a:r>
            <a:r>
              <a:rPr lang="en-US" sz="1200" dirty="0" smtClean="0">
                <a:solidFill>
                  <a:srgbClr val="808080"/>
                </a:solidFill>
                <a:latin typeface="Consolas" panose="020B0609020204030204" pitchFamily="49" charset="0"/>
              </a:rPr>
              <a:t> &lt;</a:t>
            </a:r>
            <a:r>
              <a:rPr lang="en-US" sz="1200" dirty="0" smtClean="0">
                <a:solidFill>
                  <a:srgbClr val="569CD6"/>
                </a:solidFill>
                <a:latin typeface="Consolas" panose="020B0609020204030204" pitchFamily="49" charset="0"/>
              </a:rPr>
              <a:t>/</a:t>
            </a:r>
            <a:r>
              <a:rPr lang="en-US" sz="1200" dirty="0">
                <a:solidFill>
                  <a:srgbClr val="569CD6"/>
                </a:solidFill>
                <a:latin typeface="Consolas" panose="020B0609020204030204" pitchFamily="49" charset="0"/>
              </a:rPr>
              <a:t>UL</a:t>
            </a:r>
            <a:r>
              <a:rPr lang="en-US" sz="1200" dirty="0">
                <a:solidFill>
                  <a:srgbClr val="808080"/>
                </a:solidFill>
                <a:latin typeface="Consolas" panose="020B0609020204030204" pitchFamily="49" charset="0"/>
              </a:rPr>
              <a:t>&gt;</a:t>
            </a:r>
            <a:endParaRPr lang="en-US" sz="1200" dirty="0"/>
          </a:p>
          <a:p>
            <a:r>
              <a:rPr lang="en-US" sz="1200" dirty="0">
                <a:solidFill>
                  <a:srgbClr val="808080"/>
                </a:solidFill>
                <a:latin typeface="Consolas" panose="020B0609020204030204" pitchFamily="49" charset="0"/>
              </a:rPr>
              <a:t>   &lt;/</a:t>
            </a:r>
            <a:r>
              <a:rPr lang="en-US" sz="1200" dirty="0">
                <a:solidFill>
                  <a:srgbClr val="569CD6"/>
                </a:solidFill>
                <a:latin typeface="Consolas" panose="020B0609020204030204" pitchFamily="49" charset="0"/>
              </a:rPr>
              <a:t>body</a:t>
            </a:r>
            <a:r>
              <a:rPr lang="en-US" sz="1200" dirty="0">
                <a:solidFill>
                  <a:srgbClr val="808080"/>
                </a:solidFill>
                <a:latin typeface="Consolas" panose="020B0609020204030204" pitchFamily="49" charset="0"/>
              </a:rPr>
              <a:t>&gt;</a:t>
            </a:r>
            <a:endParaRPr lang="en-US" sz="1200" dirty="0"/>
          </a:p>
          <a:p>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html</a:t>
            </a:r>
            <a:r>
              <a:rPr lang="en-US" sz="1200" dirty="0">
                <a:solidFill>
                  <a:srgbClr val="808080"/>
                </a:solidFill>
                <a:latin typeface="Consolas" panose="020B0609020204030204" pitchFamily="49" charset="0"/>
              </a:rPr>
              <a:t>&gt;</a:t>
            </a:r>
          </a:p>
        </p:txBody>
      </p:sp>
      <p:sp>
        <p:nvSpPr>
          <p:cNvPr id="32" name="Border :: ASPX  1"/>
          <p:cNvSpPr/>
          <p:nvPr/>
        </p:nvSpPr>
        <p:spPr>
          <a:xfrm>
            <a:off x="944998" y="2909659"/>
            <a:ext cx="818980" cy="3259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Border :: ASPX 2"/>
          <p:cNvSpPr/>
          <p:nvPr/>
        </p:nvSpPr>
        <p:spPr>
          <a:xfrm>
            <a:off x="1344842" y="3235592"/>
            <a:ext cx="1918246" cy="2075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order :: ASPX 3"/>
          <p:cNvSpPr/>
          <p:nvPr/>
        </p:nvSpPr>
        <p:spPr>
          <a:xfrm>
            <a:off x="914871" y="3459267"/>
            <a:ext cx="2348215" cy="1107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901731" y="2180274"/>
            <a:ext cx="1139767" cy="462548"/>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Arrow ASPX Handler to Icon ASPX"/>
          <p:cNvSpPr/>
          <p:nvPr/>
        </p:nvSpPr>
        <p:spPr>
          <a:xfrm>
            <a:off x="1763978" y="2510023"/>
            <a:ext cx="2708910" cy="245110"/>
          </a:xfrm>
          <a:prstGeom prst="leftArrow">
            <a:avLst>
              <a:gd name="adj1" fmla="val 33419"/>
              <a:gd name="adj2" fmla="val 1257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68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9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heel(1)">
                                      <p:cBhvr>
                                        <p:cTn id="16" dur="9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700"/>
                                        <p:tgtEl>
                                          <p:spTgt spid="12"/>
                                        </p:tgtEl>
                                      </p:cBhvr>
                                    </p:animEffect>
                                  </p:childTnLst>
                                </p:cTn>
                              </p:par>
                            </p:childTnLst>
                          </p:cTn>
                        </p:par>
                        <p:par>
                          <p:cTn id="22" fill="hold">
                            <p:stCondLst>
                              <p:cond delay="700"/>
                            </p:stCondLst>
                            <p:childTnLst>
                              <p:par>
                                <p:cTn id="23" presetID="14" presetClass="entr" presetSubtype="1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randombar(horizontal)">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right)">
                                      <p:cBhvr>
                                        <p:cTn id="30" dur="900"/>
                                        <p:tgtEl>
                                          <p:spTgt spid="16"/>
                                        </p:tgtEl>
                                      </p:cBhvr>
                                    </p:animEffect>
                                  </p:childTnLst>
                                </p:cTn>
                              </p:par>
                            </p:childTnLst>
                          </p:cTn>
                        </p:par>
                        <p:par>
                          <p:cTn id="31" fill="hold">
                            <p:stCondLst>
                              <p:cond delay="900"/>
                            </p:stCondLst>
                            <p:childTnLst>
                              <p:par>
                                <p:cTn id="32" presetID="26"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80">
                                          <p:stCondLst>
                                            <p:cond delay="0"/>
                                          </p:stCondLst>
                                        </p:cTn>
                                        <p:tgtEl>
                                          <p:spTgt spid="6"/>
                                        </p:tgtEl>
                                      </p:cBhvr>
                                    </p:animEffect>
                                    <p:anim calcmode="lin" valueType="num">
                                      <p:cBhvr>
                                        <p:cTn id="3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0" dur="26">
                                          <p:stCondLst>
                                            <p:cond delay="650"/>
                                          </p:stCondLst>
                                        </p:cTn>
                                        <p:tgtEl>
                                          <p:spTgt spid="6"/>
                                        </p:tgtEl>
                                      </p:cBhvr>
                                      <p:to x="100000" y="60000"/>
                                    </p:animScale>
                                    <p:animScale>
                                      <p:cBhvr>
                                        <p:cTn id="41" dur="166" decel="50000">
                                          <p:stCondLst>
                                            <p:cond delay="676"/>
                                          </p:stCondLst>
                                        </p:cTn>
                                        <p:tgtEl>
                                          <p:spTgt spid="6"/>
                                        </p:tgtEl>
                                      </p:cBhvr>
                                      <p:to x="100000" y="100000"/>
                                    </p:animScale>
                                    <p:animScale>
                                      <p:cBhvr>
                                        <p:cTn id="42" dur="26">
                                          <p:stCondLst>
                                            <p:cond delay="1312"/>
                                          </p:stCondLst>
                                        </p:cTn>
                                        <p:tgtEl>
                                          <p:spTgt spid="6"/>
                                        </p:tgtEl>
                                      </p:cBhvr>
                                      <p:to x="100000" y="80000"/>
                                    </p:animScale>
                                    <p:animScale>
                                      <p:cBhvr>
                                        <p:cTn id="43" dur="166" decel="50000">
                                          <p:stCondLst>
                                            <p:cond delay="1338"/>
                                          </p:stCondLst>
                                        </p:cTn>
                                        <p:tgtEl>
                                          <p:spTgt spid="6"/>
                                        </p:tgtEl>
                                      </p:cBhvr>
                                      <p:to x="100000" y="100000"/>
                                    </p:animScale>
                                    <p:animScale>
                                      <p:cBhvr>
                                        <p:cTn id="44" dur="26">
                                          <p:stCondLst>
                                            <p:cond delay="1642"/>
                                          </p:stCondLst>
                                        </p:cTn>
                                        <p:tgtEl>
                                          <p:spTgt spid="6"/>
                                        </p:tgtEl>
                                      </p:cBhvr>
                                      <p:to x="100000" y="90000"/>
                                    </p:animScale>
                                    <p:animScale>
                                      <p:cBhvr>
                                        <p:cTn id="45" dur="166" decel="50000">
                                          <p:stCondLst>
                                            <p:cond delay="1668"/>
                                          </p:stCondLst>
                                        </p:cTn>
                                        <p:tgtEl>
                                          <p:spTgt spid="6"/>
                                        </p:tgtEl>
                                      </p:cBhvr>
                                      <p:to x="100000" y="100000"/>
                                    </p:animScale>
                                    <p:animScale>
                                      <p:cBhvr>
                                        <p:cTn id="46" dur="26">
                                          <p:stCondLst>
                                            <p:cond delay="1808"/>
                                          </p:stCondLst>
                                        </p:cTn>
                                        <p:tgtEl>
                                          <p:spTgt spid="6"/>
                                        </p:tgtEl>
                                      </p:cBhvr>
                                      <p:to x="100000" y="95000"/>
                                    </p:animScale>
                                    <p:animScale>
                                      <p:cBhvr>
                                        <p:cTn id="47" dur="166" decel="50000">
                                          <p:stCondLst>
                                            <p:cond delay="1834"/>
                                          </p:stCondLst>
                                        </p:cTn>
                                        <p:tgtEl>
                                          <p:spTgt spid="6"/>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up)">
                                      <p:cBhvr>
                                        <p:cTn id="59" dur="600"/>
                                        <p:tgtEl>
                                          <p:spTgt spid="24"/>
                                        </p:tgtEl>
                                      </p:cBhvr>
                                    </p:animEffect>
                                  </p:childTnLst>
                                </p:cTn>
                              </p:par>
                            </p:childTnLst>
                          </p:cTn>
                        </p:par>
                        <p:par>
                          <p:cTn id="60" fill="hold">
                            <p:stCondLst>
                              <p:cond delay="600"/>
                            </p:stCondLst>
                            <p:childTnLst>
                              <p:par>
                                <p:cTn id="61" presetID="22" presetClass="entr" presetSubtype="4"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down)">
                                      <p:cBhvr>
                                        <p:cTn id="63" dur="500"/>
                                        <p:tgtEl>
                                          <p:spTgt spid="22"/>
                                        </p:tgtEl>
                                      </p:cBhvr>
                                    </p:animEffect>
                                  </p:childTnLst>
                                </p:cTn>
                              </p:par>
                            </p:childTnLst>
                          </p:cTn>
                        </p:par>
                        <p:par>
                          <p:cTn id="64" fill="hold">
                            <p:stCondLst>
                              <p:cond delay="1100"/>
                            </p:stCondLst>
                            <p:childTnLst>
                              <p:par>
                                <p:cTn id="65" presetID="1"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heel(1)">
                                      <p:cBhvr>
                                        <p:cTn id="71" dur="1100"/>
                                        <p:tgtEl>
                                          <p:spTgt spid="32"/>
                                        </p:tgtEl>
                                      </p:cBhvr>
                                    </p:animEffect>
                                  </p:childTnLst>
                                </p:cTn>
                              </p:par>
                            </p:childTnLst>
                          </p:cTn>
                        </p:par>
                        <p:par>
                          <p:cTn id="72" fill="hold">
                            <p:stCondLst>
                              <p:cond delay="1100"/>
                            </p:stCondLst>
                            <p:childTnLst>
                              <p:par>
                                <p:cTn id="73" presetID="2" presetClass="entr" presetSubtype="1"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700" fill="hold"/>
                                        <p:tgtEl>
                                          <p:spTgt spid="28"/>
                                        </p:tgtEl>
                                        <p:attrNameLst>
                                          <p:attrName>ppt_x</p:attrName>
                                        </p:attrNameLst>
                                      </p:cBhvr>
                                      <p:tavLst>
                                        <p:tav tm="0">
                                          <p:val>
                                            <p:strVal val="#ppt_x"/>
                                          </p:val>
                                        </p:tav>
                                        <p:tav tm="100000">
                                          <p:val>
                                            <p:strVal val="#ppt_x"/>
                                          </p:val>
                                        </p:tav>
                                      </p:tavLst>
                                    </p:anim>
                                    <p:anim calcmode="lin" valueType="num">
                                      <p:cBhvr additive="base">
                                        <p:cTn id="76" dur="7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wipe(down)">
                                      <p:cBhvr>
                                        <p:cTn id="81" dur="500"/>
                                        <p:tgtEl>
                                          <p:spTgt spid="33"/>
                                        </p:tgtEl>
                                      </p:cBhvr>
                                    </p:animEffect>
                                  </p:childTnLst>
                                </p:cTn>
                              </p:par>
                            </p:childTnLst>
                          </p:cTn>
                        </p:par>
                        <p:par>
                          <p:cTn id="82" fill="hold">
                            <p:stCondLst>
                              <p:cond delay="500"/>
                            </p:stCondLst>
                            <p:childTnLst>
                              <p:par>
                                <p:cTn id="83" presetID="2" presetClass="entr" presetSubtype="1" fill="hold" grpId="0" nodeType="after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700" fill="hold"/>
                                        <p:tgtEl>
                                          <p:spTgt spid="29"/>
                                        </p:tgtEl>
                                        <p:attrNameLst>
                                          <p:attrName>ppt_x</p:attrName>
                                        </p:attrNameLst>
                                      </p:cBhvr>
                                      <p:tavLst>
                                        <p:tav tm="0">
                                          <p:val>
                                            <p:strVal val="#ppt_x"/>
                                          </p:val>
                                        </p:tav>
                                        <p:tav tm="100000">
                                          <p:val>
                                            <p:strVal val="#ppt_x"/>
                                          </p:val>
                                        </p:tav>
                                      </p:tavLst>
                                    </p:anim>
                                    <p:anim calcmode="lin" valueType="num">
                                      <p:cBhvr additive="base">
                                        <p:cTn id="86" dur="7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wipe(down)">
                                      <p:cBhvr>
                                        <p:cTn id="91" dur="500"/>
                                        <p:tgtEl>
                                          <p:spTgt spid="34"/>
                                        </p:tgtEl>
                                      </p:cBhvr>
                                    </p:animEffect>
                                  </p:childTnLst>
                                </p:cTn>
                              </p:par>
                            </p:childTnLst>
                          </p:cTn>
                        </p:par>
                        <p:par>
                          <p:cTn id="92" fill="hold">
                            <p:stCondLst>
                              <p:cond delay="500"/>
                            </p:stCondLst>
                            <p:childTnLst>
                              <p:par>
                                <p:cTn id="93" presetID="2" presetClass="entr" presetSubtype="1"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additive="base">
                                        <p:cTn id="95" dur="700" fill="hold"/>
                                        <p:tgtEl>
                                          <p:spTgt spid="31"/>
                                        </p:tgtEl>
                                        <p:attrNameLst>
                                          <p:attrName>ppt_x</p:attrName>
                                        </p:attrNameLst>
                                      </p:cBhvr>
                                      <p:tavLst>
                                        <p:tav tm="0">
                                          <p:val>
                                            <p:strVal val="#ppt_x"/>
                                          </p:val>
                                        </p:tav>
                                        <p:tav tm="100000">
                                          <p:val>
                                            <p:strVal val="#ppt_x"/>
                                          </p:val>
                                        </p:tav>
                                      </p:tavLst>
                                    </p:anim>
                                    <p:anim calcmode="lin" valueType="num">
                                      <p:cBhvr additive="base">
                                        <p:cTn id="96" dur="7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left)">
                                      <p:cBhvr>
                                        <p:cTn id="101" dur="500"/>
                                        <p:tgtEl>
                                          <p:spTgt spid="25"/>
                                        </p:tgtEl>
                                      </p:cBhvr>
                                    </p:animEffect>
                                  </p:childTnLst>
                                </p:cTn>
                              </p:par>
                            </p:childTnLst>
                          </p:cTn>
                        </p:par>
                        <p:par>
                          <p:cTn id="102" fill="hold">
                            <p:stCondLst>
                              <p:cond delay="500"/>
                            </p:stCondLst>
                            <p:childTnLst>
                              <p:par>
                                <p:cTn id="103" presetID="22" presetClass="entr" presetSubtype="8" fill="hold" grpId="0" nodeType="after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wipe(left)">
                                      <p:cBhvr>
                                        <p:cTn id="105" dur="500"/>
                                        <p:tgtEl>
                                          <p:spTgt spid="19"/>
                                        </p:tgtEl>
                                      </p:cBhvr>
                                    </p:animEffect>
                                  </p:childTnLst>
                                </p:cTn>
                              </p:par>
                            </p:childTnLst>
                          </p:cTn>
                        </p:par>
                        <p:par>
                          <p:cTn id="106" fill="hold">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wipe(left)">
                                      <p:cBhvr>
                                        <p:cTn id="109" dur="1400"/>
                                        <p:tgtEl>
                                          <p:spTgt spid="8"/>
                                        </p:tgtEl>
                                      </p:cBhvr>
                                    </p:animEffect>
                                  </p:childTnLst>
                                </p:cTn>
                              </p:par>
                            </p:childTnLst>
                          </p:cTn>
                        </p:par>
                        <p:par>
                          <p:cTn id="110" fill="hold">
                            <p:stCondLst>
                              <p:cond delay="2400"/>
                            </p:stCondLst>
                            <p:childTnLst>
                              <p:par>
                                <p:cTn id="111" presetID="22" presetClass="entr" presetSubtype="1" fill="hold" nodeType="afterEffect">
                                  <p:stCondLst>
                                    <p:cond delay="0"/>
                                  </p:stCondLst>
                                  <p:childTnLst>
                                    <p:set>
                                      <p:cBhvr>
                                        <p:cTn id="112" dur="1" fill="hold">
                                          <p:stCondLst>
                                            <p:cond delay="0"/>
                                          </p:stCondLst>
                                        </p:cTn>
                                        <p:tgtEl>
                                          <p:spTgt spid="5"/>
                                        </p:tgtEl>
                                        <p:attrNameLst>
                                          <p:attrName>style.visibility</p:attrName>
                                        </p:attrNameLst>
                                      </p:cBhvr>
                                      <p:to>
                                        <p:strVal val="visible"/>
                                      </p:to>
                                    </p:set>
                                    <p:animEffect transition="in" filter="wipe(up)">
                                      <p:cBhvr>
                                        <p:cTn id="113" dur="1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2" grpId="0" animBg="1"/>
      <p:bldP spid="20" grpId="0" animBg="1"/>
      <p:bldP spid="19" grpId="0" animBg="1"/>
      <p:bldP spid="17" grpId="0" animBg="1"/>
      <p:bldP spid="22" grpId="0" animBg="1"/>
      <p:bldP spid="24" grpId="0" animBg="1"/>
      <p:bldP spid="25" grpId="0" animBg="1"/>
      <p:bldP spid="26" grpId="0"/>
      <p:bldP spid="28" grpId="0"/>
      <p:bldP spid="29" grpId="0"/>
      <p:bldP spid="31" grpId="0"/>
      <p:bldP spid="32" grpId="0" animBg="1"/>
      <p:bldP spid="33" grpId="0" animBg="1"/>
      <p:bldP spid="34" grpId="0" animBg="1"/>
      <p:bldP spid="36"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87" t="1709" r="187" b="-1709"/>
          <a:stretch/>
        </p:blipFill>
        <p:spPr>
          <a:xfrm>
            <a:off x="3693036" y="790575"/>
            <a:ext cx="5105400" cy="4457700"/>
          </a:xfrm>
          <a:prstGeom prst="rect">
            <a:avLst/>
          </a:prstGeom>
        </p:spPr>
      </p:pic>
      <p:sp>
        <p:nvSpPr>
          <p:cNvPr id="3" name="Page Title"/>
          <p:cNvSpPr/>
          <p:nvPr/>
        </p:nvSpPr>
        <p:spPr>
          <a:xfrm>
            <a:off x="3384040" y="0"/>
            <a:ext cx="5423921" cy="523220"/>
          </a:xfrm>
          <a:prstGeom prst="rect">
            <a:avLst/>
          </a:prstGeom>
          <a:ln>
            <a:prstDash val="sysDot"/>
          </a:ln>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Chrome Developer Tools (Network)</a:t>
            </a:r>
          </a:p>
        </p:txBody>
      </p:sp>
      <p:sp>
        <p:nvSpPr>
          <p:cNvPr id="4" name="Rectangle 3"/>
          <p:cNvSpPr/>
          <p:nvPr/>
        </p:nvSpPr>
        <p:spPr>
          <a:xfrm>
            <a:off x="6429375" y="3581399"/>
            <a:ext cx="790576" cy="247651"/>
          </a:xfrm>
          <a:prstGeom prst="rect">
            <a:avLst/>
          </a:prstGeom>
          <a:noFill/>
          <a:ln w="571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3933825" y="4829175"/>
            <a:ext cx="895351" cy="314325"/>
          </a:xfrm>
          <a:prstGeom prst="rect">
            <a:avLst/>
          </a:prstGeom>
          <a:noFill/>
          <a:ln w="571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8360285" y="714375"/>
            <a:ext cx="438151" cy="333375"/>
          </a:xfrm>
          <a:prstGeom prst="rect">
            <a:avLst/>
          </a:prstGeom>
          <a:noFill/>
          <a:ln w="571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74306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17632" y="685145"/>
            <a:ext cx="11304394" cy="6049030"/>
          </a:xfrm>
          <a:prstGeom prst="rect">
            <a:avLst/>
          </a:prstGeom>
        </p:spPr>
      </p:pic>
      <p:sp>
        <p:nvSpPr>
          <p:cNvPr id="2" name="Page Title"/>
          <p:cNvSpPr/>
          <p:nvPr/>
        </p:nvSpPr>
        <p:spPr>
          <a:xfrm>
            <a:off x="3066547" y="76855"/>
            <a:ext cx="5423921" cy="523220"/>
          </a:xfrm>
          <a:prstGeom prst="rect">
            <a:avLst/>
          </a:prstGeom>
          <a:ln>
            <a:prstDash val="sysDot"/>
          </a:ln>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Chrome Developer Tools (Network)</a:t>
            </a:r>
          </a:p>
        </p:txBody>
      </p:sp>
      <p:sp>
        <p:nvSpPr>
          <p:cNvPr id="5" name="Rectangle 4"/>
          <p:cNvSpPr/>
          <p:nvPr/>
        </p:nvSpPr>
        <p:spPr>
          <a:xfrm>
            <a:off x="7781925" y="600075"/>
            <a:ext cx="581025" cy="351771"/>
          </a:xfrm>
          <a:prstGeom prst="rect">
            <a:avLst/>
          </a:prstGeom>
          <a:noFill/>
          <a:ln w="571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5410200" y="1085850"/>
            <a:ext cx="1581150" cy="5562600"/>
          </a:xfrm>
          <a:prstGeom prst="rect">
            <a:avLst/>
          </a:prstGeom>
          <a:noFill/>
          <a:ln w="571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6991350" y="1170920"/>
            <a:ext cx="4830676" cy="5562600"/>
          </a:xfrm>
          <a:prstGeom prst="rect">
            <a:avLst/>
          </a:prstGeom>
          <a:noFill/>
          <a:ln w="571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7781925" y="1170265"/>
            <a:ext cx="1095375" cy="267356"/>
          </a:xfrm>
          <a:prstGeom prst="rect">
            <a:avLst/>
          </a:prstGeom>
          <a:noFill/>
          <a:ln w="571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8897101" y="1170265"/>
            <a:ext cx="989850" cy="267356"/>
          </a:xfrm>
          <a:prstGeom prst="rect">
            <a:avLst/>
          </a:prstGeom>
          <a:noFill/>
          <a:ln w="571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7458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P spid="8" grpId="1"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 Title"/>
          <p:cNvSpPr/>
          <p:nvPr/>
        </p:nvSpPr>
        <p:spPr>
          <a:xfrm>
            <a:off x="5034651" y="76855"/>
            <a:ext cx="1487716" cy="523220"/>
          </a:xfrm>
          <a:prstGeom prst="rect">
            <a:avLst/>
          </a:prstGeom>
          <a:ln>
            <a:prstDash val="sysDot"/>
          </a:ln>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Postman</a:t>
            </a:r>
          </a:p>
        </p:txBody>
      </p:sp>
      <p:pic>
        <p:nvPicPr>
          <p:cNvPr id="3" name="Picture 2"/>
          <p:cNvPicPr>
            <a:picLocks noChangeAspect="1"/>
          </p:cNvPicPr>
          <p:nvPr/>
        </p:nvPicPr>
        <p:blipFill rotWithShape="1">
          <a:blip r:embed="rId3"/>
          <a:srcRect t="4427"/>
          <a:stretch/>
        </p:blipFill>
        <p:spPr>
          <a:xfrm>
            <a:off x="723900" y="923924"/>
            <a:ext cx="10287000" cy="5550935"/>
          </a:xfrm>
          <a:prstGeom prst="rect">
            <a:avLst/>
          </a:prstGeom>
        </p:spPr>
      </p:pic>
      <p:sp>
        <p:nvSpPr>
          <p:cNvPr id="4" name="Rectangle 3"/>
          <p:cNvSpPr/>
          <p:nvPr/>
        </p:nvSpPr>
        <p:spPr>
          <a:xfrm>
            <a:off x="3838574" y="1924050"/>
            <a:ext cx="4943475" cy="295275"/>
          </a:xfrm>
          <a:prstGeom prst="rect">
            <a:avLst/>
          </a:prstGeom>
          <a:noFill/>
          <a:ln w="571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2933699" y="2305050"/>
            <a:ext cx="8010525" cy="800100"/>
          </a:xfrm>
          <a:prstGeom prst="rect">
            <a:avLst/>
          </a:prstGeom>
          <a:noFill/>
          <a:ln w="571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981323" y="1924050"/>
            <a:ext cx="781052" cy="295276"/>
          </a:xfrm>
          <a:prstGeom prst="rect">
            <a:avLst/>
          </a:prstGeom>
          <a:noFill/>
          <a:ln w="571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9496425" y="1924050"/>
            <a:ext cx="762000" cy="295275"/>
          </a:xfrm>
          <a:prstGeom prst="rect">
            <a:avLst/>
          </a:prstGeom>
          <a:noFill/>
          <a:ln w="571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933699" y="3219451"/>
            <a:ext cx="8077201" cy="3314700"/>
          </a:xfrm>
          <a:prstGeom prst="rect">
            <a:avLst/>
          </a:prstGeom>
          <a:noFill/>
          <a:ln w="571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1867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7"/>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538808" y="139048"/>
            <a:ext cx="1114408"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العناوين</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2994660" y="662268"/>
            <a:ext cx="8046243" cy="6001643"/>
          </a:xfrm>
          <a:prstGeom prst="rect">
            <a:avLst/>
          </a:prstGeom>
          <a:noFill/>
        </p:spPr>
        <p:txBody>
          <a:bodyPr wrap="square" rtlCol="0">
            <a:spAutoFit/>
          </a:bodyPr>
          <a:lstStyle/>
          <a:p>
            <a:pPr marL="285750" indent="-285750" algn="r" rtl="1">
              <a:buFont typeface="Arial" panose="020B0604020202020204" pitchFamily="34" charset="0"/>
              <a:buChar char="•"/>
            </a:pPr>
            <a:r>
              <a:rPr lang="ar-JO" sz="3200" dirty="0"/>
              <a:t>ما هو ال </a:t>
            </a:r>
            <a:r>
              <a:rPr lang="en-US" sz="3200" dirty="0" smtClean="0"/>
              <a:t>Front-End</a:t>
            </a:r>
            <a:endParaRPr lang="ar-JO" sz="3200" dirty="0" smtClean="0"/>
          </a:p>
          <a:p>
            <a:pPr marL="285750" indent="-285750" algn="r" rtl="1">
              <a:buFont typeface="Arial" panose="020B0604020202020204" pitchFamily="34" charset="0"/>
              <a:buChar char="•"/>
            </a:pPr>
            <a:r>
              <a:rPr lang="ar-JO" sz="3200" dirty="0" smtClean="0"/>
              <a:t>ما </a:t>
            </a:r>
            <a:r>
              <a:rPr lang="ar-JO" sz="3200" dirty="0"/>
              <a:t>هو ال </a:t>
            </a:r>
            <a:r>
              <a:rPr lang="en-US" sz="3200" dirty="0"/>
              <a:t>Ajax </a:t>
            </a:r>
            <a:endParaRPr lang="ar-JO" sz="3200" dirty="0" smtClean="0"/>
          </a:p>
          <a:p>
            <a:pPr marL="285750" indent="-285750" algn="r" rtl="1">
              <a:buFont typeface="Arial" panose="020B0604020202020204" pitchFamily="34" charset="0"/>
              <a:buChar char="•"/>
            </a:pPr>
            <a:r>
              <a:rPr lang="ar-JO" sz="3200" dirty="0" smtClean="0"/>
              <a:t>شرح </a:t>
            </a:r>
            <a:r>
              <a:rPr lang="ar-JO" sz="3200" dirty="0"/>
              <a:t>فكرة </a:t>
            </a:r>
            <a:r>
              <a:rPr lang="en-US" sz="3200" dirty="0"/>
              <a:t>SPA </a:t>
            </a:r>
            <a:r>
              <a:rPr lang="ar-JO" sz="3200" dirty="0"/>
              <a:t>وما هي </a:t>
            </a:r>
            <a:r>
              <a:rPr lang="ar-JO" sz="3200" dirty="0" smtClean="0"/>
              <a:t>فوائدها</a:t>
            </a:r>
          </a:p>
          <a:p>
            <a:pPr marL="285750" indent="-285750" algn="r" rtl="1">
              <a:buFont typeface="Arial" panose="020B0604020202020204" pitchFamily="34" charset="0"/>
              <a:buChar char="•"/>
            </a:pPr>
            <a:r>
              <a:rPr lang="ar-JO" sz="3200" b="1" dirty="0" smtClean="0">
                <a:ln w="22225">
                  <a:solidFill>
                    <a:schemeClr val="accent2"/>
                  </a:solidFill>
                  <a:prstDash val="solid"/>
                </a:ln>
                <a:solidFill>
                  <a:schemeClr val="accent2">
                    <a:lumMod val="40000"/>
                    <a:lumOff val="60000"/>
                  </a:schemeClr>
                </a:solidFill>
              </a:rPr>
              <a:t>كيفية </a:t>
            </a:r>
            <a:r>
              <a:rPr lang="ar-JO" sz="3200" b="1" dirty="0">
                <a:ln w="22225">
                  <a:solidFill>
                    <a:schemeClr val="accent2"/>
                  </a:solidFill>
                  <a:prstDash val="solid"/>
                </a:ln>
                <a:solidFill>
                  <a:schemeClr val="accent2">
                    <a:lumMod val="40000"/>
                    <a:lumOff val="60000"/>
                  </a:schemeClr>
                </a:solidFill>
              </a:rPr>
              <a:t>عمل </a:t>
            </a:r>
            <a:r>
              <a:rPr lang="en-US" sz="3200" b="1" dirty="0">
                <a:ln w="22225">
                  <a:solidFill>
                    <a:schemeClr val="accent2"/>
                  </a:solidFill>
                  <a:prstDash val="solid"/>
                </a:ln>
                <a:solidFill>
                  <a:schemeClr val="accent2">
                    <a:lumMod val="40000"/>
                    <a:lumOff val="60000"/>
                  </a:schemeClr>
                </a:solidFill>
              </a:rPr>
              <a:t>APIs </a:t>
            </a:r>
            <a:endParaRPr lang="ar-JO" sz="3200" b="1" dirty="0" smtClean="0">
              <a:ln w="22225">
                <a:solidFill>
                  <a:schemeClr val="accent2"/>
                </a:solidFill>
                <a:prstDash val="solid"/>
              </a:ln>
              <a:solidFill>
                <a:schemeClr val="accent2">
                  <a:lumMod val="40000"/>
                  <a:lumOff val="60000"/>
                </a:schemeClr>
              </a:solidFill>
            </a:endParaRPr>
          </a:p>
          <a:p>
            <a:pPr marL="285750" indent="-285750" algn="r" rtl="1">
              <a:buFont typeface="Arial" panose="020B0604020202020204" pitchFamily="34" charset="0"/>
              <a:buChar char="•"/>
            </a:pPr>
            <a:r>
              <a:rPr lang="ar-JO" sz="3200" dirty="0" smtClean="0"/>
              <a:t>عمل </a:t>
            </a:r>
            <a:r>
              <a:rPr lang="en-US" sz="3200" dirty="0"/>
              <a:t>Ajax </a:t>
            </a:r>
            <a:r>
              <a:rPr lang="ar-JO" sz="3200" dirty="0"/>
              <a:t>من صفحة </a:t>
            </a:r>
            <a:r>
              <a:rPr lang="en-US" sz="3200" dirty="0" smtClean="0"/>
              <a:t>HTML </a:t>
            </a:r>
            <a:r>
              <a:rPr lang="ar-JO" sz="3200" dirty="0"/>
              <a:t>باستخدام </a:t>
            </a:r>
            <a:r>
              <a:rPr lang="en-US" sz="3200" dirty="0" err="1" smtClean="0"/>
              <a:t>JQuery</a:t>
            </a:r>
            <a:endParaRPr lang="ar-JO" sz="3200" dirty="0" smtClean="0"/>
          </a:p>
          <a:p>
            <a:pPr marL="285750" indent="-285750" algn="r" rtl="1">
              <a:buFont typeface="Arial" panose="020B0604020202020204" pitchFamily="34" charset="0"/>
              <a:buChar char="•"/>
            </a:pPr>
            <a:r>
              <a:rPr lang="ar-JO" sz="3200" dirty="0" smtClean="0"/>
              <a:t>عمل </a:t>
            </a:r>
            <a:r>
              <a:rPr lang="en-US" sz="3200" dirty="0"/>
              <a:t>Routing </a:t>
            </a:r>
            <a:r>
              <a:rPr lang="ar-JO" sz="3200" dirty="0" smtClean="0"/>
              <a:t>بدائي</a:t>
            </a:r>
          </a:p>
          <a:p>
            <a:pPr marL="285750" indent="-285750" algn="r" rtl="1">
              <a:buFont typeface="Arial" panose="020B0604020202020204" pitchFamily="34" charset="0"/>
              <a:buChar char="•"/>
            </a:pPr>
            <a:r>
              <a:rPr lang="ar-JO" sz="3200" dirty="0" smtClean="0"/>
              <a:t>ما </a:t>
            </a:r>
            <a:r>
              <a:rPr lang="ar-JO" sz="3200" dirty="0"/>
              <a:t>هو </a:t>
            </a:r>
            <a:r>
              <a:rPr lang="en-US" sz="3200" dirty="0" err="1" smtClean="0"/>
              <a:t>Templating</a:t>
            </a:r>
            <a:endParaRPr lang="ar-JO" sz="3200" dirty="0" smtClean="0"/>
          </a:p>
          <a:p>
            <a:pPr marL="285750" indent="-285750" algn="r" rtl="1">
              <a:buFont typeface="Arial" panose="020B0604020202020204" pitchFamily="34" charset="0"/>
              <a:buChar char="•"/>
            </a:pPr>
            <a:r>
              <a:rPr lang="ar-JO" sz="3200" dirty="0" smtClean="0"/>
              <a:t>تعبئة </a:t>
            </a:r>
            <a:r>
              <a:rPr lang="ar-JO" sz="3200" dirty="0"/>
              <a:t>الليست </a:t>
            </a:r>
            <a:r>
              <a:rPr lang="ar-JO" sz="3200" dirty="0" smtClean="0"/>
              <a:t>بالبيانات</a:t>
            </a:r>
          </a:p>
          <a:p>
            <a:pPr marL="285750" indent="-285750" algn="r" rtl="1">
              <a:buFont typeface="Arial" panose="020B0604020202020204" pitchFamily="34" charset="0"/>
              <a:buChar char="•"/>
            </a:pPr>
            <a:r>
              <a:rPr lang="ar-JO" sz="3200" dirty="0" smtClean="0"/>
              <a:t>ما </a:t>
            </a:r>
            <a:r>
              <a:rPr lang="ar-JO" sz="3200" dirty="0"/>
              <a:t>هو </a:t>
            </a:r>
            <a:r>
              <a:rPr lang="en-US" sz="3200" dirty="0"/>
              <a:t>Observable design </a:t>
            </a:r>
            <a:r>
              <a:rPr lang="en-US" sz="3200" dirty="0" smtClean="0"/>
              <a:t>Pattern</a:t>
            </a:r>
            <a:endParaRPr lang="ar-JO" sz="3200" dirty="0" smtClean="0"/>
          </a:p>
          <a:p>
            <a:pPr marL="285750" indent="-285750" algn="r" rtl="1">
              <a:buFont typeface="Arial" panose="020B0604020202020204" pitchFamily="34" charset="0"/>
              <a:buChar char="•"/>
            </a:pPr>
            <a:r>
              <a:rPr lang="ar-JO" sz="3200" dirty="0" smtClean="0"/>
              <a:t>ما </a:t>
            </a:r>
            <a:r>
              <a:rPr lang="ar-JO" sz="3200" dirty="0"/>
              <a:t>هي مكتبة </a:t>
            </a:r>
            <a:r>
              <a:rPr lang="en-US" sz="3200" dirty="0" smtClean="0"/>
              <a:t>Knockout</a:t>
            </a:r>
            <a:endParaRPr lang="ar-JO" sz="3200" dirty="0" smtClean="0"/>
          </a:p>
          <a:p>
            <a:pPr marL="285750" indent="-285750" algn="r" rtl="1">
              <a:buFont typeface="Arial" panose="020B0604020202020204" pitchFamily="34" charset="0"/>
              <a:buChar char="•"/>
            </a:pPr>
            <a:r>
              <a:rPr lang="ar-JO" sz="3200" dirty="0" smtClean="0"/>
              <a:t>عمل </a:t>
            </a:r>
            <a:r>
              <a:rPr lang="ar-JO" sz="3200" dirty="0"/>
              <a:t>نموذج لتغيير </a:t>
            </a:r>
            <a:r>
              <a:rPr lang="ar-JO" sz="3200" dirty="0" smtClean="0"/>
              <a:t>البيانات</a:t>
            </a:r>
            <a:r>
              <a:rPr lang="ar-JO" sz="3200" dirty="0"/>
              <a:t/>
            </a:r>
            <a:br>
              <a:rPr lang="ar-JO" sz="3200" dirty="0"/>
            </a:br>
            <a:endParaRPr lang="en-US" sz="3200" dirty="0"/>
          </a:p>
        </p:txBody>
      </p:sp>
    </p:spTree>
    <p:extLst>
      <p:ext uri="{BB962C8B-B14F-4D97-AF65-F5344CB8AC3E}">
        <p14:creationId xmlns:p14="http://schemas.microsoft.com/office/powerpoint/2010/main" val="1512444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538808" y="139048"/>
            <a:ext cx="1114408"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العناوين</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2994660" y="662268"/>
            <a:ext cx="8046243" cy="6001643"/>
          </a:xfrm>
          <a:prstGeom prst="rect">
            <a:avLst/>
          </a:prstGeom>
          <a:noFill/>
        </p:spPr>
        <p:txBody>
          <a:bodyPr wrap="square" rtlCol="0">
            <a:spAutoFit/>
          </a:bodyPr>
          <a:lstStyle/>
          <a:p>
            <a:pPr marL="285750" indent="-285750" algn="r" rtl="1">
              <a:buFont typeface="Arial" panose="020B0604020202020204" pitchFamily="34" charset="0"/>
              <a:buChar char="•"/>
            </a:pPr>
            <a:r>
              <a:rPr lang="ar-JO" sz="3200" b="1" dirty="0">
                <a:ln w="22225">
                  <a:solidFill>
                    <a:schemeClr val="accent2"/>
                  </a:solidFill>
                  <a:prstDash val="solid"/>
                </a:ln>
                <a:solidFill>
                  <a:schemeClr val="accent2">
                    <a:lumMod val="40000"/>
                    <a:lumOff val="60000"/>
                  </a:schemeClr>
                </a:solidFill>
              </a:rPr>
              <a:t>ما هو ال </a:t>
            </a:r>
            <a:r>
              <a:rPr lang="en-US" sz="3200" b="1" dirty="0" smtClean="0">
                <a:ln w="22225">
                  <a:solidFill>
                    <a:schemeClr val="accent2"/>
                  </a:solidFill>
                  <a:prstDash val="solid"/>
                </a:ln>
                <a:solidFill>
                  <a:schemeClr val="accent2">
                    <a:lumMod val="40000"/>
                    <a:lumOff val="60000"/>
                  </a:schemeClr>
                </a:solidFill>
              </a:rPr>
              <a:t>Front-End</a:t>
            </a:r>
            <a:endParaRPr lang="ar-JO" sz="3200" b="1" dirty="0" smtClean="0">
              <a:ln w="22225">
                <a:solidFill>
                  <a:schemeClr val="accent2"/>
                </a:solidFill>
                <a:prstDash val="solid"/>
              </a:ln>
              <a:solidFill>
                <a:schemeClr val="accent2">
                  <a:lumMod val="40000"/>
                  <a:lumOff val="60000"/>
                </a:schemeClr>
              </a:solidFill>
            </a:endParaRPr>
          </a:p>
          <a:p>
            <a:pPr marL="285750" indent="-285750" algn="r" rtl="1">
              <a:buFont typeface="Arial" panose="020B0604020202020204" pitchFamily="34" charset="0"/>
              <a:buChar char="•"/>
            </a:pPr>
            <a:r>
              <a:rPr lang="ar-JO" sz="3200" dirty="0" smtClean="0"/>
              <a:t>ما </a:t>
            </a:r>
            <a:r>
              <a:rPr lang="ar-JO" sz="3200" dirty="0"/>
              <a:t>هو ال </a:t>
            </a:r>
            <a:r>
              <a:rPr lang="en-US" sz="3200" dirty="0"/>
              <a:t>Ajax </a:t>
            </a:r>
            <a:endParaRPr lang="ar-JO" sz="3200" dirty="0" smtClean="0"/>
          </a:p>
          <a:p>
            <a:pPr marL="285750" indent="-285750" algn="r" rtl="1">
              <a:buFont typeface="Arial" panose="020B0604020202020204" pitchFamily="34" charset="0"/>
              <a:buChar char="•"/>
            </a:pPr>
            <a:r>
              <a:rPr lang="ar-JO" sz="3200" dirty="0" smtClean="0"/>
              <a:t>شرح </a:t>
            </a:r>
            <a:r>
              <a:rPr lang="ar-JO" sz="3200" dirty="0"/>
              <a:t>فكرة </a:t>
            </a:r>
            <a:r>
              <a:rPr lang="en-US" sz="3200" dirty="0"/>
              <a:t>SPA </a:t>
            </a:r>
            <a:r>
              <a:rPr lang="ar-JO" sz="3200" dirty="0"/>
              <a:t>وما هي </a:t>
            </a:r>
            <a:r>
              <a:rPr lang="ar-JO" sz="3200" dirty="0" smtClean="0"/>
              <a:t>فوائدها</a:t>
            </a:r>
          </a:p>
          <a:p>
            <a:pPr marL="285750" indent="-285750" algn="r" rtl="1">
              <a:buFont typeface="Arial" panose="020B0604020202020204" pitchFamily="34" charset="0"/>
              <a:buChar char="•"/>
            </a:pPr>
            <a:r>
              <a:rPr lang="ar-JO" sz="3200" dirty="0" smtClean="0"/>
              <a:t>كيفية </a:t>
            </a:r>
            <a:r>
              <a:rPr lang="ar-JO" sz="3200" dirty="0"/>
              <a:t>عمل </a:t>
            </a:r>
            <a:r>
              <a:rPr lang="en-US" sz="3200" dirty="0"/>
              <a:t>APIs </a:t>
            </a:r>
            <a:endParaRPr lang="ar-JO" sz="3200" dirty="0" smtClean="0"/>
          </a:p>
          <a:p>
            <a:pPr marL="285750" indent="-285750" algn="r" rtl="1">
              <a:buFont typeface="Arial" panose="020B0604020202020204" pitchFamily="34" charset="0"/>
              <a:buChar char="•"/>
            </a:pPr>
            <a:r>
              <a:rPr lang="ar-JO" sz="3200" dirty="0" smtClean="0"/>
              <a:t>عمل </a:t>
            </a:r>
            <a:r>
              <a:rPr lang="en-US" sz="3200" dirty="0"/>
              <a:t>Ajax </a:t>
            </a:r>
            <a:r>
              <a:rPr lang="ar-JO" sz="3200" dirty="0"/>
              <a:t>من صفحة </a:t>
            </a:r>
            <a:r>
              <a:rPr lang="en-US" sz="3200" dirty="0" smtClean="0"/>
              <a:t>HTML </a:t>
            </a:r>
            <a:r>
              <a:rPr lang="ar-JO" sz="3200" dirty="0"/>
              <a:t>باستخدام </a:t>
            </a:r>
            <a:r>
              <a:rPr lang="en-US" sz="3200" dirty="0" err="1" smtClean="0"/>
              <a:t>JQuery</a:t>
            </a:r>
            <a:endParaRPr lang="ar-JO" sz="3200" dirty="0" smtClean="0"/>
          </a:p>
          <a:p>
            <a:pPr marL="285750" indent="-285750" algn="r" rtl="1">
              <a:buFont typeface="Arial" panose="020B0604020202020204" pitchFamily="34" charset="0"/>
              <a:buChar char="•"/>
            </a:pPr>
            <a:r>
              <a:rPr lang="ar-JO" sz="3200" dirty="0" smtClean="0"/>
              <a:t>عمل </a:t>
            </a:r>
            <a:r>
              <a:rPr lang="en-US" sz="3200" dirty="0"/>
              <a:t>Routing </a:t>
            </a:r>
            <a:r>
              <a:rPr lang="ar-JO" sz="3200" dirty="0" smtClean="0"/>
              <a:t>بدائي</a:t>
            </a:r>
          </a:p>
          <a:p>
            <a:pPr marL="285750" indent="-285750" algn="r" rtl="1">
              <a:buFont typeface="Arial" panose="020B0604020202020204" pitchFamily="34" charset="0"/>
              <a:buChar char="•"/>
            </a:pPr>
            <a:r>
              <a:rPr lang="ar-JO" sz="3200" dirty="0" smtClean="0"/>
              <a:t>ما </a:t>
            </a:r>
            <a:r>
              <a:rPr lang="ar-JO" sz="3200" dirty="0"/>
              <a:t>هو </a:t>
            </a:r>
            <a:r>
              <a:rPr lang="en-US" sz="3200" dirty="0" err="1" smtClean="0"/>
              <a:t>Templating</a:t>
            </a:r>
            <a:endParaRPr lang="ar-JO" sz="3200" dirty="0" smtClean="0"/>
          </a:p>
          <a:p>
            <a:pPr marL="285750" indent="-285750" algn="r" rtl="1">
              <a:buFont typeface="Arial" panose="020B0604020202020204" pitchFamily="34" charset="0"/>
              <a:buChar char="•"/>
            </a:pPr>
            <a:r>
              <a:rPr lang="ar-JO" sz="3200" dirty="0" smtClean="0"/>
              <a:t>تعبئة </a:t>
            </a:r>
            <a:r>
              <a:rPr lang="ar-JO" sz="3200" dirty="0"/>
              <a:t>الليست </a:t>
            </a:r>
            <a:r>
              <a:rPr lang="ar-JO" sz="3200" dirty="0" smtClean="0"/>
              <a:t>بالبيانات</a:t>
            </a:r>
          </a:p>
          <a:p>
            <a:pPr marL="285750" indent="-285750" algn="r" rtl="1">
              <a:buFont typeface="Arial" panose="020B0604020202020204" pitchFamily="34" charset="0"/>
              <a:buChar char="•"/>
            </a:pPr>
            <a:r>
              <a:rPr lang="ar-JO" sz="3200" dirty="0" smtClean="0"/>
              <a:t>ما </a:t>
            </a:r>
            <a:r>
              <a:rPr lang="ar-JO" sz="3200" dirty="0"/>
              <a:t>هو </a:t>
            </a:r>
            <a:r>
              <a:rPr lang="en-US" sz="3200" dirty="0"/>
              <a:t>Observable design </a:t>
            </a:r>
            <a:r>
              <a:rPr lang="en-US" sz="3200" dirty="0" smtClean="0"/>
              <a:t>Pattern</a:t>
            </a:r>
            <a:endParaRPr lang="ar-JO" sz="3200" dirty="0" smtClean="0"/>
          </a:p>
          <a:p>
            <a:pPr marL="285750" indent="-285750" algn="r" rtl="1">
              <a:buFont typeface="Arial" panose="020B0604020202020204" pitchFamily="34" charset="0"/>
              <a:buChar char="•"/>
            </a:pPr>
            <a:r>
              <a:rPr lang="ar-JO" sz="3200" dirty="0" smtClean="0"/>
              <a:t>ما </a:t>
            </a:r>
            <a:r>
              <a:rPr lang="ar-JO" sz="3200" dirty="0"/>
              <a:t>هي مكتبة </a:t>
            </a:r>
            <a:r>
              <a:rPr lang="en-US" sz="3200" dirty="0" smtClean="0"/>
              <a:t>Knockout</a:t>
            </a:r>
            <a:endParaRPr lang="ar-JO" sz="3200" dirty="0" smtClean="0"/>
          </a:p>
          <a:p>
            <a:pPr marL="285750" indent="-285750" algn="r" rtl="1">
              <a:buFont typeface="Arial" panose="020B0604020202020204" pitchFamily="34" charset="0"/>
              <a:buChar char="•"/>
            </a:pPr>
            <a:r>
              <a:rPr lang="ar-JO" sz="3200" dirty="0" smtClean="0"/>
              <a:t>عمل </a:t>
            </a:r>
            <a:r>
              <a:rPr lang="ar-JO" sz="3200" dirty="0"/>
              <a:t>نموذج لتغيير </a:t>
            </a:r>
            <a:r>
              <a:rPr lang="ar-JO" sz="3200" dirty="0" smtClean="0"/>
              <a:t>البيانات</a:t>
            </a:r>
            <a:r>
              <a:rPr lang="ar-JO" sz="3200" dirty="0"/>
              <a:t/>
            </a:r>
            <a:br>
              <a:rPr lang="ar-JO" sz="3200" dirty="0"/>
            </a:br>
            <a:endParaRPr lang="en-US" sz="3200" dirty="0"/>
          </a:p>
        </p:txBody>
      </p:sp>
    </p:spTree>
    <p:extLst>
      <p:ext uri="{BB962C8B-B14F-4D97-AF65-F5344CB8AC3E}">
        <p14:creationId xmlns:p14="http://schemas.microsoft.com/office/powerpoint/2010/main" val="2626817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538808" y="139048"/>
            <a:ext cx="1114408"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العناوين</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2994660" y="662268"/>
            <a:ext cx="8046243" cy="6001643"/>
          </a:xfrm>
          <a:prstGeom prst="rect">
            <a:avLst/>
          </a:prstGeom>
          <a:noFill/>
        </p:spPr>
        <p:txBody>
          <a:bodyPr wrap="square" rtlCol="0">
            <a:spAutoFit/>
          </a:bodyPr>
          <a:lstStyle/>
          <a:p>
            <a:pPr marL="285750" indent="-285750" algn="r" rtl="1">
              <a:buFont typeface="Arial" panose="020B0604020202020204" pitchFamily="34" charset="0"/>
              <a:buChar char="•"/>
            </a:pPr>
            <a:r>
              <a:rPr lang="ar-JO" sz="3200" dirty="0"/>
              <a:t>ما هو ال </a:t>
            </a:r>
            <a:r>
              <a:rPr lang="en-US" sz="3200" dirty="0" smtClean="0"/>
              <a:t>Front-End</a:t>
            </a:r>
            <a:endParaRPr lang="ar-JO" sz="3200" dirty="0" smtClean="0"/>
          </a:p>
          <a:p>
            <a:pPr marL="285750" indent="-285750" algn="r" rtl="1">
              <a:buFont typeface="Arial" panose="020B0604020202020204" pitchFamily="34" charset="0"/>
              <a:buChar char="•"/>
            </a:pPr>
            <a:r>
              <a:rPr lang="ar-JO" sz="3200" dirty="0" smtClean="0"/>
              <a:t>ما </a:t>
            </a:r>
            <a:r>
              <a:rPr lang="ar-JO" sz="3200" dirty="0"/>
              <a:t>هو ال </a:t>
            </a:r>
            <a:r>
              <a:rPr lang="en-US" sz="3200" dirty="0"/>
              <a:t>Ajax </a:t>
            </a:r>
            <a:endParaRPr lang="ar-JO" sz="3200" dirty="0" smtClean="0"/>
          </a:p>
          <a:p>
            <a:pPr marL="285750" indent="-285750" algn="r" rtl="1">
              <a:buFont typeface="Arial" panose="020B0604020202020204" pitchFamily="34" charset="0"/>
              <a:buChar char="•"/>
            </a:pPr>
            <a:r>
              <a:rPr lang="ar-JO" sz="3200" dirty="0" smtClean="0"/>
              <a:t>شرح </a:t>
            </a:r>
            <a:r>
              <a:rPr lang="ar-JO" sz="3200" dirty="0"/>
              <a:t>فكرة </a:t>
            </a:r>
            <a:r>
              <a:rPr lang="en-US" sz="3200" dirty="0"/>
              <a:t>SPA </a:t>
            </a:r>
            <a:r>
              <a:rPr lang="ar-JO" sz="3200" dirty="0"/>
              <a:t>وما هي </a:t>
            </a:r>
            <a:r>
              <a:rPr lang="ar-JO" sz="3200" dirty="0" smtClean="0"/>
              <a:t>فوائدها</a:t>
            </a:r>
          </a:p>
          <a:p>
            <a:pPr marL="285750" indent="-285750" algn="r" rtl="1">
              <a:buFont typeface="Arial" panose="020B0604020202020204" pitchFamily="34" charset="0"/>
              <a:buChar char="•"/>
            </a:pPr>
            <a:r>
              <a:rPr lang="ar-JO" sz="3200" dirty="0" smtClean="0"/>
              <a:t>كيفية </a:t>
            </a:r>
            <a:r>
              <a:rPr lang="ar-JO" sz="3200" dirty="0"/>
              <a:t>عمل </a:t>
            </a:r>
            <a:r>
              <a:rPr lang="en-US" sz="3200" dirty="0"/>
              <a:t>APIs </a:t>
            </a:r>
            <a:endParaRPr lang="ar-JO" sz="3200" dirty="0" smtClean="0"/>
          </a:p>
          <a:p>
            <a:pPr marL="285750" indent="-285750" algn="r" rtl="1">
              <a:buFont typeface="Arial" panose="020B0604020202020204" pitchFamily="34" charset="0"/>
              <a:buChar char="•"/>
            </a:pPr>
            <a:r>
              <a:rPr lang="ar-JO" sz="3200" b="1" dirty="0" smtClean="0">
                <a:ln w="22225">
                  <a:solidFill>
                    <a:schemeClr val="accent2"/>
                  </a:solidFill>
                  <a:prstDash val="solid"/>
                </a:ln>
                <a:solidFill>
                  <a:schemeClr val="accent2">
                    <a:lumMod val="40000"/>
                    <a:lumOff val="60000"/>
                  </a:schemeClr>
                </a:solidFill>
              </a:rPr>
              <a:t>عمل </a:t>
            </a:r>
            <a:r>
              <a:rPr lang="en-US" sz="3200" b="1" dirty="0">
                <a:ln w="22225">
                  <a:solidFill>
                    <a:schemeClr val="accent2"/>
                  </a:solidFill>
                  <a:prstDash val="solid"/>
                </a:ln>
                <a:solidFill>
                  <a:schemeClr val="accent2">
                    <a:lumMod val="40000"/>
                    <a:lumOff val="60000"/>
                  </a:schemeClr>
                </a:solidFill>
              </a:rPr>
              <a:t>Ajax </a:t>
            </a:r>
            <a:r>
              <a:rPr lang="ar-JO" sz="3200" b="1" dirty="0">
                <a:ln w="22225">
                  <a:solidFill>
                    <a:schemeClr val="accent2"/>
                  </a:solidFill>
                  <a:prstDash val="solid"/>
                </a:ln>
                <a:solidFill>
                  <a:schemeClr val="accent2">
                    <a:lumMod val="40000"/>
                    <a:lumOff val="60000"/>
                  </a:schemeClr>
                </a:solidFill>
              </a:rPr>
              <a:t>من صفحة </a:t>
            </a:r>
            <a:r>
              <a:rPr lang="en-US" sz="3200" b="1" dirty="0" smtClean="0">
                <a:ln w="22225">
                  <a:solidFill>
                    <a:schemeClr val="accent2"/>
                  </a:solidFill>
                  <a:prstDash val="solid"/>
                </a:ln>
                <a:solidFill>
                  <a:schemeClr val="accent2">
                    <a:lumMod val="40000"/>
                    <a:lumOff val="60000"/>
                  </a:schemeClr>
                </a:solidFill>
              </a:rPr>
              <a:t>HTML </a:t>
            </a:r>
            <a:r>
              <a:rPr lang="ar-JO" sz="3200" b="1" dirty="0">
                <a:ln w="22225">
                  <a:solidFill>
                    <a:schemeClr val="accent2"/>
                  </a:solidFill>
                  <a:prstDash val="solid"/>
                </a:ln>
                <a:solidFill>
                  <a:schemeClr val="accent2">
                    <a:lumMod val="40000"/>
                    <a:lumOff val="60000"/>
                  </a:schemeClr>
                </a:solidFill>
              </a:rPr>
              <a:t>باستخدام </a:t>
            </a:r>
            <a:r>
              <a:rPr lang="en-US" sz="3200" b="1" dirty="0" err="1" smtClean="0">
                <a:ln w="22225">
                  <a:solidFill>
                    <a:schemeClr val="accent2"/>
                  </a:solidFill>
                  <a:prstDash val="solid"/>
                </a:ln>
                <a:solidFill>
                  <a:schemeClr val="accent2">
                    <a:lumMod val="40000"/>
                    <a:lumOff val="60000"/>
                  </a:schemeClr>
                </a:solidFill>
              </a:rPr>
              <a:t>JQuery</a:t>
            </a:r>
            <a:endParaRPr lang="ar-JO" sz="3200" b="1" dirty="0" smtClean="0">
              <a:ln w="22225">
                <a:solidFill>
                  <a:schemeClr val="accent2"/>
                </a:solidFill>
                <a:prstDash val="solid"/>
              </a:ln>
              <a:solidFill>
                <a:schemeClr val="accent2">
                  <a:lumMod val="40000"/>
                  <a:lumOff val="60000"/>
                </a:schemeClr>
              </a:solidFill>
            </a:endParaRPr>
          </a:p>
          <a:p>
            <a:pPr marL="285750" indent="-285750" algn="r" rtl="1">
              <a:buFont typeface="Arial" panose="020B0604020202020204" pitchFamily="34" charset="0"/>
              <a:buChar char="•"/>
            </a:pPr>
            <a:r>
              <a:rPr lang="ar-JO" sz="3200" dirty="0" smtClean="0"/>
              <a:t>عمل </a:t>
            </a:r>
            <a:r>
              <a:rPr lang="en-US" sz="3200" dirty="0"/>
              <a:t>Routing </a:t>
            </a:r>
            <a:r>
              <a:rPr lang="ar-JO" sz="3200" dirty="0" smtClean="0"/>
              <a:t>بدائي</a:t>
            </a:r>
          </a:p>
          <a:p>
            <a:pPr marL="285750" indent="-285750" algn="r" rtl="1">
              <a:buFont typeface="Arial" panose="020B0604020202020204" pitchFamily="34" charset="0"/>
              <a:buChar char="•"/>
            </a:pPr>
            <a:r>
              <a:rPr lang="ar-JO" sz="3200" dirty="0" smtClean="0"/>
              <a:t>ما </a:t>
            </a:r>
            <a:r>
              <a:rPr lang="ar-JO" sz="3200" dirty="0"/>
              <a:t>هو </a:t>
            </a:r>
            <a:r>
              <a:rPr lang="en-US" sz="3200" dirty="0" err="1" smtClean="0"/>
              <a:t>Templating</a:t>
            </a:r>
            <a:endParaRPr lang="ar-JO" sz="3200" dirty="0" smtClean="0"/>
          </a:p>
          <a:p>
            <a:pPr marL="285750" indent="-285750" algn="r" rtl="1">
              <a:buFont typeface="Arial" panose="020B0604020202020204" pitchFamily="34" charset="0"/>
              <a:buChar char="•"/>
            </a:pPr>
            <a:r>
              <a:rPr lang="ar-JO" sz="3200" dirty="0" smtClean="0"/>
              <a:t>تعبئة </a:t>
            </a:r>
            <a:r>
              <a:rPr lang="ar-JO" sz="3200" dirty="0"/>
              <a:t>الليست </a:t>
            </a:r>
            <a:r>
              <a:rPr lang="ar-JO" sz="3200" dirty="0" smtClean="0"/>
              <a:t>بالبيانات</a:t>
            </a:r>
          </a:p>
          <a:p>
            <a:pPr marL="285750" indent="-285750" algn="r" rtl="1">
              <a:buFont typeface="Arial" panose="020B0604020202020204" pitchFamily="34" charset="0"/>
              <a:buChar char="•"/>
            </a:pPr>
            <a:r>
              <a:rPr lang="ar-JO" sz="3200" dirty="0" smtClean="0"/>
              <a:t>ما </a:t>
            </a:r>
            <a:r>
              <a:rPr lang="ar-JO" sz="3200" dirty="0"/>
              <a:t>هو </a:t>
            </a:r>
            <a:r>
              <a:rPr lang="en-US" sz="3200" dirty="0"/>
              <a:t>Observable design </a:t>
            </a:r>
            <a:r>
              <a:rPr lang="en-US" sz="3200" dirty="0" smtClean="0"/>
              <a:t>Pattern</a:t>
            </a:r>
            <a:endParaRPr lang="ar-JO" sz="3200" dirty="0" smtClean="0"/>
          </a:p>
          <a:p>
            <a:pPr marL="285750" indent="-285750" algn="r" rtl="1">
              <a:buFont typeface="Arial" panose="020B0604020202020204" pitchFamily="34" charset="0"/>
              <a:buChar char="•"/>
            </a:pPr>
            <a:r>
              <a:rPr lang="ar-JO" sz="3200" dirty="0" smtClean="0"/>
              <a:t>ما </a:t>
            </a:r>
            <a:r>
              <a:rPr lang="ar-JO" sz="3200" dirty="0"/>
              <a:t>هي مكتبة </a:t>
            </a:r>
            <a:r>
              <a:rPr lang="en-US" sz="3200" dirty="0" smtClean="0"/>
              <a:t>Knockout</a:t>
            </a:r>
            <a:endParaRPr lang="ar-JO" sz="3200" dirty="0" smtClean="0"/>
          </a:p>
          <a:p>
            <a:pPr marL="285750" indent="-285750" algn="r" rtl="1">
              <a:buFont typeface="Arial" panose="020B0604020202020204" pitchFamily="34" charset="0"/>
              <a:buChar char="•"/>
            </a:pPr>
            <a:r>
              <a:rPr lang="ar-JO" sz="3200" dirty="0" smtClean="0"/>
              <a:t>عمل </a:t>
            </a:r>
            <a:r>
              <a:rPr lang="ar-JO" sz="3200" dirty="0"/>
              <a:t>نموذج لتغيير </a:t>
            </a:r>
            <a:r>
              <a:rPr lang="ar-JO" sz="3200" dirty="0" smtClean="0"/>
              <a:t>البيانات</a:t>
            </a:r>
            <a:r>
              <a:rPr lang="ar-JO" sz="3200" dirty="0"/>
              <a:t/>
            </a:r>
            <a:br>
              <a:rPr lang="ar-JO" sz="3200" dirty="0"/>
            </a:br>
            <a:endParaRPr lang="en-US" sz="3200" dirty="0"/>
          </a:p>
        </p:txBody>
      </p:sp>
    </p:spTree>
    <p:extLst>
      <p:ext uri="{BB962C8B-B14F-4D97-AF65-F5344CB8AC3E}">
        <p14:creationId xmlns:p14="http://schemas.microsoft.com/office/powerpoint/2010/main" val="85573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538808" y="139048"/>
            <a:ext cx="1114408"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العناوين</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2994660" y="662268"/>
            <a:ext cx="8046243" cy="6001643"/>
          </a:xfrm>
          <a:prstGeom prst="rect">
            <a:avLst/>
          </a:prstGeom>
          <a:noFill/>
        </p:spPr>
        <p:txBody>
          <a:bodyPr wrap="square" rtlCol="0">
            <a:spAutoFit/>
          </a:bodyPr>
          <a:lstStyle/>
          <a:p>
            <a:pPr marL="285750" indent="-285750" algn="r" rtl="1">
              <a:buFont typeface="Arial" panose="020B0604020202020204" pitchFamily="34" charset="0"/>
              <a:buChar char="•"/>
            </a:pPr>
            <a:r>
              <a:rPr lang="ar-JO" sz="3200" dirty="0"/>
              <a:t>ما هو ال </a:t>
            </a:r>
            <a:r>
              <a:rPr lang="en-US" sz="3200" dirty="0" smtClean="0"/>
              <a:t>Front-End</a:t>
            </a:r>
            <a:endParaRPr lang="ar-JO" sz="3200" dirty="0" smtClean="0"/>
          </a:p>
          <a:p>
            <a:pPr marL="285750" indent="-285750" algn="r" rtl="1">
              <a:buFont typeface="Arial" panose="020B0604020202020204" pitchFamily="34" charset="0"/>
              <a:buChar char="•"/>
            </a:pPr>
            <a:r>
              <a:rPr lang="ar-JO" sz="3200" dirty="0" smtClean="0"/>
              <a:t>ما </a:t>
            </a:r>
            <a:r>
              <a:rPr lang="ar-JO" sz="3200" dirty="0"/>
              <a:t>هو ال </a:t>
            </a:r>
            <a:r>
              <a:rPr lang="en-US" sz="3200" dirty="0"/>
              <a:t>Ajax </a:t>
            </a:r>
            <a:endParaRPr lang="ar-JO" sz="3200" dirty="0" smtClean="0"/>
          </a:p>
          <a:p>
            <a:pPr marL="285750" indent="-285750" algn="r" rtl="1">
              <a:buFont typeface="Arial" panose="020B0604020202020204" pitchFamily="34" charset="0"/>
              <a:buChar char="•"/>
            </a:pPr>
            <a:r>
              <a:rPr lang="ar-JO" sz="3200" dirty="0" smtClean="0"/>
              <a:t>شرح </a:t>
            </a:r>
            <a:r>
              <a:rPr lang="ar-JO" sz="3200" dirty="0"/>
              <a:t>فكرة </a:t>
            </a:r>
            <a:r>
              <a:rPr lang="en-US" sz="3200" dirty="0"/>
              <a:t>SPA </a:t>
            </a:r>
            <a:r>
              <a:rPr lang="ar-JO" sz="3200" dirty="0"/>
              <a:t>وما هي </a:t>
            </a:r>
            <a:r>
              <a:rPr lang="ar-JO" sz="3200" dirty="0" smtClean="0"/>
              <a:t>فوائدها</a:t>
            </a:r>
          </a:p>
          <a:p>
            <a:pPr marL="285750" indent="-285750" algn="r" rtl="1">
              <a:buFont typeface="Arial" panose="020B0604020202020204" pitchFamily="34" charset="0"/>
              <a:buChar char="•"/>
            </a:pPr>
            <a:r>
              <a:rPr lang="ar-JO" sz="3200" dirty="0" smtClean="0"/>
              <a:t>كيفية </a:t>
            </a:r>
            <a:r>
              <a:rPr lang="ar-JO" sz="3200" dirty="0"/>
              <a:t>عمل </a:t>
            </a:r>
            <a:r>
              <a:rPr lang="en-US" sz="3200" dirty="0"/>
              <a:t>APIs </a:t>
            </a:r>
            <a:endParaRPr lang="ar-JO" sz="3200" dirty="0" smtClean="0"/>
          </a:p>
          <a:p>
            <a:pPr marL="285750" indent="-285750" algn="r" rtl="1">
              <a:buFont typeface="Arial" panose="020B0604020202020204" pitchFamily="34" charset="0"/>
              <a:buChar char="•"/>
            </a:pPr>
            <a:r>
              <a:rPr lang="ar-JO" sz="3200" dirty="0" smtClean="0"/>
              <a:t>عمل </a:t>
            </a:r>
            <a:r>
              <a:rPr lang="en-US" sz="3200" dirty="0"/>
              <a:t>Ajax </a:t>
            </a:r>
            <a:r>
              <a:rPr lang="ar-JO" sz="3200" dirty="0"/>
              <a:t>من صفحة </a:t>
            </a:r>
            <a:r>
              <a:rPr lang="en-US" sz="3200" dirty="0" smtClean="0"/>
              <a:t>HTML </a:t>
            </a:r>
            <a:r>
              <a:rPr lang="ar-JO" sz="3200" dirty="0"/>
              <a:t>باستخدام </a:t>
            </a:r>
            <a:r>
              <a:rPr lang="en-US" sz="3200" dirty="0" err="1" smtClean="0"/>
              <a:t>JQuery</a:t>
            </a:r>
            <a:endParaRPr lang="ar-JO" sz="3200" dirty="0" smtClean="0"/>
          </a:p>
          <a:p>
            <a:pPr marL="285750" indent="-285750" algn="r" rtl="1">
              <a:buFont typeface="Arial" panose="020B0604020202020204" pitchFamily="34" charset="0"/>
              <a:buChar char="•"/>
            </a:pPr>
            <a:r>
              <a:rPr lang="ar-JO" sz="3200" b="1" dirty="0" smtClean="0">
                <a:ln w="22225">
                  <a:solidFill>
                    <a:schemeClr val="accent2"/>
                  </a:solidFill>
                  <a:prstDash val="solid"/>
                </a:ln>
                <a:solidFill>
                  <a:schemeClr val="accent2">
                    <a:lumMod val="40000"/>
                    <a:lumOff val="60000"/>
                  </a:schemeClr>
                </a:solidFill>
              </a:rPr>
              <a:t>عمل </a:t>
            </a:r>
            <a:r>
              <a:rPr lang="en-US" sz="3200" b="1" dirty="0">
                <a:ln w="22225">
                  <a:solidFill>
                    <a:schemeClr val="accent2"/>
                  </a:solidFill>
                  <a:prstDash val="solid"/>
                </a:ln>
                <a:solidFill>
                  <a:schemeClr val="accent2">
                    <a:lumMod val="40000"/>
                    <a:lumOff val="60000"/>
                  </a:schemeClr>
                </a:solidFill>
              </a:rPr>
              <a:t>Routing </a:t>
            </a:r>
            <a:r>
              <a:rPr lang="ar-JO" sz="3200" b="1" dirty="0" smtClean="0">
                <a:ln w="22225">
                  <a:solidFill>
                    <a:schemeClr val="accent2"/>
                  </a:solidFill>
                  <a:prstDash val="solid"/>
                </a:ln>
                <a:solidFill>
                  <a:schemeClr val="accent2">
                    <a:lumMod val="40000"/>
                    <a:lumOff val="60000"/>
                  </a:schemeClr>
                </a:solidFill>
              </a:rPr>
              <a:t>بدائي</a:t>
            </a:r>
          </a:p>
          <a:p>
            <a:pPr marL="285750" indent="-285750" algn="r" rtl="1">
              <a:buFont typeface="Arial" panose="020B0604020202020204" pitchFamily="34" charset="0"/>
              <a:buChar char="•"/>
            </a:pPr>
            <a:r>
              <a:rPr lang="ar-JO" sz="3200" dirty="0" smtClean="0"/>
              <a:t>ما </a:t>
            </a:r>
            <a:r>
              <a:rPr lang="ar-JO" sz="3200" dirty="0"/>
              <a:t>هو </a:t>
            </a:r>
            <a:r>
              <a:rPr lang="en-US" sz="3200" dirty="0" err="1" smtClean="0"/>
              <a:t>Templating</a:t>
            </a:r>
            <a:endParaRPr lang="ar-JO" sz="3200" dirty="0" smtClean="0"/>
          </a:p>
          <a:p>
            <a:pPr marL="285750" indent="-285750" algn="r" rtl="1">
              <a:buFont typeface="Arial" panose="020B0604020202020204" pitchFamily="34" charset="0"/>
              <a:buChar char="•"/>
            </a:pPr>
            <a:r>
              <a:rPr lang="ar-JO" sz="3200" dirty="0" smtClean="0"/>
              <a:t>تعبئة </a:t>
            </a:r>
            <a:r>
              <a:rPr lang="ar-JO" sz="3200" dirty="0"/>
              <a:t>الليست </a:t>
            </a:r>
            <a:r>
              <a:rPr lang="ar-JO" sz="3200" dirty="0" smtClean="0"/>
              <a:t>بالبيانات</a:t>
            </a:r>
          </a:p>
          <a:p>
            <a:pPr marL="285750" indent="-285750" algn="r" rtl="1">
              <a:buFont typeface="Arial" panose="020B0604020202020204" pitchFamily="34" charset="0"/>
              <a:buChar char="•"/>
            </a:pPr>
            <a:r>
              <a:rPr lang="ar-JO" sz="3200" dirty="0" smtClean="0"/>
              <a:t>ما </a:t>
            </a:r>
            <a:r>
              <a:rPr lang="ar-JO" sz="3200" dirty="0"/>
              <a:t>هو </a:t>
            </a:r>
            <a:r>
              <a:rPr lang="en-US" sz="3200" dirty="0"/>
              <a:t>Observable design </a:t>
            </a:r>
            <a:r>
              <a:rPr lang="en-US" sz="3200" dirty="0" smtClean="0"/>
              <a:t>Pattern</a:t>
            </a:r>
            <a:endParaRPr lang="ar-JO" sz="3200" dirty="0" smtClean="0"/>
          </a:p>
          <a:p>
            <a:pPr marL="285750" indent="-285750" algn="r" rtl="1">
              <a:buFont typeface="Arial" panose="020B0604020202020204" pitchFamily="34" charset="0"/>
              <a:buChar char="•"/>
            </a:pPr>
            <a:r>
              <a:rPr lang="ar-JO" sz="3200" dirty="0" smtClean="0"/>
              <a:t>ما </a:t>
            </a:r>
            <a:r>
              <a:rPr lang="ar-JO" sz="3200" dirty="0"/>
              <a:t>هي مكتبة </a:t>
            </a:r>
            <a:r>
              <a:rPr lang="en-US" sz="3200" dirty="0" smtClean="0"/>
              <a:t>Knockout</a:t>
            </a:r>
            <a:endParaRPr lang="ar-JO" sz="3200" dirty="0" smtClean="0"/>
          </a:p>
          <a:p>
            <a:pPr marL="285750" indent="-285750" algn="r" rtl="1">
              <a:buFont typeface="Arial" panose="020B0604020202020204" pitchFamily="34" charset="0"/>
              <a:buChar char="•"/>
            </a:pPr>
            <a:r>
              <a:rPr lang="ar-JO" sz="3200" dirty="0" smtClean="0"/>
              <a:t>عمل </a:t>
            </a:r>
            <a:r>
              <a:rPr lang="ar-JO" sz="3200" dirty="0"/>
              <a:t>نموذج لتغيير </a:t>
            </a:r>
            <a:r>
              <a:rPr lang="ar-JO" sz="3200" dirty="0" smtClean="0"/>
              <a:t>البيانات</a:t>
            </a:r>
            <a:r>
              <a:rPr lang="ar-JO" sz="3200" dirty="0"/>
              <a:t/>
            </a:r>
            <a:br>
              <a:rPr lang="ar-JO" sz="3200" dirty="0"/>
            </a:br>
            <a:endParaRPr lang="en-US" sz="3200" dirty="0"/>
          </a:p>
        </p:txBody>
      </p:sp>
    </p:spTree>
    <p:extLst>
      <p:ext uri="{BB962C8B-B14F-4D97-AF65-F5344CB8AC3E}">
        <p14:creationId xmlns:p14="http://schemas.microsoft.com/office/powerpoint/2010/main" val="2828985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538808" y="139048"/>
            <a:ext cx="1114408"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العناوين</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2994660" y="662268"/>
            <a:ext cx="8046243" cy="6001643"/>
          </a:xfrm>
          <a:prstGeom prst="rect">
            <a:avLst/>
          </a:prstGeom>
          <a:noFill/>
        </p:spPr>
        <p:txBody>
          <a:bodyPr wrap="square" rtlCol="0">
            <a:spAutoFit/>
          </a:bodyPr>
          <a:lstStyle/>
          <a:p>
            <a:pPr marL="285750" indent="-285750" algn="r" rtl="1">
              <a:buFont typeface="Arial" panose="020B0604020202020204" pitchFamily="34" charset="0"/>
              <a:buChar char="•"/>
            </a:pPr>
            <a:r>
              <a:rPr lang="ar-JO" sz="3200" dirty="0"/>
              <a:t>ما هو ال </a:t>
            </a:r>
            <a:r>
              <a:rPr lang="en-US" sz="3200" dirty="0" smtClean="0"/>
              <a:t>Front-End</a:t>
            </a:r>
            <a:endParaRPr lang="ar-JO" sz="3200" dirty="0" smtClean="0"/>
          </a:p>
          <a:p>
            <a:pPr marL="285750" indent="-285750" algn="r" rtl="1">
              <a:buFont typeface="Arial" panose="020B0604020202020204" pitchFamily="34" charset="0"/>
              <a:buChar char="•"/>
            </a:pPr>
            <a:r>
              <a:rPr lang="ar-JO" sz="3200" dirty="0" smtClean="0"/>
              <a:t>ما </a:t>
            </a:r>
            <a:r>
              <a:rPr lang="ar-JO" sz="3200" dirty="0"/>
              <a:t>هو ال </a:t>
            </a:r>
            <a:r>
              <a:rPr lang="en-US" sz="3200" dirty="0"/>
              <a:t>Ajax </a:t>
            </a:r>
            <a:endParaRPr lang="ar-JO" sz="3200" dirty="0" smtClean="0"/>
          </a:p>
          <a:p>
            <a:pPr marL="285750" indent="-285750" algn="r" rtl="1">
              <a:buFont typeface="Arial" panose="020B0604020202020204" pitchFamily="34" charset="0"/>
              <a:buChar char="•"/>
            </a:pPr>
            <a:r>
              <a:rPr lang="ar-JO" sz="3200" dirty="0" smtClean="0"/>
              <a:t>شرح </a:t>
            </a:r>
            <a:r>
              <a:rPr lang="ar-JO" sz="3200" dirty="0"/>
              <a:t>فكرة </a:t>
            </a:r>
            <a:r>
              <a:rPr lang="en-US" sz="3200" dirty="0"/>
              <a:t>SPA </a:t>
            </a:r>
            <a:r>
              <a:rPr lang="ar-JO" sz="3200" dirty="0"/>
              <a:t>وما هي </a:t>
            </a:r>
            <a:r>
              <a:rPr lang="ar-JO" sz="3200" dirty="0" smtClean="0"/>
              <a:t>فوائدها</a:t>
            </a:r>
          </a:p>
          <a:p>
            <a:pPr marL="285750" indent="-285750" algn="r" rtl="1">
              <a:buFont typeface="Arial" panose="020B0604020202020204" pitchFamily="34" charset="0"/>
              <a:buChar char="•"/>
            </a:pPr>
            <a:r>
              <a:rPr lang="ar-JO" sz="3200" dirty="0" smtClean="0"/>
              <a:t>كيفية </a:t>
            </a:r>
            <a:r>
              <a:rPr lang="ar-JO" sz="3200" dirty="0"/>
              <a:t>عمل </a:t>
            </a:r>
            <a:r>
              <a:rPr lang="en-US" sz="3200" dirty="0"/>
              <a:t>APIs </a:t>
            </a:r>
            <a:endParaRPr lang="ar-JO" sz="3200" dirty="0" smtClean="0"/>
          </a:p>
          <a:p>
            <a:pPr marL="285750" indent="-285750" algn="r" rtl="1">
              <a:buFont typeface="Arial" panose="020B0604020202020204" pitchFamily="34" charset="0"/>
              <a:buChar char="•"/>
            </a:pPr>
            <a:r>
              <a:rPr lang="ar-JO" sz="3200" dirty="0" smtClean="0"/>
              <a:t>عمل </a:t>
            </a:r>
            <a:r>
              <a:rPr lang="en-US" sz="3200" dirty="0"/>
              <a:t>Ajax </a:t>
            </a:r>
            <a:r>
              <a:rPr lang="ar-JO" sz="3200" dirty="0"/>
              <a:t>من صفحة </a:t>
            </a:r>
            <a:r>
              <a:rPr lang="en-US" sz="3200" dirty="0" smtClean="0"/>
              <a:t>HTML </a:t>
            </a:r>
            <a:r>
              <a:rPr lang="ar-JO" sz="3200" dirty="0"/>
              <a:t>باستخدام </a:t>
            </a:r>
            <a:r>
              <a:rPr lang="en-US" sz="3200" dirty="0" err="1" smtClean="0"/>
              <a:t>JQuery</a:t>
            </a:r>
            <a:endParaRPr lang="ar-JO" sz="3200" dirty="0" smtClean="0"/>
          </a:p>
          <a:p>
            <a:pPr marL="285750" indent="-285750" algn="r" rtl="1">
              <a:buFont typeface="Arial" panose="020B0604020202020204" pitchFamily="34" charset="0"/>
              <a:buChar char="•"/>
            </a:pPr>
            <a:r>
              <a:rPr lang="ar-JO" sz="3200" dirty="0" smtClean="0"/>
              <a:t>عمل </a:t>
            </a:r>
            <a:r>
              <a:rPr lang="en-US" sz="3200" dirty="0"/>
              <a:t>Routing </a:t>
            </a:r>
            <a:r>
              <a:rPr lang="ar-JO" sz="3200" dirty="0" smtClean="0"/>
              <a:t>بدائي</a:t>
            </a:r>
          </a:p>
          <a:p>
            <a:pPr marL="285750" indent="-285750" algn="r" rtl="1">
              <a:buFont typeface="Arial" panose="020B0604020202020204" pitchFamily="34" charset="0"/>
              <a:buChar char="•"/>
            </a:pPr>
            <a:r>
              <a:rPr lang="ar-JO" sz="3200" b="1" dirty="0" smtClean="0">
                <a:ln w="22225">
                  <a:solidFill>
                    <a:schemeClr val="accent2"/>
                  </a:solidFill>
                  <a:prstDash val="solid"/>
                </a:ln>
                <a:solidFill>
                  <a:schemeClr val="accent2">
                    <a:lumMod val="40000"/>
                    <a:lumOff val="60000"/>
                  </a:schemeClr>
                </a:solidFill>
              </a:rPr>
              <a:t>ما </a:t>
            </a:r>
            <a:r>
              <a:rPr lang="ar-JO" sz="3200" b="1" dirty="0">
                <a:ln w="22225">
                  <a:solidFill>
                    <a:schemeClr val="accent2"/>
                  </a:solidFill>
                  <a:prstDash val="solid"/>
                </a:ln>
                <a:solidFill>
                  <a:schemeClr val="accent2">
                    <a:lumMod val="40000"/>
                    <a:lumOff val="60000"/>
                  </a:schemeClr>
                </a:solidFill>
              </a:rPr>
              <a:t>هو </a:t>
            </a:r>
            <a:r>
              <a:rPr lang="en-US" sz="3200" b="1" dirty="0" err="1" smtClean="0">
                <a:ln w="22225">
                  <a:solidFill>
                    <a:schemeClr val="accent2"/>
                  </a:solidFill>
                  <a:prstDash val="solid"/>
                </a:ln>
                <a:solidFill>
                  <a:schemeClr val="accent2">
                    <a:lumMod val="40000"/>
                    <a:lumOff val="60000"/>
                  </a:schemeClr>
                </a:solidFill>
              </a:rPr>
              <a:t>Templating</a:t>
            </a:r>
            <a:endParaRPr lang="ar-JO" sz="3200" b="1" dirty="0" smtClean="0">
              <a:ln w="22225">
                <a:solidFill>
                  <a:schemeClr val="accent2"/>
                </a:solidFill>
                <a:prstDash val="solid"/>
              </a:ln>
              <a:solidFill>
                <a:schemeClr val="accent2">
                  <a:lumMod val="40000"/>
                  <a:lumOff val="60000"/>
                </a:schemeClr>
              </a:solidFill>
            </a:endParaRPr>
          </a:p>
          <a:p>
            <a:pPr marL="285750" indent="-285750" algn="r" rtl="1">
              <a:buFont typeface="Arial" panose="020B0604020202020204" pitchFamily="34" charset="0"/>
              <a:buChar char="•"/>
            </a:pPr>
            <a:r>
              <a:rPr lang="ar-JO" sz="3200" dirty="0" smtClean="0"/>
              <a:t>تعبئة </a:t>
            </a:r>
            <a:r>
              <a:rPr lang="ar-JO" sz="3200" dirty="0"/>
              <a:t>الليست </a:t>
            </a:r>
            <a:r>
              <a:rPr lang="ar-JO" sz="3200" dirty="0" smtClean="0"/>
              <a:t>بالبيانات</a:t>
            </a:r>
          </a:p>
          <a:p>
            <a:pPr marL="285750" indent="-285750" algn="r" rtl="1">
              <a:buFont typeface="Arial" panose="020B0604020202020204" pitchFamily="34" charset="0"/>
              <a:buChar char="•"/>
            </a:pPr>
            <a:r>
              <a:rPr lang="ar-JO" sz="3200" dirty="0" smtClean="0"/>
              <a:t>ما </a:t>
            </a:r>
            <a:r>
              <a:rPr lang="ar-JO" sz="3200" dirty="0"/>
              <a:t>هو </a:t>
            </a:r>
            <a:r>
              <a:rPr lang="en-US" sz="3200" dirty="0"/>
              <a:t>Observable design </a:t>
            </a:r>
            <a:r>
              <a:rPr lang="en-US" sz="3200" dirty="0" smtClean="0"/>
              <a:t>Pattern</a:t>
            </a:r>
            <a:endParaRPr lang="ar-JO" sz="3200" dirty="0" smtClean="0"/>
          </a:p>
          <a:p>
            <a:pPr marL="285750" indent="-285750" algn="r" rtl="1">
              <a:buFont typeface="Arial" panose="020B0604020202020204" pitchFamily="34" charset="0"/>
              <a:buChar char="•"/>
            </a:pPr>
            <a:r>
              <a:rPr lang="ar-JO" sz="3200" dirty="0" smtClean="0"/>
              <a:t>ما </a:t>
            </a:r>
            <a:r>
              <a:rPr lang="ar-JO" sz="3200" dirty="0"/>
              <a:t>هي مكتبة </a:t>
            </a:r>
            <a:r>
              <a:rPr lang="en-US" sz="3200" dirty="0" smtClean="0"/>
              <a:t>Knockout</a:t>
            </a:r>
            <a:endParaRPr lang="ar-JO" sz="3200" dirty="0" smtClean="0"/>
          </a:p>
          <a:p>
            <a:pPr marL="285750" indent="-285750" algn="r" rtl="1">
              <a:buFont typeface="Arial" panose="020B0604020202020204" pitchFamily="34" charset="0"/>
              <a:buChar char="•"/>
            </a:pPr>
            <a:r>
              <a:rPr lang="ar-JO" sz="3200" dirty="0" smtClean="0"/>
              <a:t>عمل </a:t>
            </a:r>
            <a:r>
              <a:rPr lang="ar-JO" sz="3200" dirty="0"/>
              <a:t>نموذج لتغيير </a:t>
            </a:r>
            <a:r>
              <a:rPr lang="ar-JO" sz="3200" dirty="0" smtClean="0"/>
              <a:t>البيانات</a:t>
            </a:r>
            <a:r>
              <a:rPr lang="ar-JO" sz="3200" dirty="0"/>
              <a:t/>
            </a:r>
            <a:br>
              <a:rPr lang="ar-JO" sz="3200" dirty="0"/>
            </a:br>
            <a:endParaRPr lang="en-US" sz="3200" dirty="0"/>
          </a:p>
        </p:txBody>
      </p:sp>
    </p:spTree>
    <p:extLst>
      <p:ext uri="{BB962C8B-B14F-4D97-AF65-F5344CB8AC3E}">
        <p14:creationId xmlns:p14="http://schemas.microsoft.com/office/powerpoint/2010/main" val="503265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Title"/>
          <p:cNvSpPr/>
          <p:nvPr/>
        </p:nvSpPr>
        <p:spPr>
          <a:xfrm>
            <a:off x="5241983" y="148347"/>
            <a:ext cx="1835054" cy="523220"/>
          </a:xfrm>
          <a:prstGeom prst="rect">
            <a:avLst/>
          </a:prstGeom>
          <a:noFill/>
          <a:ln>
            <a:solidFill>
              <a:schemeClr val="tx1"/>
            </a:solidFill>
            <a:prstDash val="dash"/>
          </a:ln>
        </p:spPr>
        <p:txBody>
          <a:bodyPr wrap="none" lIns="91440" tIns="45720" rIns="91440" bIns="45720">
            <a:spAutoFit/>
          </a:bodyPr>
          <a:lstStyle/>
          <a:p>
            <a:pPr algn="ctr"/>
            <a:r>
              <a:rPr lang="en-US" sz="2800" b="1" dirty="0" err="1"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Templating</a:t>
            </a:r>
            <a:endParaRPr lang="ar-JO" sz="2800" b="1"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grpSp>
        <p:nvGrpSpPr>
          <p:cNvPr id="2" name="Template"/>
          <p:cNvGrpSpPr/>
          <p:nvPr/>
        </p:nvGrpSpPr>
        <p:grpSpPr>
          <a:xfrm>
            <a:off x="1704271" y="1289323"/>
            <a:ext cx="2727326" cy="2423038"/>
            <a:chOff x="982759" y="1061842"/>
            <a:chExt cx="2727326" cy="2423038"/>
          </a:xfrm>
        </p:grpSpPr>
        <p:sp>
          <p:nvSpPr>
            <p:cNvPr id="3" name="Template Text"/>
            <p:cNvSpPr/>
            <p:nvPr/>
          </p:nvSpPr>
          <p:spPr>
            <a:xfrm>
              <a:off x="982759" y="1349894"/>
              <a:ext cx="2727326" cy="213498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rPr>
                <a:t>Dear </a:t>
              </a:r>
              <a:r>
                <a:rPr lang="en-US" sz="1600" b="1" dirty="0">
                  <a:solidFill>
                    <a:srgbClr val="0070C0"/>
                  </a:solidFill>
                </a:rPr>
                <a:t>{{Name}}</a:t>
              </a:r>
              <a:r>
                <a:rPr lang="en-US" sz="1600" dirty="0">
                  <a:solidFill>
                    <a:srgbClr val="0070C0"/>
                  </a:solidFill>
                </a:rPr>
                <a:t>,</a:t>
              </a:r>
            </a:p>
            <a:p>
              <a:endParaRPr lang="en-US" sz="1600" dirty="0">
                <a:solidFill>
                  <a:schemeClr val="tx1"/>
                </a:solidFill>
              </a:endParaRPr>
            </a:p>
            <a:p>
              <a:r>
                <a:rPr lang="en-US" sz="1600" dirty="0">
                  <a:solidFill>
                    <a:schemeClr val="tx1"/>
                  </a:solidFill>
                </a:rPr>
                <a:t>We would like to inform you that your Bill for </a:t>
              </a:r>
              <a:r>
                <a:rPr lang="en-US" sz="1600" b="1" dirty="0">
                  <a:solidFill>
                    <a:srgbClr val="0070C0"/>
                  </a:solidFill>
                </a:rPr>
                <a:t>{{Service}} </a:t>
              </a:r>
              <a:r>
                <a:rPr lang="en-US" sz="1600" dirty="0">
                  <a:solidFill>
                    <a:schemeClr val="tx1"/>
                  </a:solidFill>
                </a:rPr>
                <a:t>with Amount </a:t>
              </a:r>
              <a:r>
                <a:rPr lang="en-US" sz="1600" b="1" dirty="0">
                  <a:solidFill>
                    <a:srgbClr val="0070C0"/>
                  </a:solidFill>
                </a:rPr>
                <a:t>{{Amount}}</a:t>
              </a:r>
              <a:r>
                <a:rPr lang="en-US" sz="1600" dirty="0">
                  <a:solidFill>
                    <a:srgbClr val="0070C0"/>
                  </a:solidFill>
                </a:rPr>
                <a:t> </a:t>
              </a:r>
              <a:r>
                <a:rPr lang="en-US" sz="1600" dirty="0">
                  <a:solidFill>
                    <a:schemeClr val="tx1"/>
                  </a:solidFill>
                </a:rPr>
                <a:t>has been issued.</a:t>
              </a:r>
            </a:p>
            <a:p>
              <a:endParaRPr lang="en-US" sz="1600" dirty="0">
                <a:solidFill>
                  <a:schemeClr val="tx1"/>
                </a:solidFill>
              </a:endParaRPr>
            </a:p>
            <a:p>
              <a:r>
                <a:rPr lang="en-US" sz="1600" dirty="0">
                  <a:solidFill>
                    <a:schemeClr val="tx1"/>
                  </a:solidFill>
                </a:rPr>
                <a:t>Best Regards</a:t>
              </a:r>
            </a:p>
          </p:txBody>
        </p:sp>
        <p:sp>
          <p:nvSpPr>
            <p:cNvPr id="4" name="Template Title"/>
            <p:cNvSpPr txBox="1"/>
            <p:nvPr/>
          </p:nvSpPr>
          <p:spPr>
            <a:xfrm>
              <a:off x="1792702" y="1061842"/>
              <a:ext cx="1107440" cy="369332"/>
            </a:xfrm>
            <a:prstGeom prst="rect">
              <a:avLst/>
            </a:prstGeom>
            <a:noFill/>
          </p:spPr>
          <p:txBody>
            <a:bodyPr wrap="square" rtlCol="0">
              <a:spAutoFit/>
            </a:bodyPr>
            <a:lstStyle/>
            <a:p>
              <a:pPr algn="ctr"/>
              <a:r>
                <a:rPr lang="en-US" b="1" dirty="0" smtClean="0"/>
                <a:t>Template</a:t>
              </a:r>
              <a:endParaRPr lang="en-US" b="1" dirty="0"/>
            </a:p>
          </p:txBody>
        </p:sp>
      </p:grpSp>
      <p:sp>
        <p:nvSpPr>
          <p:cNvPr id="6" name="Data object 1"/>
          <p:cNvSpPr/>
          <p:nvPr/>
        </p:nvSpPr>
        <p:spPr>
          <a:xfrm>
            <a:off x="7871817" y="2800228"/>
            <a:ext cx="2389275" cy="150669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r>
              <a:rPr lang="en-US" sz="1600" dirty="0" smtClean="0">
                <a:solidFill>
                  <a:schemeClr val="tx1"/>
                </a:solidFill>
              </a:rPr>
              <a:t>{ </a:t>
            </a:r>
          </a:p>
          <a:p>
            <a:r>
              <a:rPr lang="en-US" sz="1600" dirty="0" smtClean="0">
                <a:solidFill>
                  <a:schemeClr val="tx1"/>
                </a:solidFill>
              </a:rPr>
              <a:t>        </a:t>
            </a:r>
            <a:r>
              <a:rPr lang="en-US" sz="1600" dirty="0" smtClean="0">
                <a:solidFill>
                  <a:srgbClr val="0070C0"/>
                </a:solidFill>
              </a:rPr>
              <a:t>Name: </a:t>
            </a:r>
            <a:r>
              <a:rPr lang="en-US" sz="1600" dirty="0" smtClean="0">
                <a:solidFill>
                  <a:schemeClr val="tx1"/>
                </a:solidFill>
              </a:rPr>
              <a:t>‘Anas’,</a:t>
            </a:r>
          </a:p>
          <a:p>
            <a:r>
              <a:rPr lang="en-US" sz="1600" dirty="0" smtClean="0">
                <a:solidFill>
                  <a:schemeClr val="tx1"/>
                </a:solidFill>
              </a:rPr>
              <a:t>        </a:t>
            </a:r>
            <a:r>
              <a:rPr lang="en-US" sz="1600" dirty="0" smtClean="0">
                <a:solidFill>
                  <a:srgbClr val="0070C0"/>
                </a:solidFill>
              </a:rPr>
              <a:t>Service: </a:t>
            </a:r>
            <a:r>
              <a:rPr lang="en-US" sz="1600" dirty="0" smtClean="0">
                <a:solidFill>
                  <a:schemeClr val="tx1"/>
                </a:solidFill>
              </a:rPr>
              <a:t>“Hosting”,</a:t>
            </a:r>
          </a:p>
          <a:p>
            <a:r>
              <a:rPr lang="en-US" sz="1600" dirty="0" smtClean="0">
                <a:solidFill>
                  <a:schemeClr val="tx1"/>
                </a:solidFill>
              </a:rPr>
              <a:t>        </a:t>
            </a:r>
            <a:r>
              <a:rPr lang="en-US" sz="1600" dirty="0" smtClean="0">
                <a:solidFill>
                  <a:srgbClr val="0070C0"/>
                </a:solidFill>
              </a:rPr>
              <a:t>Amount: </a:t>
            </a:r>
            <a:r>
              <a:rPr lang="en-US" sz="1600" dirty="0" smtClean="0">
                <a:solidFill>
                  <a:schemeClr val="tx1"/>
                </a:solidFill>
              </a:rPr>
              <a:t>100</a:t>
            </a:r>
          </a:p>
          <a:p>
            <a:r>
              <a:rPr lang="en-US" sz="1600" dirty="0">
                <a:solidFill>
                  <a:schemeClr val="tx1"/>
                </a:solidFill>
              </a:rPr>
              <a:t>}</a:t>
            </a:r>
          </a:p>
        </p:txBody>
      </p:sp>
      <p:grpSp>
        <p:nvGrpSpPr>
          <p:cNvPr id="14" name="Data 2"/>
          <p:cNvGrpSpPr/>
          <p:nvPr/>
        </p:nvGrpSpPr>
        <p:grpSpPr>
          <a:xfrm>
            <a:off x="7867041" y="836309"/>
            <a:ext cx="2394051" cy="1818084"/>
            <a:chOff x="2785412" y="3830876"/>
            <a:chExt cx="2243788" cy="1818084"/>
          </a:xfrm>
        </p:grpSpPr>
        <p:sp>
          <p:nvSpPr>
            <p:cNvPr id="10" name="Data object 2"/>
            <p:cNvSpPr/>
            <p:nvPr/>
          </p:nvSpPr>
          <p:spPr>
            <a:xfrm>
              <a:off x="2785412" y="4142264"/>
              <a:ext cx="2243788" cy="150669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r>
                <a:rPr lang="en-US" sz="1600" dirty="0" smtClean="0">
                  <a:solidFill>
                    <a:schemeClr val="tx1"/>
                  </a:solidFill>
                </a:rPr>
                <a:t>{ </a:t>
              </a:r>
            </a:p>
            <a:p>
              <a:r>
                <a:rPr lang="en-US" sz="1600" dirty="0" smtClean="0">
                  <a:solidFill>
                    <a:schemeClr val="tx1"/>
                  </a:solidFill>
                </a:rPr>
                <a:t>        </a:t>
              </a:r>
              <a:r>
                <a:rPr lang="en-US" sz="1600" dirty="0" smtClean="0">
                  <a:solidFill>
                    <a:srgbClr val="0070C0"/>
                  </a:solidFill>
                </a:rPr>
                <a:t>Name: </a:t>
              </a:r>
              <a:r>
                <a:rPr lang="en-US" sz="1600" dirty="0" smtClean="0">
                  <a:solidFill>
                    <a:schemeClr val="tx1"/>
                  </a:solidFill>
                </a:rPr>
                <a:t>‘Ahmad’,</a:t>
              </a:r>
            </a:p>
            <a:p>
              <a:r>
                <a:rPr lang="en-US" sz="1600" dirty="0" smtClean="0">
                  <a:solidFill>
                    <a:schemeClr val="tx1"/>
                  </a:solidFill>
                </a:rPr>
                <a:t>        </a:t>
              </a:r>
              <a:r>
                <a:rPr lang="en-US" sz="1600" dirty="0" smtClean="0">
                  <a:solidFill>
                    <a:srgbClr val="0070C0"/>
                  </a:solidFill>
                </a:rPr>
                <a:t>Service: </a:t>
              </a:r>
              <a:r>
                <a:rPr lang="en-US" sz="1600" dirty="0" smtClean="0">
                  <a:solidFill>
                    <a:schemeClr val="tx1"/>
                  </a:solidFill>
                </a:rPr>
                <a:t>“Database”,</a:t>
              </a:r>
            </a:p>
            <a:p>
              <a:r>
                <a:rPr lang="en-US" sz="1600" dirty="0" smtClean="0">
                  <a:solidFill>
                    <a:schemeClr val="tx1"/>
                  </a:solidFill>
                </a:rPr>
                <a:t>        </a:t>
              </a:r>
              <a:r>
                <a:rPr lang="en-US" sz="1600" dirty="0" smtClean="0">
                  <a:solidFill>
                    <a:srgbClr val="0070C0"/>
                  </a:solidFill>
                </a:rPr>
                <a:t>Amount: </a:t>
              </a:r>
              <a:r>
                <a:rPr lang="en-US" sz="1600" dirty="0" smtClean="0">
                  <a:solidFill>
                    <a:schemeClr val="tx1"/>
                  </a:solidFill>
                </a:rPr>
                <a:t>85</a:t>
              </a:r>
            </a:p>
            <a:p>
              <a:r>
                <a:rPr lang="en-US" sz="1600" dirty="0">
                  <a:solidFill>
                    <a:schemeClr val="tx1"/>
                  </a:solidFill>
                </a:rPr>
                <a:t>}</a:t>
              </a:r>
            </a:p>
          </p:txBody>
        </p:sp>
        <p:sp>
          <p:nvSpPr>
            <p:cNvPr id="11" name="Data tilte 2"/>
            <p:cNvSpPr txBox="1"/>
            <p:nvPr/>
          </p:nvSpPr>
          <p:spPr>
            <a:xfrm>
              <a:off x="3274472" y="3830876"/>
              <a:ext cx="1107440" cy="369332"/>
            </a:xfrm>
            <a:prstGeom prst="rect">
              <a:avLst/>
            </a:prstGeom>
            <a:noFill/>
          </p:spPr>
          <p:txBody>
            <a:bodyPr wrap="square" rtlCol="0">
              <a:spAutoFit/>
            </a:bodyPr>
            <a:lstStyle/>
            <a:p>
              <a:pPr algn="ctr"/>
              <a:r>
                <a:rPr lang="en-US" b="1" dirty="0" smtClean="0"/>
                <a:t>Contacts</a:t>
              </a:r>
              <a:endParaRPr lang="en-US" b="1" dirty="0"/>
            </a:p>
          </p:txBody>
        </p:sp>
      </p:grpSp>
      <p:sp>
        <p:nvSpPr>
          <p:cNvPr id="8" name="Result 1"/>
          <p:cNvSpPr/>
          <p:nvPr/>
        </p:nvSpPr>
        <p:spPr>
          <a:xfrm>
            <a:off x="4732337" y="4548901"/>
            <a:ext cx="2727326" cy="213498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rPr>
              <a:t>Dear </a:t>
            </a:r>
            <a:r>
              <a:rPr lang="en-US" sz="1600" b="1" dirty="0" smtClean="0">
                <a:solidFill>
                  <a:srgbClr val="0070C0"/>
                </a:solidFill>
              </a:rPr>
              <a:t>Anas</a:t>
            </a:r>
            <a:r>
              <a:rPr lang="en-US" sz="1600" dirty="0" smtClean="0">
                <a:solidFill>
                  <a:srgbClr val="0070C0"/>
                </a:solidFill>
              </a:rPr>
              <a:t>,</a:t>
            </a:r>
            <a:endParaRPr lang="en-US" sz="1600" dirty="0">
              <a:solidFill>
                <a:srgbClr val="0070C0"/>
              </a:solidFill>
            </a:endParaRPr>
          </a:p>
          <a:p>
            <a:endParaRPr lang="en-US" sz="1600" dirty="0">
              <a:solidFill>
                <a:schemeClr val="tx1"/>
              </a:solidFill>
            </a:endParaRPr>
          </a:p>
          <a:p>
            <a:r>
              <a:rPr lang="en-US" sz="1600" dirty="0">
                <a:solidFill>
                  <a:schemeClr val="tx1"/>
                </a:solidFill>
              </a:rPr>
              <a:t>We would like to inform you that your Bill for </a:t>
            </a:r>
            <a:r>
              <a:rPr lang="en-US" sz="1600" b="1" dirty="0" smtClean="0">
                <a:solidFill>
                  <a:srgbClr val="0070C0"/>
                </a:solidFill>
              </a:rPr>
              <a:t>Hosting </a:t>
            </a:r>
            <a:r>
              <a:rPr lang="en-US" sz="1600" dirty="0" smtClean="0">
                <a:solidFill>
                  <a:schemeClr val="tx1"/>
                </a:solidFill>
              </a:rPr>
              <a:t>with </a:t>
            </a:r>
            <a:r>
              <a:rPr lang="en-US" sz="1600" dirty="0">
                <a:solidFill>
                  <a:schemeClr val="tx1"/>
                </a:solidFill>
              </a:rPr>
              <a:t>Amount </a:t>
            </a:r>
            <a:r>
              <a:rPr lang="en-US" sz="1600" b="1" dirty="0" smtClean="0">
                <a:solidFill>
                  <a:srgbClr val="0070C0"/>
                </a:solidFill>
              </a:rPr>
              <a:t>100 </a:t>
            </a:r>
            <a:r>
              <a:rPr lang="en-US" sz="1600" dirty="0" smtClean="0">
                <a:solidFill>
                  <a:schemeClr val="tx1"/>
                </a:solidFill>
              </a:rPr>
              <a:t>has </a:t>
            </a:r>
            <a:r>
              <a:rPr lang="en-US" sz="1600" dirty="0">
                <a:solidFill>
                  <a:schemeClr val="tx1"/>
                </a:solidFill>
              </a:rPr>
              <a:t>been issued.</a:t>
            </a:r>
          </a:p>
          <a:p>
            <a:endParaRPr lang="en-US" sz="1600" dirty="0">
              <a:solidFill>
                <a:schemeClr val="tx1"/>
              </a:solidFill>
            </a:endParaRPr>
          </a:p>
          <a:p>
            <a:r>
              <a:rPr lang="en-US" sz="1600" dirty="0">
                <a:solidFill>
                  <a:schemeClr val="tx1"/>
                </a:solidFill>
              </a:rPr>
              <a:t>Best Regards</a:t>
            </a:r>
          </a:p>
        </p:txBody>
      </p:sp>
      <p:sp>
        <p:nvSpPr>
          <p:cNvPr id="12" name="Result 2"/>
          <p:cNvSpPr/>
          <p:nvPr/>
        </p:nvSpPr>
        <p:spPr>
          <a:xfrm>
            <a:off x="4727562" y="4531667"/>
            <a:ext cx="2727326" cy="213498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rPr>
              <a:t>Dear </a:t>
            </a:r>
            <a:r>
              <a:rPr lang="en-US" sz="1600" b="1" dirty="0" smtClean="0">
                <a:solidFill>
                  <a:srgbClr val="0070C0"/>
                </a:solidFill>
              </a:rPr>
              <a:t>Ahmad</a:t>
            </a:r>
            <a:r>
              <a:rPr lang="en-US" sz="1600" dirty="0" smtClean="0">
                <a:solidFill>
                  <a:srgbClr val="0070C0"/>
                </a:solidFill>
              </a:rPr>
              <a:t>,</a:t>
            </a:r>
            <a:endParaRPr lang="en-US" sz="1600" dirty="0">
              <a:solidFill>
                <a:srgbClr val="0070C0"/>
              </a:solidFill>
            </a:endParaRPr>
          </a:p>
          <a:p>
            <a:endParaRPr lang="en-US" sz="1600" dirty="0">
              <a:solidFill>
                <a:schemeClr val="tx1"/>
              </a:solidFill>
            </a:endParaRPr>
          </a:p>
          <a:p>
            <a:r>
              <a:rPr lang="en-US" sz="1600" dirty="0">
                <a:solidFill>
                  <a:schemeClr val="tx1"/>
                </a:solidFill>
              </a:rPr>
              <a:t>We would like to inform you that your Bill for </a:t>
            </a:r>
            <a:r>
              <a:rPr lang="en-US" sz="1600" b="1" dirty="0" smtClean="0">
                <a:solidFill>
                  <a:srgbClr val="0070C0"/>
                </a:solidFill>
              </a:rPr>
              <a:t>Database </a:t>
            </a:r>
            <a:r>
              <a:rPr lang="en-US" sz="1600" dirty="0" smtClean="0">
                <a:solidFill>
                  <a:schemeClr val="tx1"/>
                </a:solidFill>
              </a:rPr>
              <a:t>with </a:t>
            </a:r>
            <a:r>
              <a:rPr lang="en-US" sz="1600" dirty="0">
                <a:solidFill>
                  <a:schemeClr val="tx1"/>
                </a:solidFill>
              </a:rPr>
              <a:t>Amount </a:t>
            </a:r>
            <a:r>
              <a:rPr lang="en-US" sz="1600" b="1" dirty="0" smtClean="0">
                <a:solidFill>
                  <a:srgbClr val="0070C0"/>
                </a:solidFill>
              </a:rPr>
              <a:t>85 </a:t>
            </a:r>
            <a:r>
              <a:rPr lang="en-US" sz="1600" dirty="0" smtClean="0">
                <a:solidFill>
                  <a:schemeClr val="tx1"/>
                </a:solidFill>
              </a:rPr>
              <a:t>has </a:t>
            </a:r>
            <a:r>
              <a:rPr lang="en-US" sz="1600" dirty="0">
                <a:solidFill>
                  <a:schemeClr val="tx1"/>
                </a:solidFill>
              </a:rPr>
              <a:t>been issued.</a:t>
            </a:r>
          </a:p>
          <a:p>
            <a:endParaRPr lang="en-US" sz="1600" dirty="0">
              <a:solidFill>
                <a:schemeClr val="tx1"/>
              </a:solidFill>
            </a:endParaRPr>
          </a:p>
          <a:p>
            <a:r>
              <a:rPr lang="en-US" sz="1600" dirty="0">
                <a:solidFill>
                  <a:schemeClr val="tx1"/>
                </a:solidFill>
              </a:rPr>
              <a:t>Best Regards</a:t>
            </a:r>
          </a:p>
        </p:txBody>
      </p:sp>
      <p:sp>
        <p:nvSpPr>
          <p:cNvPr id="9" name="Result 1 title"/>
          <p:cNvSpPr txBox="1"/>
          <p:nvPr/>
        </p:nvSpPr>
        <p:spPr>
          <a:xfrm>
            <a:off x="4281307" y="4169191"/>
            <a:ext cx="1921351" cy="369332"/>
          </a:xfrm>
          <a:prstGeom prst="rect">
            <a:avLst/>
          </a:prstGeom>
          <a:noFill/>
        </p:spPr>
        <p:txBody>
          <a:bodyPr wrap="square" rtlCol="0">
            <a:spAutoFit/>
          </a:bodyPr>
          <a:lstStyle/>
          <a:p>
            <a:pPr algn="ctr"/>
            <a:r>
              <a:rPr lang="en-US" b="1" dirty="0" smtClean="0"/>
              <a:t>Generated Email</a:t>
            </a:r>
            <a:endParaRPr lang="en-US" b="1" dirty="0"/>
          </a:p>
        </p:txBody>
      </p:sp>
      <p:cxnSp>
        <p:nvCxnSpPr>
          <p:cNvPr id="17" name="Arrow Template to Result"/>
          <p:cNvCxnSpPr>
            <a:stCxn id="3" idx="3"/>
            <a:endCxn id="12" idx="0"/>
          </p:cNvCxnSpPr>
          <p:nvPr/>
        </p:nvCxnSpPr>
        <p:spPr>
          <a:xfrm>
            <a:off x="4431597" y="2644868"/>
            <a:ext cx="1659628" cy="188679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Arrow Data 1 to Result"/>
          <p:cNvCxnSpPr>
            <a:stCxn id="6" idx="1"/>
            <a:endCxn id="12" idx="0"/>
          </p:cNvCxnSpPr>
          <p:nvPr/>
        </p:nvCxnSpPr>
        <p:spPr>
          <a:xfrm rot="10800000" flipV="1">
            <a:off x="6091225" y="3553575"/>
            <a:ext cx="1780592" cy="97809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Arrow Data 2 to Result"/>
          <p:cNvCxnSpPr>
            <a:stCxn id="10" idx="1"/>
            <a:endCxn id="8" idx="0"/>
          </p:cNvCxnSpPr>
          <p:nvPr/>
        </p:nvCxnSpPr>
        <p:spPr>
          <a:xfrm rot="10800000" flipV="1">
            <a:off x="6096001" y="1901045"/>
            <a:ext cx="1771041" cy="264785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ea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2039" y="2696678"/>
            <a:ext cx="729906" cy="598523"/>
          </a:xfrm>
          <a:prstGeom prst="rect">
            <a:avLst/>
          </a:prstGeom>
        </p:spPr>
      </p:pic>
      <p:sp>
        <p:nvSpPr>
          <p:cNvPr id="43" name="TextBox 42"/>
          <p:cNvSpPr txBox="1"/>
          <p:nvPr/>
        </p:nvSpPr>
        <p:spPr>
          <a:xfrm>
            <a:off x="4755595" y="869877"/>
            <a:ext cx="2552700" cy="461665"/>
          </a:xfrm>
          <a:prstGeom prst="rect">
            <a:avLst/>
          </a:prstGeom>
          <a:noFill/>
        </p:spPr>
        <p:txBody>
          <a:bodyPr wrap="square" rtlCol="0">
            <a:spAutoFit/>
          </a:bodyPr>
          <a:lstStyle/>
          <a:p>
            <a:pPr algn="ctr"/>
            <a:r>
              <a:rPr lang="en-US" sz="2400" b="1" dirty="0" smtClean="0"/>
              <a:t>Email Campaign</a:t>
            </a:r>
            <a:endParaRPr lang="en-US" sz="2400" b="1" dirty="0"/>
          </a:p>
        </p:txBody>
      </p:sp>
      <p:sp>
        <p:nvSpPr>
          <p:cNvPr id="44" name="Right Arrow 43"/>
          <p:cNvSpPr/>
          <p:nvPr/>
        </p:nvSpPr>
        <p:spPr>
          <a:xfrm>
            <a:off x="7459663" y="5611550"/>
            <a:ext cx="4440237" cy="451078"/>
          </a:xfrm>
          <a:prstGeom prst="rightArrow">
            <a:avLst>
              <a:gd name="adj1" fmla="val 34241"/>
              <a:gd name="adj2" fmla="val 136672"/>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8563" y="4693905"/>
            <a:ext cx="1150937" cy="86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42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2000"/>
                                        <p:tgtEl>
                                          <p:spTgt spid="43"/>
                                        </p:tgtEl>
                                      </p:cBhvr>
                                    </p:animEffect>
                                    <p:anim calcmode="lin" valueType="num">
                                      <p:cBhvr>
                                        <p:cTn id="8" dur="2000" fill="hold"/>
                                        <p:tgtEl>
                                          <p:spTgt spid="43"/>
                                        </p:tgtEl>
                                        <p:attrNameLst>
                                          <p:attrName>ppt_w</p:attrName>
                                        </p:attrNameLst>
                                      </p:cBhvr>
                                      <p:tavLst>
                                        <p:tav tm="0" fmla="#ppt_w*sin(2.5*pi*$)">
                                          <p:val>
                                            <p:fltVal val="0"/>
                                          </p:val>
                                        </p:tav>
                                        <p:tav tm="100000">
                                          <p:val>
                                            <p:fltVal val="1"/>
                                          </p:val>
                                        </p:tav>
                                      </p:tavLst>
                                    </p:anim>
                                    <p:anim calcmode="lin" valueType="num">
                                      <p:cBhvr>
                                        <p:cTn id="9" dur="2000" fill="hold"/>
                                        <p:tgtEl>
                                          <p:spTgt spid="4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1400"/>
                                        <p:tgtEl>
                                          <p:spTgt spid="17"/>
                                        </p:tgtEl>
                                      </p:cBhvr>
                                    </p:animEffect>
                                  </p:childTnLst>
                                </p:cTn>
                              </p:par>
                            </p:childTnLst>
                          </p:cTn>
                        </p:par>
                        <p:par>
                          <p:cTn id="15" fill="hold">
                            <p:stCondLst>
                              <p:cond delay="1400"/>
                            </p:stCondLst>
                            <p:childTnLst>
                              <p:par>
                                <p:cTn id="16" presetID="22" presetClass="entr" presetSubtype="1"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1200"/>
                                        <p:tgtEl>
                                          <p:spTgt spid="22"/>
                                        </p:tgtEl>
                                      </p:cBhvr>
                                    </p:animEffect>
                                  </p:childTnLst>
                                </p:cTn>
                              </p:par>
                            </p:childTnLst>
                          </p:cTn>
                        </p:par>
                        <p:par>
                          <p:cTn id="19" fill="hold">
                            <p:stCondLst>
                              <p:cond delay="2600"/>
                            </p:stCondLst>
                            <p:childTnLst>
                              <p:par>
                                <p:cTn id="20" presetID="1"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par>
                          <p:cTn id="22" fill="hold">
                            <p:stCondLst>
                              <p:cond delay="2600"/>
                            </p:stCondLst>
                            <p:childTnLst>
                              <p:par>
                                <p:cTn id="23" presetID="1"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par>
                          <p:cTn id="25" fill="hold">
                            <p:stCondLst>
                              <p:cond delay="2600"/>
                            </p:stCondLst>
                            <p:childTnLst>
                              <p:par>
                                <p:cTn id="26" presetID="22" presetClass="entr" presetSubtype="1"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2000"/>
                                        <p:tgtEl>
                                          <p:spTgt spid="12"/>
                                        </p:tgtEl>
                                      </p:cBhvr>
                                    </p:animEffect>
                                  </p:childTnLst>
                                </p:cTn>
                              </p:par>
                            </p:childTnLst>
                          </p:cTn>
                        </p:par>
                        <p:par>
                          <p:cTn id="29" fill="hold">
                            <p:stCondLst>
                              <p:cond delay="4600"/>
                            </p:stCondLst>
                            <p:childTnLst>
                              <p:par>
                                <p:cTn id="30" presetID="1" presetClass="exit" presetSubtype="0" fill="hold" nodeType="afterEffect">
                                  <p:stCondLst>
                                    <p:cond delay="600"/>
                                  </p:stCondLst>
                                  <p:childTnLst>
                                    <p:set>
                                      <p:cBhvr>
                                        <p:cTn id="31" dur="1" fill="hold">
                                          <p:stCondLst>
                                            <p:cond delay="0"/>
                                          </p:stCondLst>
                                        </p:cTn>
                                        <p:tgtEl>
                                          <p:spTgt spid="42"/>
                                        </p:tgtEl>
                                        <p:attrNameLst>
                                          <p:attrName>style.visibility</p:attrName>
                                        </p:attrNameLst>
                                      </p:cBhvr>
                                      <p:to>
                                        <p:strVal val="hidden"/>
                                      </p:to>
                                    </p:set>
                                  </p:childTnLst>
                                </p:cTn>
                              </p:par>
                            </p:childTnLst>
                          </p:cTn>
                        </p:par>
                        <p:par>
                          <p:cTn id="32" fill="hold">
                            <p:stCondLst>
                              <p:cond delay="5200"/>
                            </p:stCondLst>
                            <p:childTnLst>
                              <p:par>
                                <p:cTn id="33" presetID="22" presetClass="entr" presetSubtype="8"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800"/>
                                        <p:tgtEl>
                                          <p:spTgt spid="44"/>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1032"/>
                                        </p:tgtEl>
                                        <p:attrNameLst>
                                          <p:attrName>style.visibility</p:attrName>
                                        </p:attrNameLst>
                                      </p:cBhvr>
                                      <p:to>
                                        <p:strVal val="visible"/>
                                      </p:to>
                                    </p:set>
                                  </p:childTnLst>
                                </p:cTn>
                              </p:par>
                            </p:childTnLst>
                          </p:cTn>
                        </p:par>
                        <p:par>
                          <p:cTn id="39" fill="hold">
                            <p:stCondLst>
                              <p:cond delay="6000"/>
                            </p:stCondLst>
                            <p:childTnLst>
                              <p:par>
                                <p:cTn id="40" presetID="42" presetClass="path" presetSubtype="0" accel="50000" decel="50000" fill="hold" nodeType="afterEffect">
                                  <p:stCondLst>
                                    <p:cond delay="0"/>
                                  </p:stCondLst>
                                  <p:childTnLst>
                                    <p:animMotion origin="layout" path="M 3.95833E-6 -3.7037E-6 L 0.26914 0.00255 " pathEditMode="relative" rAng="0" ptsTypes="AA">
                                      <p:cBhvr>
                                        <p:cTn id="41" dur="2000" fill="hold"/>
                                        <p:tgtEl>
                                          <p:spTgt spid="1032"/>
                                        </p:tgtEl>
                                        <p:attrNameLst>
                                          <p:attrName>ppt_x</p:attrName>
                                          <p:attrName>ppt_y</p:attrName>
                                        </p:attrNameLst>
                                      </p:cBhvr>
                                      <p:rCtr x="13451" y="116"/>
                                    </p:animMotion>
                                  </p:childTnLst>
                                </p:cTn>
                              </p:par>
                            </p:childTnLst>
                          </p:cTn>
                        </p:par>
                        <p:par>
                          <p:cTn id="42" fill="hold">
                            <p:stCondLst>
                              <p:cond delay="8000"/>
                            </p:stCondLst>
                            <p:childTnLst>
                              <p:par>
                                <p:cTn id="43" presetID="1" presetClass="exit" presetSubtype="0" fill="hold" nodeType="afterEffect">
                                  <p:stCondLst>
                                    <p:cond delay="0"/>
                                  </p:stCondLst>
                                  <p:childTnLst>
                                    <p:set>
                                      <p:cBhvr>
                                        <p:cTn id="44" dur="1" fill="hold">
                                          <p:stCondLst>
                                            <p:cond delay="0"/>
                                          </p:stCondLst>
                                        </p:cTn>
                                        <p:tgtEl>
                                          <p:spTgt spid="1032"/>
                                        </p:tgtEl>
                                        <p:attrNameLst>
                                          <p:attrName>style.visibility</p:attrName>
                                        </p:attrNameLst>
                                      </p:cBhvr>
                                      <p:to>
                                        <p:strVal val="hidden"/>
                                      </p:to>
                                    </p:set>
                                  </p:childTnLst>
                                </p:cTn>
                              </p:par>
                            </p:childTnLst>
                          </p:cTn>
                        </p:par>
                        <p:par>
                          <p:cTn id="45" fill="hold">
                            <p:stCondLst>
                              <p:cond delay="8000"/>
                            </p:stCondLst>
                            <p:childTnLst>
                              <p:par>
                                <p:cTn id="46" presetID="1" presetClass="exit" presetSubtype="0" fill="hold" nodeType="afterEffect">
                                  <p:stCondLst>
                                    <p:cond delay="0"/>
                                  </p:stCondLst>
                                  <p:childTnLst>
                                    <p:set>
                                      <p:cBhvr>
                                        <p:cTn id="47" dur="1" fill="hold">
                                          <p:stCondLst>
                                            <p:cond delay="0"/>
                                          </p:stCondLst>
                                        </p:cTn>
                                        <p:tgtEl>
                                          <p:spTgt spid="22"/>
                                        </p:tgtEl>
                                        <p:attrNameLst>
                                          <p:attrName>style.visibility</p:attrName>
                                        </p:attrNameLst>
                                      </p:cBhvr>
                                      <p:to>
                                        <p:strVal val="hidden"/>
                                      </p:to>
                                    </p:set>
                                  </p:childTnLst>
                                </p:cTn>
                              </p:par>
                            </p:childTnLst>
                          </p:cTn>
                        </p:par>
                        <p:par>
                          <p:cTn id="48" fill="hold">
                            <p:stCondLst>
                              <p:cond delay="8000"/>
                            </p:stCondLst>
                            <p:childTnLst>
                              <p:par>
                                <p:cTn id="49" presetID="1" presetClass="exit" presetSubtype="0" fill="hold" grpId="1" nodeType="afterEffect">
                                  <p:stCondLst>
                                    <p:cond delay="0"/>
                                  </p:stCondLst>
                                  <p:childTnLst>
                                    <p:set>
                                      <p:cBhvr>
                                        <p:cTn id="50" dur="1" fill="hold">
                                          <p:stCondLst>
                                            <p:cond delay="0"/>
                                          </p:stCondLst>
                                        </p:cTn>
                                        <p:tgtEl>
                                          <p:spTgt spid="12"/>
                                        </p:tgtEl>
                                        <p:attrNameLst>
                                          <p:attrName>style.visibility</p:attrName>
                                        </p:attrNameLst>
                                      </p:cBhvr>
                                      <p:to>
                                        <p:strVal val="hidden"/>
                                      </p:to>
                                    </p:set>
                                  </p:childTnLst>
                                </p:cTn>
                              </p:par>
                            </p:childTnLst>
                          </p:cTn>
                        </p:par>
                        <p:par>
                          <p:cTn id="51" fill="hold">
                            <p:stCondLst>
                              <p:cond delay="8000"/>
                            </p:stCondLst>
                            <p:childTnLst>
                              <p:par>
                                <p:cTn id="52" presetID="1" presetClass="exit" presetSubtype="0" fill="hold" grpId="2" nodeType="afterEffect">
                                  <p:stCondLst>
                                    <p:cond delay="0"/>
                                  </p:stCondLst>
                                  <p:childTnLst>
                                    <p:set>
                                      <p:cBhvr>
                                        <p:cTn id="53" dur="1" fill="hold">
                                          <p:stCondLst>
                                            <p:cond delay="0"/>
                                          </p:stCondLst>
                                        </p:cTn>
                                        <p:tgtEl>
                                          <p:spTgt spid="44"/>
                                        </p:tgtEl>
                                        <p:attrNameLst>
                                          <p:attrName>style.visibility</p:attrName>
                                        </p:attrNameLst>
                                      </p:cBhvr>
                                      <p:to>
                                        <p:strVal val="hidden"/>
                                      </p:to>
                                    </p:set>
                                  </p:childTnLst>
                                </p:cTn>
                              </p:par>
                            </p:childTnLst>
                          </p:cTn>
                        </p:par>
                        <p:par>
                          <p:cTn id="54" fill="hold">
                            <p:stCondLst>
                              <p:cond delay="8000"/>
                            </p:stCondLst>
                            <p:childTnLst>
                              <p:par>
                                <p:cTn id="55" presetID="1" presetClass="exit" presetSubtype="0" fill="hold" nodeType="after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par>
                          <p:cTn id="57" fill="hold">
                            <p:stCondLst>
                              <p:cond delay="8000"/>
                            </p:stCondLst>
                            <p:childTnLst>
                              <p:par>
                                <p:cTn id="58" presetID="1" presetClass="exit" presetSubtype="0" fill="hold" grpId="1" nodeType="afterEffect">
                                  <p:stCondLst>
                                    <p:cond delay="0"/>
                                  </p:stCondLst>
                                  <p:childTnLst>
                                    <p:set>
                                      <p:cBhvr>
                                        <p:cTn id="59" dur="1" fill="hold">
                                          <p:stCondLst>
                                            <p:cond delay="0"/>
                                          </p:stCondLst>
                                        </p:cTn>
                                        <p:tgtEl>
                                          <p:spTgt spid="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1300"/>
                                        <p:tgtEl>
                                          <p:spTgt spid="17"/>
                                        </p:tgtEl>
                                      </p:cBhvr>
                                    </p:animEffect>
                                  </p:childTnLst>
                                </p:cTn>
                              </p:par>
                            </p:childTnLst>
                          </p:cTn>
                        </p:par>
                        <p:par>
                          <p:cTn id="65" fill="hold">
                            <p:stCondLst>
                              <p:cond delay="1300"/>
                            </p:stCondLst>
                            <p:childTnLst>
                              <p:par>
                                <p:cTn id="66" presetID="22" presetClass="entr" presetSubtype="1"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up)">
                                      <p:cBhvr>
                                        <p:cTn id="68" dur="1400"/>
                                        <p:tgtEl>
                                          <p:spTgt spid="19"/>
                                        </p:tgtEl>
                                      </p:cBhvr>
                                    </p:animEffect>
                                  </p:childTnLst>
                                </p:cTn>
                              </p:par>
                            </p:childTnLst>
                          </p:cTn>
                        </p:par>
                        <p:par>
                          <p:cTn id="69" fill="hold">
                            <p:stCondLst>
                              <p:cond delay="2700"/>
                            </p:stCondLst>
                            <p:childTnLst>
                              <p:par>
                                <p:cTn id="70" presetID="1" presetClass="entr" presetSubtype="0" fill="hold" nodeType="afterEffect">
                                  <p:stCondLst>
                                    <p:cond delay="0"/>
                                  </p:stCondLst>
                                  <p:childTnLst>
                                    <p:set>
                                      <p:cBhvr>
                                        <p:cTn id="71" dur="1" fill="hold">
                                          <p:stCondLst>
                                            <p:cond delay="0"/>
                                          </p:stCondLst>
                                        </p:cTn>
                                        <p:tgtEl>
                                          <p:spTgt spid="42"/>
                                        </p:tgtEl>
                                        <p:attrNameLst>
                                          <p:attrName>style.visibility</p:attrName>
                                        </p:attrNameLst>
                                      </p:cBhvr>
                                      <p:to>
                                        <p:strVal val="visible"/>
                                      </p:to>
                                    </p:set>
                                  </p:childTnLst>
                                </p:cTn>
                              </p:par>
                            </p:childTnLst>
                          </p:cTn>
                        </p:par>
                        <p:par>
                          <p:cTn id="72" fill="hold">
                            <p:stCondLst>
                              <p:cond delay="2700"/>
                            </p:stCondLst>
                            <p:childTnLst>
                              <p:par>
                                <p:cTn id="73" presetID="1" presetClass="entr" presetSubtype="0" fill="hold" grpId="2" nodeType="afterEffect">
                                  <p:stCondLst>
                                    <p:cond delay="0"/>
                                  </p:stCondLst>
                                  <p:childTnLst>
                                    <p:set>
                                      <p:cBhvr>
                                        <p:cTn id="74" dur="1" fill="hold">
                                          <p:stCondLst>
                                            <p:cond delay="0"/>
                                          </p:stCondLst>
                                        </p:cTn>
                                        <p:tgtEl>
                                          <p:spTgt spid="9"/>
                                        </p:tgtEl>
                                        <p:attrNameLst>
                                          <p:attrName>style.visibility</p:attrName>
                                        </p:attrNameLst>
                                      </p:cBhvr>
                                      <p:to>
                                        <p:strVal val="visible"/>
                                      </p:to>
                                    </p:set>
                                  </p:childTnLst>
                                </p:cTn>
                              </p:par>
                            </p:childTnLst>
                          </p:cTn>
                        </p:par>
                        <p:par>
                          <p:cTn id="75" fill="hold">
                            <p:stCondLst>
                              <p:cond delay="2700"/>
                            </p:stCondLst>
                            <p:childTnLst>
                              <p:par>
                                <p:cTn id="76" presetID="22" presetClass="entr" presetSubtype="1"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wipe(up)">
                                      <p:cBhvr>
                                        <p:cTn id="78" dur="1800"/>
                                        <p:tgtEl>
                                          <p:spTgt spid="8"/>
                                        </p:tgtEl>
                                      </p:cBhvr>
                                    </p:animEffect>
                                  </p:childTnLst>
                                </p:cTn>
                              </p:par>
                            </p:childTnLst>
                          </p:cTn>
                        </p:par>
                        <p:par>
                          <p:cTn id="79" fill="hold">
                            <p:stCondLst>
                              <p:cond delay="4500"/>
                            </p:stCondLst>
                            <p:childTnLst>
                              <p:par>
                                <p:cTn id="80" presetID="1" presetClass="exit" presetSubtype="0" fill="hold" nodeType="afterEffect">
                                  <p:stCondLst>
                                    <p:cond delay="0"/>
                                  </p:stCondLst>
                                  <p:childTnLst>
                                    <p:set>
                                      <p:cBhvr>
                                        <p:cTn id="81" dur="1" fill="hold">
                                          <p:stCondLst>
                                            <p:cond delay="0"/>
                                          </p:stCondLst>
                                        </p:cTn>
                                        <p:tgtEl>
                                          <p:spTgt spid="42"/>
                                        </p:tgtEl>
                                        <p:attrNameLst>
                                          <p:attrName>style.visibility</p:attrName>
                                        </p:attrNameLst>
                                      </p:cBhvr>
                                      <p:to>
                                        <p:strVal val="hidden"/>
                                      </p:to>
                                    </p:set>
                                  </p:childTnLst>
                                </p:cTn>
                              </p:par>
                            </p:childTnLst>
                          </p:cTn>
                        </p:par>
                        <p:par>
                          <p:cTn id="82" fill="hold">
                            <p:stCondLst>
                              <p:cond delay="4500"/>
                            </p:stCondLst>
                            <p:childTnLst>
                              <p:par>
                                <p:cTn id="83" presetID="22" presetClass="entr" presetSubtype="8" fill="hold" grpId="1" nodeType="after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left)">
                                      <p:cBhvr>
                                        <p:cTn id="85" dur="900"/>
                                        <p:tgtEl>
                                          <p:spTgt spid="44"/>
                                        </p:tgtEl>
                                      </p:cBhvr>
                                    </p:animEffect>
                                  </p:childTnLst>
                                </p:cTn>
                              </p:par>
                            </p:childTnLst>
                          </p:cTn>
                        </p:par>
                        <p:par>
                          <p:cTn id="86" fill="hold">
                            <p:stCondLst>
                              <p:cond delay="5400"/>
                            </p:stCondLst>
                            <p:childTnLst>
                              <p:par>
                                <p:cTn id="87" presetID="1" presetClass="entr" presetSubtype="0" fill="hold" nodeType="afterEffect">
                                  <p:stCondLst>
                                    <p:cond delay="0"/>
                                  </p:stCondLst>
                                  <p:childTnLst>
                                    <p:set>
                                      <p:cBhvr>
                                        <p:cTn id="88" dur="1" fill="hold">
                                          <p:stCondLst>
                                            <p:cond delay="0"/>
                                          </p:stCondLst>
                                        </p:cTn>
                                        <p:tgtEl>
                                          <p:spTgt spid="1032"/>
                                        </p:tgtEl>
                                        <p:attrNameLst>
                                          <p:attrName>style.visibility</p:attrName>
                                        </p:attrNameLst>
                                      </p:cBhvr>
                                      <p:to>
                                        <p:strVal val="visible"/>
                                      </p:to>
                                    </p:set>
                                  </p:childTnLst>
                                </p:cTn>
                              </p:par>
                            </p:childTnLst>
                          </p:cTn>
                        </p:par>
                        <p:par>
                          <p:cTn id="89" fill="hold">
                            <p:stCondLst>
                              <p:cond delay="5400"/>
                            </p:stCondLst>
                            <p:childTnLst>
                              <p:par>
                                <p:cTn id="90" presetID="42" presetClass="path" presetSubtype="0" accel="50000" decel="50000" fill="hold" nodeType="afterEffect">
                                  <p:stCondLst>
                                    <p:cond delay="0"/>
                                  </p:stCondLst>
                                  <p:childTnLst>
                                    <p:animMotion origin="layout" path="M 3.95833E-6 -3.7037E-6 L 0.26705 0.0044 " pathEditMode="relative" rAng="0" ptsTypes="AA">
                                      <p:cBhvr>
                                        <p:cTn id="91" dur="2000" fill="hold"/>
                                        <p:tgtEl>
                                          <p:spTgt spid="1032"/>
                                        </p:tgtEl>
                                        <p:attrNameLst>
                                          <p:attrName>ppt_x</p:attrName>
                                          <p:attrName>ppt_y</p:attrName>
                                        </p:attrNameLst>
                                      </p:cBhvr>
                                      <p:rCtr x="13346" y="208"/>
                                    </p:animMotion>
                                  </p:childTnLst>
                                </p:cTn>
                              </p:par>
                            </p:childTnLst>
                          </p:cTn>
                        </p:par>
                        <p:par>
                          <p:cTn id="92" fill="hold">
                            <p:stCondLst>
                              <p:cond delay="7400"/>
                            </p:stCondLst>
                            <p:childTnLst>
                              <p:par>
                                <p:cTn id="93" presetID="1" presetClass="exit" presetSubtype="0" fill="hold" nodeType="afterEffect">
                                  <p:stCondLst>
                                    <p:cond delay="0"/>
                                  </p:stCondLst>
                                  <p:childTnLst>
                                    <p:set>
                                      <p:cBhvr>
                                        <p:cTn id="94" dur="1" fill="hold">
                                          <p:stCondLst>
                                            <p:cond delay="0"/>
                                          </p:stCondLst>
                                        </p:cTn>
                                        <p:tgtEl>
                                          <p:spTgt spid="10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2" grpId="1" animBg="1"/>
      <p:bldP spid="9" grpId="0"/>
      <p:bldP spid="9" grpId="1"/>
      <p:bldP spid="9" grpId="2"/>
      <p:bldP spid="43" grpId="0"/>
      <p:bldP spid="44" grpId="0" animBg="1"/>
      <p:bldP spid="44" grpId="1" animBg="1"/>
      <p:bldP spid="44"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538808" y="139048"/>
            <a:ext cx="1114408"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العناوين</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2994660" y="662268"/>
            <a:ext cx="8046243" cy="6001643"/>
          </a:xfrm>
          <a:prstGeom prst="rect">
            <a:avLst/>
          </a:prstGeom>
          <a:noFill/>
        </p:spPr>
        <p:txBody>
          <a:bodyPr wrap="square" rtlCol="0">
            <a:spAutoFit/>
          </a:bodyPr>
          <a:lstStyle/>
          <a:p>
            <a:pPr marL="285750" indent="-285750" algn="r" rtl="1">
              <a:buFont typeface="Arial" panose="020B0604020202020204" pitchFamily="34" charset="0"/>
              <a:buChar char="•"/>
            </a:pPr>
            <a:r>
              <a:rPr lang="ar-JO" sz="3200" dirty="0"/>
              <a:t>ما هو ال </a:t>
            </a:r>
            <a:r>
              <a:rPr lang="en-US" sz="3200" dirty="0" smtClean="0"/>
              <a:t>Front-End</a:t>
            </a:r>
            <a:endParaRPr lang="ar-JO" sz="3200" dirty="0" smtClean="0"/>
          </a:p>
          <a:p>
            <a:pPr marL="285750" indent="-285750" algn="r" rtl="1">
              <a:buFont typeface="Arial" panose="020B0604020202020204" pitchFamily="34" charset="0"/>
              <a:buChar char="•"/>
            </a:pPr>
            <a:r>
              <a:rPr lang="ar-JO" sz="3200" dirty="0" smtClean="0"/>
              <a:t>ما </a:t>
            </a:r>
            <a:r>
              <a:rPr lang="ar-JO" sz="3200" dirty="0"/>
              <a:t>هو ال </a:t>
            </a:r>
            <a:r>
              <a:rPr lang="en-US" sz="3200" dirty="0"/>
              <a:t>Ajax </a:t>
            </a:r>
            <a:endParaRPr lang="ar-JO" sz="3200" dirty="0" smtClean="0"/>
          </a:p>
          <a:p>
            <a:pPr marL="285750" indent="-285750" algn="r" rtl="1">
              <a:buFont typeface="Arial" panose="020B0604020202020204" pitchFamily="34" charset="0"/>
              <a:buChar char="•"/>
            </a:pPr>
            <a:r>
              <a:rPr lang="ar-JO" sz="3200" dirty="0" smtClean="0"/>
              <a:t>شرح </a:t>
            </a:r>
            <a:r>
              <a:rPr lang="ar-JO" sz="3200" dirty="0"/>
              <a:t>فكرة </a:t>
            </a:r>
            <a:r>
              <a:rPr lang="en-US" sz="3200" dirty="0"/>
              <a:t>SPA </a:t>
            </a:r>
            <a:r>
              <a:rPr lang="ar-JO" sz="3200" dirty="0"/>
              <a:t>وما هي </a:t>
            </a:r>
            <a:r>
              <a:rPr lang="ar-JO" sz="3200" dirty="0" smtClean="0"/>
              <a:t>فوائدها</a:t>
            </a:r>
          </a:p>
          <a:p>
            <a:pPr marL="285750" indent="-285750" algn="r" rtl="1">
              <a:buFont typeface="Arial" panose="020B0604020202020204" pitchFamily="34" charset="0"/>
              <a:buChar char="•"/>
            </a:pPr>
            <a:r>
              <a:rPr lang="ar-JO" sz="3200" dirty="0" smtClean="0"/>
              <a:t>كيفية </a:t>
            </a:r>
            <a:r>
              <a:rPr lang="ar-JO" sz="3200" dirty="0"/>
              <a:t>عمل </a:t>
            </a:r>
            <a:r>
              <a:rPr lang="en-US" sz="3200" dirty="0"/>
              <a:t>APIs </a:t>
            </a:r>
            <a:endParaRPr lang="ar-JO" sz="3200" dirty="0" smtClean="0"/>
          </a:p>
          <a:p>
            <a:pPr marL="285750" indent="-285750" algn="r" rtl="1">
              <a:buFont typeface="Arial" panose="020B0604020202020204" pitchFamily="34" charset="0"/>
              <a:buChar char="•"/>
            </a:pPr>
            <a:r>
              <a:rPr lang="ar-JO" sz="3200" dirty="0" smtClean="0"/>
              <a:t>عمل </a:t>
            </a:r>
            <a:r>
              <a:rPr lang="en-US" sz="3200" dirty="0"/>
              <a:t>Ajax </a:t>
            </a:r>
            <a:r>
              <a:rPr lang="ar-JO" sz="3200" dirty="0"/>
              <a:t>من صفحة </a:t>
            </a:r>
            <a:r>
              <a:rPr lang="en-US" sz="3200" dirty="0" smtClean="0"/>
              <a:t>HTML </a:t>
            </a:r>
            <a:r>
              <a:rPr lang="ar-JO" sz="3200" dirty="0"/>
              <a:t>باستخدام </a:t>
            </a:r>
            <a:r>
              <a:rPr lang="en-US" sz="3200" dirty="0" err="1" smtClean="0"/>
              <a:t>JQuery</a:t>
            </a:r>
            <a:endParaRPr lang="ar-JO" sz="3200" dirty="0" smtClean="0"/>
          </a:p>
          <a:p>
            <a:pPr marL="285750" indent="-285750" algn="r" rtl="1">
              <a:buFont typeface="Arial" panose="020B0604020202020204" pitchFamily="34" charset="0"/>
              <a:buChar char="•"/>
            </a:pPr>
            <a:r>
              <a:rPr lang="ar-JO" sz="3200" dirty="0" smtClean="0"/>
              <a:t>عمل </a:t>
            </a:r>
            <a:r>
              <a:rPr lang="en-US" sz="3200" dirty="0"/>
              <a:t>Routing </a:t>
            </a:r>
            <a:r>
              <a:rPr lang="ar-JO" sz="3200" dirty="0" smtClean="0"/>
              <a:t>بدائي</a:t>
            </a:r>
          </a:p>
          <a:p>
            <a:pPr marL="285750" indent="-285750" algn="r" rtl="1">
              <a:buFont typeface="Arial" panose="020B0604020202020204" pitchFamily="34" charset="0"/>
              <a:buChar char="•"/>
            </a:pPr>
            <a:r>
              <a:rPr lang="ar-JO" sz="3200" dirty="0" smtClean="0"/>
              <a:t>ما </a:t>
            </a:r>
            <a:r>
              <a:rPr lang="ar-JO" sz="3200" dirty="0"/>
              <a:t>هو </a:t>
            </a:r>
            <a:r>
              <a:rPr lang="en-US" sz="3200" dirty="0" err="1" smtClean="0"/>
              <a:t>Templating</a:t>
            </a:r>
            <a:endParaRPr lang="ar-JO" sz="3200" dirty="0" smtClean="0"/>
          </a:p>
          <a:p>
            <a:pPr marL="285750" indent="-285750" algn="r" rtl="1">
              <a:buFont typeface="Arial" panose="020B0604020202020204" pitchFamily="34" charset="0"/>
              <a:buChar char="•"/>
            </a:pPr>
            <a:r>
              <a:rPr lang="ar-JO" sz="3200" b="1" dirty="0" smtClean="0">
                <a:ln w="22225">
                  <a:solidFill>
                    <a:schemeClr val="accent2"/>
                  </a:solidFill>
                  <a:prstDash val="solid"/>
                </a:ln>
                <a:solidFill>
                  <a:schemeClr val="accent2">
                    <a:lumMod val="40000"/>
                    <a:lumOff val="60000"/>
                  </a:schemeClr>
                </a:solidFill>
              </a:rPr>
              <a:t>تعبئة </a:t>
            </a:r>
            <a:r>
              <a:rPr lang="ar-JO" sz="3200" b="1" dirty="0">
                <a:ln w="22225">
                  <a:solidFill>
                    <a:schemeClr val="accent2"/>
                  </a:solidFill>
                  <a:prstDash val="solid"/>
                </a:ln>
                <a:solidFill>
                  <a:schemeClr val="accent2">
                    <a:lumMod val="40000"/>
                    <a:lumOff val="60000"/>
                  </a:schemeClr>
                </a:solidFill>
              </a:rPr>
              <a:t>الليست </a:t>
            </a:r>
            <a:r>
              <a:rPr lang="ar-JO" sz="3200" b="1" dirty="0" smtClean="0">
                <a:ln w="22225">
                  <a:solidFill>
                    <a:schemeClr val="accent2"/>
                  </a:solidFill>
                  <a:prstDash val="solid"/>
                </a:ln>
                <a:solidFill>
                  <a:schemeClr val="accent2">
                    <a:lumMod val="40000"/>
                    <a:lumOff val="60000"/>
                  </a:schemeClr>
                </a:solidFill>
              </a:rPr>
              <a:t>بالبيانات</a:t>
            </a:r>
          </a:p>
          <a:p>
            <a:pPr marL="285750" indent="-285750" algn="r" rtl="1">
              <a:buFont typeface="Arial" panose="020B0604020202020204" pitchFamily="34" charset="0"/>
              <a:buChar char="•"/>
            </a:pPr>
            <a:r>
              <a:rPr lang="ar-JO" sz="3200" dirty="0" smtClean="0"/>
              <a:t>ما </a:t>
            </a:r>
            <a:r>
              <a:rPr lang="ar-JO" sz="3200" dirty="0"/>
              <a:t>هو </a:t>
            </a:r>
            <a:r>
              <a:rPr lang="en-US" sz="3200" dirty="0"/>
              <a:t>Observable design </a:t>
            </a:r>
            <a:r>
              <a:rPr lang="en-US" sz="3200" dirty="0" smtClean="0"/>
              <a:t>Pattern</a:t>
            </a:r>
            <a:endParaRPr lang="ar-JO" sz="3200" dirty="0" smtClean="0"/>
          </a:p>
          <a:p>
            <a:pPr marL="285750" indent="-285750" algn="r" rtl="1">
              <a:buFont typeface="Arial" panose="020B0604020202020204" pitchFamily="34" charset="0"/>
              <a:buChar char="•"/>
            </a:pPr>
            <a:r>
              <a:rPr lang="ar-JO" sz="3200" dirty="0" smtClean="0"/>
              <a:t>ما </a:t>
            </a:r>
            <a:r>
              <a:rPr lang="ar-JO" sz="3200" dirty="0"/>
              <a:t>هي مكتبة </a:t>
            </a:r>
            <a:r>
              <a:rPr lang="en-US" sz="3200" dirty="0" smtClean="0"/>
              <a:t>Knockout</a:t>
            </a:r>
            <a:endParaRPr lang="ar-JO" sz="3200" dirty="0" smtClean="0"/>
          </a:p>
          <a:p>
            <a:pPr marL="285750" indent="-285750" algn="r" rtl="1">
              <a:buFont typeface="Arial" panose="020B0604020202020204" pitchFamily="34" charset="0"/>
              <a:buChar char="•"/>
            </a:pPr>
            <a:r>
              <a:rPr lang="ar-JO" sz="3200" dirty="0" smtClean="0"/>
              <a:t>عمل </a:t>
            </a:r>
            <a:r>
              <a:rPr lang="ar-JO" sz="3200" dirty="0"/>
              <a:t>نموذج لتغيير </a:t>
            </a:r>
            <a:r>
              <a:rPr lang="ar-JO" sz="3200" dirty="0" smtClean="0"/>
              <a:t>البيانات</a:t>
            </a:r>
            <a:r>
              <a:rPr lang="ar-JO" sz="3200" dirty="0"/>
              <a:t/>
            </a:r>
            <a:br>
              <a:rPr lang="ar-JO" sz="3200" dirty="0"/>
            </a:br>
            <a:endParaRPr lang="en-US" sz="3200" dirty="0"/>
          </a:p>
        </p:txBody>
      </p:sp>
    </p:spTree>
    <p:extLst>
      <p:ext uri="{BB962C8B-B14F-4D97-AF65-F5344CB8AC3E}">
        <p14:creationId xmlns:p14="http://schemas.microsoft.com/office/powerpoint/2010/main" val="1616403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538808" y="139048"/>
            <a:ext cx="1114408"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العناوين</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2994660" y="662268"/>
            <a:ext cx="8046243" cy="6001643"/>
          </a:xfrm>
          <a:prstGeom prst="rect">
            <a:avLst/>
          </a:prstGeom>
          <a:noFill/>
        </p:spPr>
        <p:txBody>
          <a:bodyPr wrap="square" rtlCol="0">
            <a:spAutoFit/>
          </a:bodyPr>
          <a:lstStyle/>
          <a:p>
            <a:pPr marL="285750" indent="-285750" algn="r" rtl="1">
              <a:buFont typeface="Arial" panose="020B0604020202020204" pitchFamily="34" charset="0"/>
              <a:buChar char="•"/>
            </a:pPr>
            <a:r>
              <a:rPr lang="ar-JO" sz="3200" dirty="0"/>
              <a:t>ما هو ال </a:t>
            </a:r>
            <a:r>
              <a:rPr lang="en-US" sz="3200" dirty="0" smtClean="0"/>
              <a:t>Front-End</a:t>
            </a:r>
            <a:endParaRPr lang="ar-JO" sz="3200" dirty="0" smtClean="0"/>
          </a:p>
          <a:p>
            <a:pPr marL="285750" indent="-285750" algn="r" rtl="1">
              <a:buFont typeface="Arial" panose="020B0604020202020204" pitchFamily="34" charset="0"/>
              <a:buChar char="•"/>
            </a:pPr>
            <a:r>
              <a:rPr lang="ar-JO" sz="3200" dirty="0" smtClean="0"/>
              <a:t>ما </a:t>
            </a:r>
            <a:r>
              <a:rPr lang="ar-JO" sz="3200" dirty="0"/>
              <a:t>هو ال </a:t>
            </a:r>
            <a:r>
              <a:rPr lang="en-US" sz="3200" dirty="0"/>
              <a:t>Ajax </a:t>
            </a:r>
            <a:endParaRPr lang="ar-JO" sz="3200" dirty="0" smtClean="0"/>
          </a:p>
          <a:p>
            <a:pPr marL="285750" indent="-285750" algn="r" rtl="1">
              <a:buFont typeface="Arial" panose="020B0604020202020204" pitchFamily="34" charset="0"/>
              <a:buChar char="•"/>
            </a:pPr>
            <a:r>
              <a:rPr lang="ar-JO" sz="3200" dirty="0" smtClean="0"/>
              <a:t>شرح </a:t>
            </a:r>
            <a:r>
              <a:rPr lang="ar-JO" sz="3200" dirty="0"/>
              <a:t>فكرة </a:t>
            </a:r>
            <a:r>
              <a:rPr lang="en-US" sz="3200" dirty="0"/>
              <a:t>SPA </a:t>
            </a:r>
            <a:r>
              <a:rPr lang="ar-JO" sz="3200" dirty="0"/>
              <a:t>وما هي </a:t>
            </a:r>
            <a:r>
              <a:rPr lang="ar-JO" sz="3200" dirty="0" smtClean="0"/>
              <a:t>فوائدها</a:t>
            </a:r>
          </a:p>
          <a:p>
            <a:pPr marL="285750" indent="-285750" algn="r" rtl="1">
              <a:buFont typeface="Arial" panose="020B0604020202020204" pitchFamily="34" charset="0"/>
              <a:buChar char="•"/>
            </a:pPr>
            <a:r>
              <a:rPr lang="ar-JO" sz="3200" dirty="0" smtClean="0"/>
              <a:t>كيفية </a:t>
            </a:r>
            <a:r>
              <a:rPr lang="ar-JO" sz="3200" dirty="0"/>
              <a:t>عمل </a:t>
            </a:r>
            <a:r>
              <a:rPr lang="en-US" sz="3200" dirty="0"/>
              <a:t>APIs </a:t>
            </a:r>
            <a:endParaRPr lang="ar-JO" sz="3200" dirty="0" smtClean="0"/>
          </a:p>
          <a:p>
            <a:pPr marL="285750" indent="-285750" algn="r" rtl="1">
              <a:buFont typeface="Arial" panose="020B0604020202020204" pitchFamily="34" charset="0"/>
              <a:buChar char="•"/>
            </a:pPr>
            <a:r>
              <a:rPr lang="ar-JO" sz="3200" dirty="0" smtClean="0"/>
              <a:t>عمل </a:t>
            </a:r>
            <a:r>
              <a:rPr lang="en-US" sz="3200" dirty="0"/>
              <a:t>Ajax </a:t>
            </a:r>
            <a:r>
              <a:rPr lang="ar-JO" sz="3200" dirty="0"/>
              <a:t>من صفحة </a:t>
            </a:r>
            <a:r>
              <a:rPr lang="en-US" sz="3200" dirty="0" smtClean="0"/>
              <a:t>HTML </a:t>
            </a:r>
            <a:r>
              <a:rPr lang="ar-JO" sz="3200" dirty="0"/>
              <a:t>باستخدام </a:t>
            </a:r>
            <a:r>
              <a:rPr lang="en-US" sz="3200" dirty="0" err="1" smtClean="0"/>
              <a:t>JQuery</a:t>
            </a:r>
            <a:endParaRPr lang="ar-JO" sz="3200" dirty="0" smtClean="0"/>
          </a:p>
          <a:p>
            <a:pPr marL="285750" indent="-285750" algn="r" rtl="1">
              <a:buFont typeface="Arial" panose="020B0604020202020204" pitchFamily="34" charset="0"/>
              <a:buChar char="•"/>
            </a:pPr>
            <a:r>
              <a:rPr lang="ar-JO" sz="3200" dirty="0" smtClean="0"/>
              <a:t>عمل </a:t>
            </a:r>
            <a:r>
              <a:rPr lang="en-US" sz="3200" dirty="0"/>
              <a:t>Routing </a:t>
            </a:r>
            <a:r>
              <a:rPr lang="ar-JO" sz="3200" dirty="0" smtClean="0"/>
              <a:t>بدائي</a:t>
            </a:r>
          </a:p>
          <a:p>
            <a:pPr marL="285750" indent="-285750" algn="r" rtl="1">
              <a:buFont typeface="Arial" panose="020B0604020202020204" pitchFamily="34" charset="0"/>
              <a:buChar char="•"/>
            </a:pPr>
            <a:r>
              <a:rPr lang="ar-JO" sz="3200" dirty="0" smtClean="0"/>
              <a:t>ما </a:t>
            </a:r>
            <a:r>
              <a:rPr lang="ar-JO" sz="3200" dirty="0"/>
              <a:t>هو </a:t>
            </a:r>
            <a:r>
              <a:rPr lang="en-US" sz="3200" dirty="0" err="1" smtClean="0"/>
              <a:t>Templating</a:t>
            </a:r>
            <a:endParaRPr lang="ar-JO" sz="3200" dirty="0" smtClean="0"/>
          </a:p>
          <a:p>
            <a:pPr marL="285750" indent="-285750" algn="r" rtl="1">
              <a:buFont typeface="Arial" panose="020B0604020202020204" pitchFamily="34" charset="0"/>
              <a:buChar char="•"/>
            </a:pPr>
            <a:r>
              <a:rPr lang="ar-JO" sz="3200" dirty="0" smtClean="0"/>
              <a:t>تعبئة </a:t>
            </a:r>
            <a:r>
              <a:rPr lang="ar-JO" sz="3200" dirty="0"/>
              <a:t>الليست </a:t>
            </a:r>
            <a:r>
              <a:rPr lang="ar-JO" sz="3200" dirty="0" smtClean="0"/>
              <a:t>بالبيانات</a:t>
            </a:r>
          </a:p>
          <a:p>
            <a:pPr marL="285750" indent="-285750" algn="r" rtl="1">
              <a:buFont typeface="Arial" panose="020B0604020202020204" pitchFamily="34" charset="0"/>
              <a:buChar char="•"/>
            </a:pPr>
            <a:r>
              <a:rPr lang="ar-JO" sz="3200" b="1" dirty="0" smtClean="0">
                <a:ln w="22225">
                  <a:solidFill>
                    <a:schemeClr val="accent2"/>
                  </a:solidFill>
                  <a:prstDash val="solid"/>
                </a:ln>
                <a:solidFill>
                  <a:schemeClr val="accent2">
                    <a:lumMod val="40000"/>
                    <a:lumOff val="60000"/>
                  </a:schemeClr>
                </a:solidFill>
              </a:rPr>
              <a:t>ما </a:t>
            </a:r>
            <a:r>
              <a:rPr lang="ar-JO" sz="3200" b="1" dirty="0">
                <a:ln w="22225">
                  <a:solidFill>
                    <a:schemeClr val="accent2"/>
                  </a:solidFill>
                  <a:prstDash val="solid"/>
                </a:ln>
                <a:solidFill>
                  <a:schemeClr val="accent2">
                    <a:lumMod val="40000"/>
                    <a:lumOff val="60000"/>
                  </a:schemeClr>
                </a:solidFill>
              </a:rPr>
              <a:t>هو </a:t>
            </a:r>
            <a:r>
              <a:rPr lang="en-US" sz="3200" b="1" dirty="0">
                <a:ln w="22225">
                  <a:solidFill>
                    <a:schemeClr val="accent2"/>
                  </a:solidFill>
                  <a:prstDash val="solid"/>
                </a:ln>
                <a:solidFill>
                  <a:schemeClr val="accent2">
                    <a:lumMod val="40000"/>
                    <a:lumOff val="60000"/>
                  </a:schemeClr>
                </a:solidFill>
              </a:rPr>
              <a:t>Observable design </a:t>
            </a:r>
            <a:r>
              <a:rPr lang="en-US" sz="3200" b="1" dirty="0" smtClean="0">
                <a:ln w="22225">
                  <a:solidFill>
                    <a:schemeClr val="accent2"/>
                  </a:solidFill>
                  <a:prstDash val="solid"/>
                </a:ln>
                <a:solidFill>
                  <a:schemeClr val="accent2">
                    <a:lumMod val="40000"/>
                    <a:lumOff val="60000"/>
                  </a:schemeClr>
                </a:solidFill>
              </a:rPr>
              <a:t>Pattern</a:t>
            </a:r>
            <a:endParaRPr lang="ar-JO" sz="3200" b="1" dirty="0" smtClean="0">
              <a:ln w="22225">
                <a:solidFill>
                  <a:schemeClr val="accent2"/>
                </a:solidFill>
                <a:prstDash val="solid"/>
              </a:ln>
              <a:solidFill>
                <a:schemeClr val="accent2">
                  <a:lumMod val="40000"/>
                  <a:lumOff val="60000"/>
                </a:schemeClr>
              </a:solidFill>
            </a:endParaRPr>
          </a:p>
          <a:p>
            <a:pPr marL="285750" indent="-285750" algn="r" rtl="1">
              <a:buFont typeface="Arial" panose="020B0604020202020204" pitchFamily="34" charset="0"/>
              <a:buChar char="•"/>
            </a:pPr>
            <a:r>
              <a:rPr lang="ar-JO" sz="3200" dirty="0" smtClean="0"/>
              <a:t>ما </a:t>
            </a:r>
            <a:r>
              <a:rPr lang="ar-JO" sz="3200" dirty="0"/>
              <a:t>هي مكتبة </a:t>
            </a:r>
            <a:r>
              <a:rPr lang="en-US" sz="3200" dirty="0" smtClean="0"/>
              <a:t>Knockout</a:t>
            </a:r>
            <a:endParaRPr lang="ar-JO" sz="3200" dirty="0" smtClean="0"/>
          </a:p>
          <a:p>
            <a:pPr marL="285750" indent="-285750" algn="r" rtl="1">
              <a:buFont typeface="Arial" panose="020B0604020202020204" pitchFamily="34" charset="0"/>
              <a:buChar char="•"/>
            </a:pPr>
            <a:r>
              <a:rPr lang="ar-JO" sz="3200" dirty="0" smtClean="0"/>
              <a:t>عمل </a:t>
            </a:r>
            <a:r>
              <a:rPr lang="ar-JO" sz="3200" dirty="0"/>
              <a:t>نموذج لتغيير </a:t>
            </a:r>
            <a:r>
              <a:rPr lang="ar-JO" sz="3200" dirty="0" smtClean="0"/>
              <a:t>البيانات</a:t>
            </a:r>
            <a:r>
              <a:rPr lang="ar-JO" sz="3200" dirty="0"/>
              <a:t/>
            </a:r>
            <a:br>
              <a:rPr lang="ar-JO" sz="3200" dirty="0"/>
            </a:br>
            <a:endParaRPr lang="en-US" sz="3200" dirty="0"/>
          </a:p>
        </p:txBody>
      </p:sp>
    </p:spTree>
    <p:extLst>
      <p:ext uri="{BB962C8B-B14F-4D97-AF65-F5344CB8AC3E}">
        <p14:creationId xmlns:p14="http://schemas.microsoft.com/office/powerpoint/2010/main" val="624980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538808" y="139048"/>
            <a:ext cx="1114408"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العناوين</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2994660" y="662268"/>
            <a:ext cx="8046243" cy="6001643"/>
          </a:xfrm>
          <a:prstGeom prst="rect">
            <a:avLst/>
          </a:prstGeom>
          <a:noFill/>
        </p:spPr>
        <p:txBody>
          <a:bodyPr wrap="square" rtlCol="0">
            <a:spAutoFit/>
          </a:bodyPr>
          <a:lstStyle/>
          <a:p>
            <a:pPr marL="285750" indent="-285750" algn="r" rtl="1">
              <a:buFont typeface="Arial" panose="020B0604020202020204" pitchFamily="34" charset="0"/>
              <a:buChar char="•"/>
            </a:pPr>
            <a:r>
              <a:rPr lang="ar-JO" sz="3200" dirty="0"/>
              <a:t>ما هو ال </a:t>
            </a:r>
            <a:r>
              <a:rPr lang="en-US" sz="3200" dirty="0" smtClean="0"/>
              <a:t>Front-End</a:t>
            </a:r>
            <a:endParaRPr lang="ar-JO" sz="3200" dirty="0" smtClean="0"/>
          </a:p>
          <a:p>
            <a:pPr marL="285750" indent="-285750" algn="r" rtl="1">
              <a:buFont typeface="Arial" panose="020B0604020202020204" pitchFamily="34" charset="0"/>
              <a:buChar char="•"/>
            </a:pPr>
            <a:r>
              <a:rPr lang="ar-JO" sz="3200" dirty="0" smtClean="0"/>
              <a:t>ما </a:t>
            </a:r>
            <a:r>
              <a:rPr lang="ar-JO" sz="3200" dirty="0"/>
              <a:t>هو ال </a:t>
            </a:r>
            <a:r>
              <a:rPr lang="en-US" sz="3200" dirty="0"/>
              <a:t>Ajax </a:t>
            </a:r>
            <a:endParaRPr lang="ar-JO" sz="3200" dirty="0" smtClean="0"/>
          </a:p>
          <a:p>
            <a:pPr marL="285750" indent="-285750" algn="r" rtl="1">
              <a:buFont typeface="Arial" panose="020B0604020202020204" pitchFamily="34" charset="0"/>
              <a:buChar char="•"/>
            </a:pPr>
            <a:r>
              <a:rPr lang="ar-JO" sz="3200" dirty="0" smtClean="0"/>
              <a:t>شرح </a:t>
            </a:r>
            <a:r>
              <a:rPr lang="ar-JO" sz="3200" dirty="0"/>
              <a:t>فكرة </a:t>
            </a:r>
            <a:r>
              <a:rPr lang="en-US" sz="3200" dirty="0"/>
              <a:t>SPA </a:t>
            </a:r>
            <a:r>
              <a:rPr lang="ar-JO" sz="3200" dirty="0"/>
              <a:t>وما هي </a:t>
            </a:r>
            <a:r>
              <a:rPr lang="ar-JO" sz="3200" dirty="0" smtClean="0"/>
              <a:t>فوائدها</a:t>
            </a:r>
          </a:p>
          <a:p>
            <a:pPr marL="285750" indent="-285750" algn="r" rtl="1">
              <a:buFont typeface="Arial" panose="020B0604020202020204" pitchFamily="34" charset="0"/>
              <a:buChar char="•"/>
            </a:pPr>
            <a:r>
              <a:rPr lang="ar-JO" sz="3200" dirty="0" smtClean="0"/>
              <a:t>كيفية </a:t>
            </a:r>
            <a:r>
              <a:rPr lang="ar-JO" sz="3200" dirty="0"/>
              <a:t>عمل </a:t>
            </a:r>
            <a:r>
              <a:rPr lang="en-US" sz="3200" dirty="0"/>
              <a:t>APIs </a:t>
            </a:r>
            <a:endParaRPr lang="ar-JO" sz="3200" dirty="0" smtClean="0"/>
          </a:p>
          <a:p>
            <a:pPr marL="285750" indent="-285750" algn="r" rtl="1">
              <a:buFont typeface="Arial" panose="020B0604020202020204" pitchFamily="34" charset="0"/>
              <a:buChar char="•"/>
            </a:pPr>
            <a:r>
              <a:rPr lang="ar-JO" sz="3200" dirty="0" smtClean="0"/>
              <a:t>عمل </a:t>
            </a:r>
            <a:r>
              <a:rPr lang="en-US" sz="3200" dirty="0"/>
              <a:t>Ajax </a:t>
            </a:r>
            <a:r>
              <a:rPr lang="ar-JO" sz="3200" dirty="0"/>
              <a:t>من صفحة </a:t>
            </a:r>
            <a:r>
              <a:rPr lang="en-US" sz="3200" dirty="0" smtClean="0"/>
              <a:t>HTML </a:t>
            </a:r>
            <a:r>
              <a:rPr lang="ar-JO" sz="3200" dirty="0"/>
              <a:t>باستخدام </a:t>
            </a:r>
            <a:r>
              <a:rPr lang="en-US" sz="3200" dirty="0" err="1" smtClean="0"/>
              <a:t>JQuery</a:t>
            </a:r>
            <a:endParaRPr lang="ar-JO" sz="3200" dirty="0" smtClean="0"/>
          </a:p>
          <a:p>
            <a:pPr marL="285750" indent="-285750" algn="r" rtl="1">
              <a:buFont typeface="Arial" panose="020B0604020202020204" pitchFamily="34" charset="0"/>
              <a:buChar char="•"/>
            </a:pPr>
            <a:r>
              <a:rPr lang="ar-JO" sz="3200" dirty="0" smtClean="0"/>
              <a:t>عمل </a:t>
            </a:r>
            <a:r>
              <a:rPr lang="en-US" sz="3200" dirty="0"/>
              <a:t>Routing </a:t>
            </a:r>
            <a:r>
              <a:rPr lang="ar-JO" sz="3200" dirty="0" smtClean="0"/>
              <a:t>بدائي</a:t>
            </a:r>
          </a:p>
          <a:p>
            <a:pPr marL="285750" indent="-285750" algn="r" rtl="1">
              <a:buFont typeface="Arial" panose="020B0604020202020204" pitchFamily="34" charset="0"/>
              <a:buChar char="•"/>
            </a:pPr>
            <a:r>
              <a:rPr lang="ar-JO" sz="3200" dirty="0" smtClean="0"/>
              <a:t>ما </a:t>
            </a:r>
            <a:r>
              <a:rPr lang="ar-JO" sz="3200" dirty="0"/>
              <a:t>هو </a:t>
            </a:r>
            <a:r>
              <a:rPr lang="en-US" sz="3200" dirty="0" err="1" smtClean="0"/>
              <a:t>Templating</a:t>
            </a:r>
            <a:endParaRPr lang="ar-JO" sz="3200" dirty="0" smtClean="0"/>
          </a:p>
          <a:p>
            <a:pPr marL="285750" indent="-285750" algn="r" rtl="1">
              <a:buFont typeface="Arial" panose="020B0604020202020204" pitchFamily="34" charset="0"/>
              <a:buChar char="•"/>
            </a:pPr>
            <a:r>
              <a:rPr lang="ar-JO" sz="3200" dirty="0" smtClean="0"/>
              <a:t>تعبئة </a:t>
            </a:r>
            <a:r>
              <a:rPr lang="ar-JO" sz="3200" dirty="0"/>
              <a:t>الليست </a:t>
            </a:r>
            <a:r>
              <a:rPr lang="ar-JO" sz="3200" dirty="0" smtClean="0"/>
              <a:t>بالبيانات</a:t>
            </a:r>
          </a:p>
          <a:p>
            <a:pPr marL="285750" indent="-285750" algn="r" rtl="1">
              <a:buFont typeface="Arial" panose="020B0604020202020204" pitchFamily="34" charset="0"/>
              <a:buChar char="•"/>
            </a:pPr>
            <a:r>
              <a:rPr lang="ar-JO" sz="3200" dirty="0" smtClean="0"/>
              <a:t>ما </a:t>
            </a:r>
            <a:r>
              <a:rPr lang="ar-JO" sz="3200" dirty="0"/>
              <a:t>هو </a:t>
            </a:r>
            <a:r>
              <a:rPr lang="en-US" sz="3200" dirty="0"/>
              <a:t>Observable design </a:t>
            </a:r>
            <a:r>
              <a:rPr lang="en-US" sz="3200" dirty="0" smtClean="0"/>
              <a:t>Pattern</a:t>
            </a:r>
            <a:endParaRPr lang="ar-JO" sz="3200" dirty="0" smtClean="0"/>
          </a:p>
          <a:p>
            <a:pPr marL="285750" indent="-285750" algn="r" rtl="1">
              <a:buFont typeface="Arial" panose="020B0604020202020204" pitchFamily="34" charset="0"/>
              <a:buChar char="•"/>
            </a:pPr>
            <a:r>
              <a:rPr lang="ar-JO" sz="3200" dirty="0" smtClean="0"/>
              <a:t>ما </a:t>
            </a:r>
            <a:r>
              <a:rPr lang="ar-JO" sz="3200" dirty="0"/>
              <a:t>هي مكتبة </a:t>
            </a:r>
            <a:r>
              <a:rPr lang="en-US" sz="3200" dirty="0" smtClean="0"/>
              <a:t>Knockout</a:t>
            </a:r>
            <a:endParaRPr lang="ar-JO" sz="3200" dirty="0" smtClean="0"/>
          </a:p>
          <a:p>
            <a:pPr marL="285750" indent="-285750" algn="r" rtl="1">
              <a:buFont typeface="Arial" panose="020B0604020202020204" pitchFamily="34" charset="0"/>
              <a:buChar char="•"/>
            </a:pPr>
            <a:r>
              <a:rPr lang="ar-JO" sz="3200" b="1" dirty="0" smtClean="0">
                <a:ln w="22225">
                  <a:solidFill>
                    <a:schemeClr val="accent2"/>
                  </a:solidFill>
                  <a:prstDash val="solid"/>
                </a:ln>
                <a:solidFill>
                  <a:schemeClr val="accent2">
                    <a:lumMod val="40000"/>
                    <a:lumOff val="60000"/>
                  </a:schemeClr>
                </a:solidFill>
              </a:rPr>
              <a:t>عمل </a:t>
            </a:r>
            <a:r>
              <a:rPr lang="ar-JO" sz="3200" b="1" dirty="0">
                <a:ln w="22225">
                  <a:solidFill>
                    <a:schemeClr val="accent2"/>
                  </a:solidFill>
                  <a:prstDash val="solid"/>
                </a:ln>
                <a:solidFill>
                  <a:schemeClr val="accent2">
                    <a:lumMod val="40000"/>
                    <a:lumOff val="60000"/>
                  </a:schemeClr>
                </a:solidFill>
              </a:rPr>
              <a:t>نموذج لتغيير </a:t>
            </a:r>
            <a:r>
              <a:rPr lang="ar-JO" sz="3200" b="1" dirty="0" smtClean="0">
                <a:ln w="22225">
                  <a:solidFill>
                    <a:schemeClr val="accent2"/>
                  </a:solidFill>
                  <a:prstDash val="solid"/>
                </a:ln>
                <a:solidFill>
                  <a:schemeClr val="accent2">
                    <a:lumMod val="40000"/>
                    <a:lumOff val="60000"/>
                  </a:schemeClr>
                </a:solidFill>
              </a:rPr>
              <a:t>البيانات</a:t>
            </a:r>
            <a:r>
              <a:rPr lang="ar-JO" sz="3200" b="1" dirty="0">
                <a:ln w="22225">
                  <a:solidFill>
                    <a:schemeClr val="accent2"/>
                  </a:solidFill>
                  <a:prstDash val="solid"/>
                </a:ln>
                <a:solidFill>
                  <a:schemeClr val="accent2">
                    <a:lumMod val="40000"/>
                    <a:lumOff val="60000"/>
                  </a:schemeClr>
                </a:solidFill>
              </a:rPr>
              <a:t/>
            </a:r>
            <a:br>
              <a:rPr lang="ar-JO" sz="3200" b="1" dirty="0">
                <a:ln w="22225">
                  <a:solidFill>
                    <a:schemeClr val="accent2"/>
                  </a:solidFill>
                  <a:prstDash val="solid"/>
                </a:ln>
                <a:solidFill>
                  <a:schemeClr val="accent2">
                    <a:lumMod val="40000"/>
                    <a:lumOff val="60000"/>
                  </a:schemeClr>
                </a:solidFill>
              </a:rPr>
            </a:br>
            <a:endParaRPr lang="en-US" sz="3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660900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538808" y="139048"/>
            <a:ext cx="1114408"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العناوين</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317496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HTML Cod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586" y="1174593"/>
            <a:ext cx="4747453" cy="4596286"/>
          </a:xfrm>
          <a:prstGeom prst="rect">
            <a:avLst/>
          </a:prstGeom>
        </p:spPr>
      </p:pic>
      <p:pic>
        <p:nvPicPr>
          <p:cNvPr id="9" name="Browser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7232" y="1195606"/>
            <a:ext cx="6249346" cy="4443193"/>
          </a:xfrm>
          <a:prstGeom prst="rect">
            <a:avLst/>
          </a:prstGeom>
        </p:spPr>
      </p:pic>
      <p:pic>
        <p:nvPicPr>
          <p:cNvPr id="2" name="Browser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35485" y="771526"/>
            <a:ext cx="8383666" cy="5639784"/>
          </a:xfrm>
          <a:prstGeom prst="rect">
            <a:avLst/>
          </a:prstGeom>
        </p:spPr>
      </p:pic>
      <p:grpSp>
        <p:nvGrpSpPr>
          <p:cNvPr id="16" name="Group 15"/>
          <p:cNvGrpSpPr/>
          <p:nvPr/>
        </p:nvGrpSpPr>
        <p:grpSpPr>
          <a:xfrm>
            <a:off x="965511" y="484058"/>
            <a:ext cx="902878" cy="2488844"/>
            <a:chOff x="119779" y="422458"/>
            <a:chExt cx="902878" cy="2488844"/>
          </a:xfrm>
        </p:grpSpPr>
        <p:pic>
          <p:nvPicPr>
            <p:cNvPr id="4" name="Chrome Logo"/>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3459" y="422458"/>
              <a:ext cx="849198" cy="849198"/>
            </a:xfrm>
            <a:prstGeom prst="rect">
              <a:avLst/>
            </a:prstGeom>
          </p:spPr>
        </p:pic>
        <p:pic>
          <p:nvPicPr>
            <p:cNvPr id="5" name="IE Logo"/>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9779" y="2104131"/>
              <a:ext cx="807171" cy="807171"/>
            </a:xfrm>
            <a:prstGeom prst="rect">
              <a:avLst/>
            </a:prstGeom>
          </p:spPr>
        </p:pic>
        <p:pic>
          <p:nvPicPr>
            <p:cNvPr id="6" name="Firefox Lo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2834" y="1271656"/>
              <a:ext cx="790448" cy="790448"/>
            </a:xfrm>
            <a:prstGeom prst="rect">
              <a:avLst/>
            </a:prstGeom>
          </p:spPr>
        </p:pic>
      </p:grpSp>
      <p:sp>
        <p:nvSpPr>
          <p:cNvPr id="10" name="Rectangle 9"/>
          <p:cNvSpPr/>
          <p:nvPr/>
        </p:nvSpPr>
        <p:spPr>
          <a:xfrm>
            <a:off x="4780323" y="128912"/>
            <a:ext cx="2631361" cy="523220"/>
          </a:xfrm>
          <a:prstGeom prst="rect">
            <a:avLst/>
          </a:prstGeom>
          <a:noFill/>
          <a:ln>
            <a:solidFill>
              <a:schemeClr val="tx1"/>
            </a:solidFill>
            <a:prstDash val="dash"/>
          </a:ln>
        </p:spPr>
        <p:txBody>
          <a:bodyPr wrap="none" lIns="91440" tIns="45720" rIns="91440" bIns="45720">
            <a:spAutoFit/>
          </a:bodyPr>
          <a:lstStyle/>
          <a:p>
            <a:pPr algn="ctr"/>
            <a:r>
              <a:rPr lang="en-US" sz="2800" b="1" cap="none" spc="0"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What is Browser</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Tree>
    <p:custDataLst>
      <p:tags r:id="rId1"/>
    </p:custDataLst>
    <p:extLst>
      <p:ext uri="{BB962C8B-B14F-4D97-AF65-F5344CB8AC3E}">
        <p14:creationId xmlns:p14="http://schemas.microsoft.com/office/powerpoint/2010/main" val="1617443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6"/>
                                        </p:tgtEl>
                                        <p:attrNameLst>
                                          <p:attrName>style.visibility</p:attrName>
                                        </p:attrNameLst>
                                      </p:cBhvr>
                                      <p:to>
                                        <p:strVal val="hidden"/>
                                      </p:to>
                                    </p:set>
                                  </p:childTnLst>
                                </p:cTn>
                              </p:par>
                            </p:childTnLst>
                          </p:cTn>
                        </p:par>
                        <p:par>
                          <p:cTn id="13" fill="hold">
                            <p:stCondLst>
                              <p:cond delay="0"/>
                            </p:stCondLst>
                            <p:childTnLst>
                              <p:par>
                                <p:cTn id="14" presetID="6" presetClass="emph" presetSubtype="0" fill="hold" nodeType="afterEffect">
                                  <p:stCondLst>
                                    <p:cond delay="0"/>
                                  </p:stCondLst>
                                  <p:childTnLst>
                                    <p:animScale>
                                      <p:cBhvr>
                                        <p:cTn id="15" dur="1000" fill="hold"/>
                                        <p:tgtEl>
                                          <p:spTgt spid="2"/>
                                        </p:tgtEl>
                                      </p:cBhvr>
                                      <p:by x="78000" y="78000"/>
                                    </p:animScale>
                                  </p:childTnLst>
                                </p:cTn>
                              </p:par>
                            </p:childTnLst>
                          </p:cTn>
                        </p:par>
                        <p:par>
                          <p:cTn id="16" fill="hold">
                            <p:stCondLst>
                              <p:cond delay="1000"/>
                            </p:stCondLst>
                            <p:childTnLst>
                              <p:par>
                                <p:cTn id="17" presetID="63" presetClass="path" presetSubtype="0" accel="50000" decel="50000" fill="hold" nodeType="afterEffect">
                                  <p:stCondLst>
                                    <p:cond delay="0"/>
                                  </p:stCondLst>
                                  <p:childTnLst>
                                    <p:animMotion origin="layout" path="M -2.08333E-7 -1.11111E-6 L 0.20612 -0.00625 " pathEditMode="relative" rAng="0" ptsTypes="AA">
                                      <p:cBhvr>
                                        <p:cTn id="18" dur="800" fill="hold"/>
                                        <p:tgtEl>
                                          <p:spTgt spid="2"/>
                                        </p:tgtEl>
                                        <p:attrNameLst>
                                          <p:attrName>ppt_x</p:attrName>
                                          <p:attrName>ppt_y</p:attrName>
                                        </p:attrNameLst>
                                      </p:cBhvr>
                                      <p:rCtr x="10299" y="-324"/>
                                    </p:animMotion>
                                  </p:childTnLst>
                                </p:cTn>
                              </p:par>
                            </p:childTnLst>
                          </p:cTn>
                        </p:par>
                        <p:par>
                          <p:cTn id="19" fill="hold">
                            <p:stCondLst>
                              <p:cond delay="1800"/>
                            </p:stCondLst>
                            <p:childTnLst>
                              <p:par>
                                <p:cTn id="20" presetID="1" presetClass="exit" presetSubtype="0" fill="hold" nodeType="afterEffect">
                                  <p:stCondLst>
                                    <p:cond delay="0"/>
                                  </p:stCondLst>
                                  <p:childTnLst>
                                    <p:set>
                                      <p:cBhvr>
                                        <p:cTn id="21" dur="1" fill="hold">
                                          <p:stCondLst>
                                            <p:cond delay="0"/>
                                          </p:stCondLst>
                                        </p:cTn>
                                        <p:tgtEl>
                                          <p:spTgt spid="2"/>
                                        </p:tgtEl>
                                        <p:attrNameLst>
                                          <p:attrName>style.visibility</p:attrName>
                                        </p:attrNameLst>
                                      </p:cBhvr>
                                      <p:to>
                                        <p:strVal val="hidden"/>
                                      </p:to>
                                    </p:set>
                                  </p:childTnLst>
                                </p:cTn>
                              </p:par>
                            </p:childTnLst>
                          </p:cTn>
                        </p:par>
                        <p:par>
                          <p:cTn id="22" fill="hold">
                            <p:stCondLst>
                              <p:cond delay="1800"/>
                            </p:stCondLst>
                            <p:childTnLst>
                              <p:par>
                                <p:cTn id="23" presetID="14" presetClass="entr" presetSubtype="1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9"/>
                                        </p:tgtEl>
                                        <p:attrNameLst>
                                          <p:attrName>r</p:attrName>
                                        </p:attrNameLst>
                                      </p:cBhvr>
                                    </p:animRot>
                                    <p:animRot by="-240000">
                                      <p:cBhvr>
                                        <p:cTn id="35" dur="200" fill="hold">
                                          <p:stCondLst>
                                            <p:cond delay="200"/>
                                          </p:stCondLst>
                                        </p:cTn>
                                        <p:tgtEl>
                                          <p:spTgt spid="9"/>
                                        </p:tgtEl>
                                        <p:attrNameLst>
                                          <p:attrName>r</p:attrName>
                                        </p:attrNameLst>
                                      </p:cBhvr>
                                    </p:animRot>
                                    <p:animRot by="240000">
                                      <p:cBhvr>
                                        <p:cTn id="36" dur="200" fill="hold">
                                          <p:stCondLst>
                                            <p:cond delay="400"/>
                                          </p:stCondLst>
                                        </p:cTn>
                                        <p:tgtEl>
                                          <p:spTgt spid="9"/>
                                        </p:tgtEl>
                                        <p:attrNameLst>
                                          <p:attrName>r</p:attrName>
                                        </p:attrNameLst>
                                      </p:cBhvr>
                                    </p:animRot>
                                    <p:animRot by="-240000">
                                      <p:cBhvr>
                                        <p:cTn id="37" dur="200" fill="hold">
                                          <p:stCondLst>
                                            <p:cond delay="600"/>
                                          </p:stCondLst>
                                        </p:cTn>
                                        <p:tgtEl>
                                          <p:spTgt spid="9"/>
                                        </p:tgtEl>
                                        <p:attrNameLst>
                                          <p:attrName>r</p:attrName>
                                        </p:attrNameLst>
                                      </p:cBhvr>
                                    </p:animRot>
                                    <p:animRot by="120000">
                                      <p:cBhvr>
                                        <p:cTn id="38"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rowser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800" y="791746"/>
            <a:ext cx="4822658" cy="3428839"/>
          </a:xfrm>
          <a:prstGeom prst="rect">
            <a:avLst/>
          </a:prstGeom>
        </p:spPr>
      </p:pic>
      <p:grpSp>
        <p:nvGrpSpPr>
          <p:cNvPr id="26" name="Local Files"/>
          <p:cNvGrpSpPr/>
          <p:nvPr/>
        </p:nvGrpSpPr>
        <p:grpSpPr>
          <a:xfrm>
            <a:off x="8487406" y="4220585"/>
            <a:ext cx="2045967" cy="1783115"/>
            <a:chOff x="8487406" y="4220585"/>
            <a:chExt cx="2045967" cy="1783115"/>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7406" y="5117162"/>
              <a:ext cx="1696724" cy="886538"/>
            </a:xfrm>
            <a:prstGeom prst="rect">
              <a:avLst/>
            </a:prstGeom>
          </p:spPr>
        </p:pic>
        <p:cxnSp>
          <p:nvCxnSpPr>
            <p:cNvPr id="5" name="Straight Arrow Connector 4"/>
            <p:cNvCxnSpPr>
              <a:stCxn id="3" idx="0"/>
              <a:endCxn id="2" idx="2"/>
            </p:cNvCxnSpPr>
            <p:nvPr/>
          </p:nvCxnSpPr>
          <p:spPr>
            <a:xfrm flipH="1" flipV="1">
              <a:off x="9320129" y="4220585"/>
              <a:ext cx="15639" cy="896577"/>
            </a:xfrm>
            <a:prstGeom prst="straightConnector1">
              <a:avLst/>
            </a:prstGeom>
            <a:ln w="38100">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39605" y="4360199"/>
              <a:ext cx="761045" cy="761045"/>
            </a:xfrm>
            <a:prstGeom prst="rect">
              <a:avLst/>
            </a:prstGeom>
          </p:spPr>
        </p:pic>
        <p:sp>
          <p:nvSpPr>
            <p:cNvPr id="21" name="HTMl"/>
            <p:cNvSpPr txBox="1"/>
            <p:nvPr/>
          </p:nvSpPr>
          <p:spPr>
            <a:xfrm>
              <a:off x="9528807" y="4556055"/>
              <a:ext cx="1004566" cy="369332"/>
            </a:xfrm>
            <a:prstGeom prst="rect">
              <a:avLst/>
            </a:prstGeom>
            <a:noFill/>
          </p:spPr>
          <p:txBody>
            <a:bodyPr wrap="square" rtlCol="0">
              <a:spAutoFit/>
            </a:bodyPr>
            <a:lstStyle/>
            <a:p>
              <a:r>
                <a:rPr lang="en-US" dirty="0" smtClean="0"/>
                <a:t>HTML</a:t>
              </a:r>
              <a:endParaRPr lang="en-US" dirty="0"/>
            </a:p>
          </p:txBody>
        </p:sp>
      </p:grpSp>
      <p:grpSp>
        <p:nvGrpSpPr>
          <p:cNvPr id="28" name="Server Files"/>
          <p:cNvGrpSpPr/>
          <p:nvPr/>
        </p:nvGrpSpPr>
        <p:grpSpPr>
          <a:xfrm>
            <a:off x="675646" y="1662924"/>
            <a:ext cx="6245854" cy="2204494"/>
            <a:chOff x="675646" y="986649"/>
            <a:chExt cx="6245854" cy="2204494"/>
          </a:xfrm>
        </p:grpSpPr>
        <p:pic>
          <p:nvPicPr>
            <p:cNvPr id="4" name="Serve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5646" y="986649"/>
              <a:ext cx="1915154" cy="2204494"/>
            </a:xfrm>
            <a:prstGeom prst="rect">
              <a:avLst/>
            </a:prstGeom>
          </p:spPr>
        </p:pic>
        <p:pic>
          <p:nvPicPr>
            <p:cNvPr id="1026" name="Cloud" descr="Image result for internet clou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13807" y="1495085"/>
              <a:ext cx="1811027" cy="118395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4" idx="3"/>
              <a:endCxn id="1026" idx="1"/>
            </p:cNvCxnSpPr>
            <p:nvPr/>
          </p:nvCxnSpPr>
          <p:spPr>
            <a:xfrm flipV="1">
              <a:off x="2590800" y="2087065"/>
              <a:ext cx="1223007" cy="183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026" idx="3"/>
            </p:cNvCxnSpPr>
            <p:nvPr/>
          </p:nvCxnSpPr>
          <p:spPr>
            <a:xfrm flipV="1">
              <a:off x="5624834" y="2087064"/>
              <a:ext cx="1296666" cy="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28574" y="2211336"/>
              <a:ext cx="1004566" cy="369332"/>
            </a:xfrm>
            <a:prstGeom prst="rect">
              <a:avLst/>
            </a:prstGeom>
            <a:noFill/>
          </p:spPr>
          <p:txBody>
            <a:bodyPr wrap="square" rtlCol="0">
              <a:spAutoFit/>
            </a:bodyPr>
            <a:lstStyle/>
            <a:p>
              <a:r>
                <a:rPr lang="en-US" dirty="0" smtClean="0"/>
                <a:t>HTML</a:t>
              </a:r>
              <a:endParaRPr lang="en-US" dirty="0"/>
            </a:p>
          </p:txBody>
        </p:sp>
      </p:grpSp>
      <p:sp>
        <p:nvSpPr>
          <p:cNvPr id="30" name="Rectangle 29"/>
          <p:cNvSpPr/>
          <p:nvPr/>
        </p:nvSpPr>
        <p:spPr>
          <a:xfrm>
            <a:off x="5052451" y="128912"/>
            <a:ext cx="2087110" cy="523220"/>
          </a:xfrm>
          <a:prstGeom prst="rect">
            <a:avLst/>
          </a:prstGeom>
          <a:noFill/>
          <a:ln>
            <a:solidFill>
              <a:schemeClr val="tx1"/>
            </a:solidFill>
            <a:prstDash val="dash"/>
          </a:ln>
        </p:spPr>
        <p:txBody>
          <a:bodyPr wrap="none" lIns="91440" tIns="45720" rIns="91440" bIns="45720">
            <a:spAutoFit/>
          </a:bodyPr>
          <a:lstStyle/>
          <a:p>
            <a:pPr algn="ctr"/>
            <a:r>
              <a:rPr lang="en-US" sz="2800" b="1" cap="none" spc="0"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Client Server</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065283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Client Group"/>
          <p:cNvGrpSpPr/>
          <p:nvPr/>
        </p:nvGrpSpPr>
        <p:grpSpPr>
          <a:xfrm>
            <a:off x="8737600" y="737610"/>
            <a:ext cx="3088640" cy="3092712"/>
            <a:chOff x="9098728" y="891045"/>
            <a:chExt cx="2805449" cy="2400795"/>
          </a:xfrm>
        </p:grpSpPr>
        <p:pic>
          <p:nvPicPr>
            <p:cNvPr id="3" name="Browser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728" y="1297207"/>
              <a:ext cx="2805449" cy="1994633"/>
            </a:xfrm>
            <a:prstGeom prst="rect">
              <a:avLst/>
            </a:prstGeom>
          </p:spPr>
        </p:pic>
        <p:sp>
          <p:nvSpPr>
            <p:cNvPr id="4" name="Client Text"/>
            <p:cNvSpPr txBox="1"/>
            <p:nvPr/>
          </p:nvSpPr>
          <p:spPr>
            <a:xfrm>
              <a:off x="9993888" y="891045"/>
              <a:ext cx="1157052" cy="406163"/>
            </a:xfrm>
            <a:prstGeom prst="rect">
              <a:avLst/>
            </a:prstGeom>
            <a:noFill/>
          </p:spPr>
          <p:txBody>
            <a:bodyPr wrap="square" rtlCol="0">
              <a:spAutoFit/>
            </a:bodyPr>
            <a:lstStyle/>
            <a:p>
              <a:r>
                <a:rPr lang="en-US" sz="2800" dirty="0" smtClean="0"/>
                <a:t>Client</a:t>
              </a:r>
              <a:endParaRPr lang="en-US" dirty="0"/>
            </a:p>
          </p:txBody>
        </p:sp>
      </p:grpSp>
      <p:grpSp>
        <p:nvGrpSpPr>
          <p:cNvPr id="5" name="Server Group"/>
          <p:cNvGrpSpPr/>
          <p:nvPr/>
        </p:nvGrpSpPr>
        <p:grpSpPr>
          <a:xfrm>
            <a:off x="406455" y="1097298"/>
            <a:ext cx="2042105" cy="2661903"/>
            <a:chOff x="675646" y="447328"/>
            <a:chExt cx="1915154" cy="2743815"/>
          </a:xfrm>
        </p:grpSpPr>
        <p:pic>
          <p:nvPicPr>
            <p:cNvPr id="6" name="Serv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646" y="986649"/>
              <a:ext cx="1915154" cy="2204494"/>
            </a:xfrm>
            <a:prstGeom prst="rect">
              <a:avLst/>
            </a:prstGeom>
          </p:spPr>
        </p:pic>
        <p:sp>
          <p:nvSpPr>
            <p:cNvPr id="7" name="Server Text"/>
            <p:cNvSpPr txBox="1"/>
            <p:nvPr/>
          </p:nvSpPr>
          <p:spPr>
            <a:xfrm>
              <a:off x="1089662" y="447328"/>
              <a:ext cx="1087120" cy="539320"/>
            </a:xfrm>
            <a:prstGeom prst="rect">
              <a:avLst/>
            </a:prstGeom>
            <a:noFill/>
          </p:spPr>
          <p:txBody>
            <a:bodyPr wrap="square" rtlCol="0">
              <a:spAutoFit/>
            </a:bodyPr>
            <a:lstStyle/>
            <a:p>
              <a:r>
                <a:rPr lang="en-US" sz="2800" dirty="0" smtClean="0"/>
                <a:t>Server</a:t>
              </a:r>
              <a:endParaRPr lang="en-US" dirty="0" smtClean="0"/>
            </a:p>
          </p:txBody>
        </p:sp>
      </p:grpSp>
      <p:cxnSp>
        <p:nvCxnSpPr>
          <p:cNvPr id="9" name="Straight Arrow Connector 8"/>
          <p:cNvCxnSpPr/>
          <p:nvPr/>
        </p:nvCxnSpPr>
        <p:spPr>
          <a:xfrm flipH="1">
            <a:off x="2303656" y="1648020"/>
            <a:ext cx="6451461" cy="4520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0" name="Request Text"/>
          <p:cNvSpPr txBox="1"/>
          <p:nvPr/>
        </p:nvSpPr>
        <p:spPr>
          <a:xfrm>
            <a:off x="4782208" y="1694643"/>
            <a:ext cx="2053490" cy="830997"/>
          </a:xfrm>
          <a:prstGeom prst="rect">
            <a:avLst/>
          </a:prstGeom>
          <a:noFill/>
        </p:spPr>
        <p:txBody>
          <a:bodyPr wrap="square" rtlCol="0">
            <a:spAutoFit/>
          </a:bodyPr>
          <a:lstStyle/>
          <a:p>
            <a:pPr algn="ctr"/>
            <a:r>
              <a:rPr lang="en-US" sz="2800" dirty="0" smtClean="0">
                <a:solidFill>
                  <a:schemeClr val="accent1">
                    <a:lumMod val="75000"/>
                  </a:schemeClr>
                </a:solidFill>
              </a:rPr>
              <a:t>Request</a:t>
            </a:r>
          </a:p>
          <a:p>
            <a:pPr algn="ctr"/>
            <a:r>
              <a:rPr lang="en-US" sz="2000" dirty="0" smtClean="0">
                <a:solidFill>
                  <a:schemeClr val="accent1">
                    <a:lumMod val="75000"/>
                  </a:schemeClr>
                </a:solidFill>
              </a:rPr>
              <a:t>(File Name)</a:t>
            </a:r>
            <a:endParaRPr lang="en-US" sz="1400" dirty="0">
              <a:solidFill>
                <a:schemeClr val="accent1">
                  <a:lumMod val="75000"/>
                </a:schemeClr>
              </a:solidFill>
            </a:endParaRPr>
          </a:p>
        </p:txBody>
      </p:sp>
      <p:sp>
        <p:nvSpPr>
          <p:cNvPr id="13" name="HTTP Text"/>
          <p:cNvSpPr/>
          <p:nvPr/>
        </p:nvSpPr>
        <p:spPr>
          <a:xfrm>
            <a:off x="3536008" y="3784727"/>
            <a:ext cx="4545888" cy="769441"/>
          </a:xfrm>
          <a:prstGeom prst="rect">
            <a:avLst/>
          </a:prstGeom>
        </p:spPr>
        <p:txBody>
          <a:bodyPr wrap="square">
            <a:spAutoFit/>
          </a:bodyPr>
          <a:lstStyle/>
          <a:p>
            <a:pPr algn="ctr"/>
            <a:r>
              <a:rPr lang="en-US" sz="4400" b="1" dirty="0" smtClean="0">
                <a:ln w="9525">
                  <a:solidFill>
                    <a:schemeClr val="bg1"/>
                  </a:solidFill>
                  <a:prstDash val="solid"/>
                </a:ln>
                <a:effectLst/>
              </a:rPr>
              <a:t>Message Packet</a:t>
            </a:r>
            <a:endParaRPr lang="en-US" sz="4400" b="1" dirty="0">
              <a:ln w="9525">
                <a:solidFill>
                  <a:schemeClr val="bg1"/>
                </a:solidFill>
                <a:prstDash val="solid"/>
              </a:ln>
              <a:effectLst/>
            </a:endParaRPr>
          </a:p>
        </p:txBody>
      </p:sp>
      <p:sp>
        <p:nvSpPr>
          <p:cNvPr id="20" name="Request Message Normal"/>
          <p:cNvSpPr/>
          <p:nvPr/>
        </p:nvSpPr>
        <p:spPr>
          <a:xfrm>
            <a:off x="4455982" y="813513"/>
            <a:ext cx="3033132" cy="780134"/>
          </a:xfrm>
          <a:prstGeom prst="rect">
            <a:avLst/>
          </a:prstGeom>
          <a:effectLst>
            <a:glow rad="101600">
              <a:schemeClr val="accent1">
                <a:satMod val="175000"/>
                <a:alpha val="40000"/>
              </a:schemeClr>
            </a:glow>
            <a:outerShdw blurRad="50800" dist="38100" dir="2700000" sx="102000" sy="102000" algn="tl" rotWithShape="0">
              <a:schemeClr val="accent1">
                <a:lumMod val="50000"/>
                <a:alpha val="40000"/>
              </a:schemeClr>
            </a:outerShdw>
          </a:effectLst>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smtClean="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rPr>
              <a:t>Message</a:t>
            </a:r>
            <a:endParaRPr lang="en-US" sz="4000" dirty="0">
              <a:solidFill>
                <a:schemeClr val="accent1">
                  <a:lumMod val="75000"/>
                </a:schemeClr>
              </a:solidFill>
            </a:endParaRPr>
          </a:p>
        </p:txBody>
      </p:sp>
      <p:sp>
        <p:nvSpPr>
          <p:cNvPr id="11" name="Request Message Final"/>
          <p:cNvSpPr/>
          <p:nvPr/>
        </p:nvSpPr>
        <p:spPr>
          <a:xfrm>
            <a:off x="4455982" y="826532"/>
            <a:ext cx="3033132" cy="780134"/>
          </a:xfrm>
          <a:prstGeom prst="rect">
            <a:avLst/>
          </a:prstGeom>
          <a:effectLst>
            <a:glow rad="101600">
              <a:schemeClr val="accent1">
                <a:satMod val="175000"/>
                <a:alpha val="40000"/>
              </a:schemeClr>
            </a:glow>
            <a:outerShdw blurRad="50800" dist="38100" dir="2700000" sx="102000" sy="102000" algn="tl" rotWithShape="0">
              <a:schemeClr val="accent1">
                <a:lumMod val="50000"/>
                <a:alpha val="40000"/>
              </a:schemeClr>
            </a:outerShdw>
          </a:effectLst>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rPr>
              <a:t>Message</a:t>
            </a:r>
          </a:p>
        </p:txBody>
      </p:sp>
      <p:sp>
        <p:nvSpPr>
          <p:cNvPr id="22" name="Request Message Glow"/>
          <p:cNvSpPr/>
          <p:nvPr/>
        </p:nvSpPr>
        <p:spPr>
          <a:xfrm>
            <a:off x="4455981" y="815696"/>
            <a:ext cx="3033132" cy="780134"/>
          </a:xfrm>
          <a:prstGeom prst="rect">
            <a:avLst/>
          </a:prstGeom>
          <a:effectLst>
            <a:glow rad="812800">
              <a:schemeClr val="accent2">
                <a:satMod val="175000"/>
                <a:alpha val="40000"/>
              </a:schemeClr>
            </a:glow>
            <a:outerShdw blurRad="50800" dist="38100" dir="2700000" sx="102000" sy="102000" algn="tl" rotWithShape="0">
              <a:schemeClr val="accent1">
                <a:lumMod val="50000"/>
                <a:alpha val="40000"/>
              </a:schemeClr>
            </a:outerShdw>
          </a:effectLst>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rPr>
              <a:t>Message</a:t>
            </a:r>
          </a:p>
        </p:txBody>
      </p:sp>
      <p:sp>
        <p:nvSpPr>
          <p:cNvPr id="23" name="Page Title"/>
          <p:cNvSpPr/>
          <p:nvPr/>
        </p:nvSpPr>
        <p:spPr>
          <a:xfrm>
            <a:off x="4949116" y="91285"/>
            <a:ext cx="2293769"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HTTP Protocol</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2" name="Container"/>
          <p:cNvSpPr/>
          <p:nvPr/>
        </p:nvSpPr>
        <p:spPr>
          <a:xfrm>
            <a:off x="942574" y="1048036"/>
            <a:ext cx="9732756" cy="2542889"/>
          </a:xfrm>
          <a:prstGeom prst="rect">
            <a:avLst/>
          </a:prstGeom>
          <a:effectLst>
            <a:glow rad="101600">
              <a:schemeClr val="accent1">
                <a:satMod val="175000"/>
                <a:alpha val="40000"/>
              </a:schemeClr>
            </a:glow>
            <a:outerShdw blurRad="50800" dist="38100" dir="2700000" sx="102000" sy="102000" algn="tl" rotWithShape="0">
              <a:schemeClr val="accent1">
                <a:lumMod val="50000"/>
                <a:alpha val="40000"/>
              </a:schemeClr>
            </a:outerShdw>
          </a:effectLst>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p>
        </p:txBody>
      </p:sp>
      <p:sp>
        <p:nvSpPr>
          <p:cNvPr id="16" name="Request Info"/>
          <p:cNvSpPr/>
          <p:nvPr/>
        </p:nvSpPr>
        <p:spPr>
          <a:xfrm>
            <a:off x="968982" y="1040806"/>
            <a:ext cx="2386206" cy="253567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solidFill>
                  <a:schemeClr val="accent1">
                    <a:lumMod val="75000"/>
                  </a:schemeClr>
                </a:solidFill>
              </a:rPr>
              <a:t>Request</a:t>
            </a:r>
          </a:p>
          <a:p>
            <a:pPr algn="ctr"/>
            <a:r>
              <a:rPr lang="en-US" sz="3600" dirty="0" smtClean="0">
                <a:solidFill>
                  <a:schemeClr val="accent1">
                    <a:lumMod val="75000"/>
                  </a:schemeClr>
                </a:solidFill>
              </a:rPr>
              <a:t>Information</a:t>
            </a:r>
          </a:p>
        </p:txBody>
      </p:sp>
      <p:sp>
        <p:nvSpPr>
          <p:cNvPr id="17" name="Headers"/>
          <p:cNvSpPr/>
          <p:nvPr/>
        </p:nvSpPr>
        <p:spPr>
          <a:xfrm>
            <a:off x="3352922" y="1040806"/>
            <a:ext cx="2327232" cy="253567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solidFill>
                  <a:schemeClr val="accent1">
                    <a:lumMod val="75000"/>
                  </a:schemeClr>
                </a:solidFill>
              </a:rPr>
              <a:t>Headers</a:t>
            </a:r>
          </a:p>
        </p:txBody>
      </p:sp>
      <p:grpSp>
        <p:nvGrpSpPr>
          <p:cNvPr id="8" name="Body Group"/>
          <p:cNvGrpSpPr/>
          <p:nvPr/>
        </p:nvGrpSpPr>
        <p:grpSpPr>
          <a:xfrm>
            <a:off x="5680155" y="1051642"/>
            <a:ext cx="4995176" cy="2535678"/>
            <a:chOff x="5680155" y="1051642"/>
            <a:chExt cx="4995176" cy="2535678"/>
          </a:xfrm>
        </p:grpSpPr>
        <p:sp>
          <p:nvSpPr>
            <p:cNvPr id="18" name="Body"/>
            <p:cNvSpPr/>
            <p:nvPr/>
          </p:nvSpPr>
          <p:spPr>
            <a:xfrm>
              <a:off x="5680155" y="1051642"/>
              <a:ext cx="4995176" cy="253567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3600" dirty="0" smtClean="0">
                <a:solidFill>
                  <a:schemeClr val="accent1">
                    <a:lumMod val="75000"/>
                  </a:schemeClr>
                </a:solidFill>
              </a:endParaRPr>
            </a:p>
          </p:txBody>
        </p:sp>
        <p:sp>
          <p:nvSpPr>
            <p:cNvPr id="24" name="Body"/>
            <p:cNvSpPr/>
            <p:nvPr/>
          </p:nvSpPr>
          <p:spPr>
            <a:xfrm>
              <a:off x="6352813" y="1617502"/>
              <a:ext cx="3450100" cy="1680611"/>
            </a:xfrm>
            <a:prstGeom prst="rect">
              <a:avLst/>
            </a:prstGeom>
            <a:ln w="381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solidFill>
                    <a:schemeClr val="accent1">
                      <a:lumMod val="75000"/>
                    </a:schemeClr>
                  </a:solidFill>
                </a:rPr>
                <a:t>Message Body</a:t>
              </a:r>
            </a:p>
            <a:p>
              <a:pPr algn="ctr"/>
              <a:r>
                <a:rPr lang="en-US" sz="2800" dirty="0" smtClean="0">
                  <a:solidFill>
                    <a:schemeClr val="accent1">
                      <a:lumMod val="75000"/>
                    </a:schemeClr>
                  </a:solidFill>
                </a:rPr>
                <a:t>(Data)</a:t>
              </a:r>
            </a:p>
          </p:txBody>
        </p:sp>
      </p:grpSp>
    </p:spTree>
    <p:extLst>
      <p:ext uri="{BB962C8B-B14F-4D97-AF65-F5344CB8AC3E}">
        <p14:creationId xmlns:p14="http://schemas.microsoft.com/office/powerpoint/2010/main" val="10787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grpId="3"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0"/>
                            </p:stCondLst>
                            <p:childTnLst>
                              <p:par>
                                <p:cTn id="18" presetID="6" presetClass="emph" presetSubtype="0" fill="hold" grpId="0" nodeType="afterEffect">
                                  <p:stCondLst>
                                    <p:cond delay="0"/>
                                  </p:stCondLst>
                                  <p:childTnLst>
                                    <p:animScale>
                                      <p:cBhvr>
                                        <p:cTn id="19" dur="2300" fill="hold"/>
                                        <p:tgtEl>
                                          <p:spTgt spid="11"/>
                                        </p:tgtEl>
                                      </p:cBhvr>
                                      <p:by x="320000" y="320000"/>
                                    </p:animScale>
                                  </p:childTnLst>
                                </p:cTn>
                              </p:par>
                              <p:par>
                                <p:cTn id="20" presetID="42" presetClass="path" presetSubtype="0" accel="50000" decel="50000" fill="hold" grpId="1" nodeType="withEffect">
                                  <p:stCondLst>
                                    <p:cond delay="0"/>
                                  </p:stCondLst>
                                  <p:childTnLst>
                                    <p:animMotion origin="layout" path="M -3.75E-6 -4.81481E-6 L 0.00183 0.17084 " pathEditMode="relative" rAng="0" ptsTypes="AA">
                                      <p:cBhvr>
                                        <p:cTn id="21" dur="1700" fill="hold"/>
                                        <p:tgtEl>
                                          <p:spTgt spid="11"/>
                                        </p:tgtEl>
                                        <p:attrNameLst>
                                          <p:attrName>ppt_x</p:attrName>
                                          <p:attrName>ppt_y</p:attrName>
                                        </p:attrNameLst>
                                      </p:cBhvr>
                                      <p:rCtr x="91" y="8542"/>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11"/>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11" grpId="0" animBg="1"/>
      <p:bldP spid="11" grpId="1" animBg="1"/>
      <p:bldP spid="11" grpId="2" animBg="1"/>
      <p:bldP spid="11" grpId="3" animBg="1"/>
      <p:bldP spid="22" grpId="0" animBg="1"/>
      <p:bldP spid="22" grpId="1" animBg="1"/>
      <p:bldP spid="12"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122823" y="128912"/>
            <a:ext cx="1946367"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HTML </a:t>
            </a: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عناصر</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3" name="HTML Border"/>
          <p:cNvSpPr/>
          <p:nvPr/>
        </p:nvSpPr>
        <p:spPr>
          <a:xfrm>
            <a:off x="6513342" y="970670"/>
            <a:ext cx="5401993" cy="543012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endParaRPr lang="en-US" dirty="0">
              <a:solidFill>
                <a:srgbClr val="D4D4D4"/>
              </a:solidFill>
              <a:latin typeface="Consolas" panose="020B0609020204030204" pitchFamily="49" charset="0"/>
            </a:endParaRPr>
          </a:p>
        </p:txBody>
      </p:sp>
      <p:sp>
        <p:nvSpPr>
          <p:cNvPr id="4" name="Result Border"/>
          <p:cNvSpPr/>
          <p:nvPr/>
        </p:nvSpPr>
        <p:spPr>
          <a:xfrm>
            <a:off x="321212" y="1007853"/>
            <a:ext cx="5401993" cy="543012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
        <p:nvSpPr>
          <p:cNvPr id="5" name="Anchor text"/>
          <p:cNvSpPr txBox="1"/>
          <p:nvPr/>
        </p:nvSpPr>
        <p:spPr>
          <a:xfrm>
            <a:off x="640081" y="2200396"/>
            <a:ext cx="1814732" cy="369332"/>
          </a:xfrm>
          <a:prstGeom prst="rect">
            <a:avLst/>
          </a:prstGeom>
          <a:noFill/>
        </p:spPr>
        <p:txBody>
          <a:bodyPr wrap="square" rtlCol="0">
            <a:spAutoFit/>
          </a:bodyPr>
          <a:lstStyle/>
          <a:p>
            <a:r>
              <a:rPr lang="en-US" u="sng" dirty="0" smtClean="0">
                <a:solidFill>
                  <a:schemeClr val="accent1"/>
                </a:solidFill>
              </a:rPr>
              <a:t>Click me</a:t>
            </a:r>
            <a:endParaRPr lang="en-US" u="sng" dirty="0">
              <a:solidFill>
                <a:schemeClr val="accent1"/>
              </a:solidFill>
            </a:endParaRPr>
          </a:p>
        </p:txBody>
      </p:sp>
      <p:sp>
        <p:nvSpPr>
          <p:cNvPr id="6" name="Anchor html"/>
          <p:cNvSpPr txBox="1"/>
          <p:nvPr/>
        </p:nvSpPr>
        <p:spPr>
          <a:xfrm>
            <a:off x="6732563" y="2200396"/>
            <a:ext cx="4963550" cy="1569660"/>
          </a:xfrm>
          <a:prstGeom prst="rect">
            <a:avLst/>
          </a:prstGeom>
          <a:noFill/>
        </p:spPr>
        <p:txBody>
          <a:bodyPr wrap="square" rtlCol="0">
            <a:spAutoFit/>
          </a:bodyPr>
          <a:lstStyle/>
          <a:p>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href</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"file2.html</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a:t>
            </a:r>
          </a:p>
          <a:p>
            <a:r>
              <a:rPr lang="en-US" sz="3200" dirty="0" smtClean="0">
                <a:solidFill>
                  <a:srgbClr val="D4D4D4"/>
                </a:solidFill>
                <a:latin typeface="Consolas" panose="020B0609020204030204" pitchFamily="49" charset="0"/>
              </a:rPr>
              <a:t>		Click me</a:t>
            </a:r>
          </a:p>
          <a:p>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smtClean="0">
                <a:solidFill>
                  <a:srgbClr val="808080"/>
                </a:solidFill>
                <a:latin typeface="Consolas" panose="020B0609020204030204" pitchFamily="49" charset="0"/>
              </a:rPr>
              <a:t>&gt;</a:t>
            </a:r>
            <a:endParaRPr lang="en-US" sz="2400" dirty="0"/>
          </a:p>
        </p:txBody>
      </p:sp>
      <p:sp>
        <p:nvSpPr>
          <p:cNvPr id="2" name="Tag Rectangle Emphisise"/>
          <p:cNvSpPr/>
          <p:nvPr/>
        </p:nvSpPr>
        <p:spPr>
          <a:xfrm>
            <a:off x="7004051" y="2200396"/>
            <a:ext cx="342216" cy="570939"/>
          </a:xfrm>
          <a:prstGeom prst="rect">
            <a:avLst/>
          </a:prstGeom>
          <a:noFill/>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HTML Definiation"/>
          <p:cNvSpPr txBox="1"/>
          <p:nvPr/>
        </p:nvSpPr>
        <p:spPr>
          <a:xfrm>
            <a:off x="6648570" y="1940290"/>
            <a:ext cx="4911371" cy="1477328"/>
          </a:xfrm>
          <a:prstGeom prst="rect">
            <a:avLst/>
          </a:prstGeom>
          <a:noFill/>
        </p:spPr>
        <p:txBody>
          <a:bodyPr wrap="square" rtlCol="0">
            <a:spAutoFit/>
          </a:bodyPr>
          <a:lstStyle/>
          <a:p>
            <a:r>
              <a:rPr lang="en-US" dirty="0" smtClean="0"/>
              <a:t>HTML Is: </a:t>
            </a:r>
            <a:r>
              <a:rPr lang="en-US" b="1" dirty="0" smtClean="0"/>
              <a:t>Predefined XML</a:t>
            </a:r>
            <a:r>
              <a:rPr lang="en-US" dirty="0" smtClean="0"/>
              <a:t>, which means Specific XML Tags or limited set of XML tags which each one has meaning.  </a:t>
            </a:r>
          </a:p>
          <a:p>
            <a:endParaRPr lang="en-US" dirty="0" smtClean="0"/>
          </a:p>
          <a:p>
            <a:r>
              <a:rPr lang="en-US" dirty="0" smtClean="0"/>
              <a:t>For example:</a:t>
            </a:r>
            <a:endParaRPr lang="en-US" dirty="0"/>
          </a:p>
        </p:txBody>
      </p:sp>
      <p:sp>
        <p:nvSpPr>
          <p:cNvPr id="8" name="Attribute Rectangle Emphisise"/>
          <p:cNvSpPr/>
          <p:nvPr/>
        </p:nvSpPr>
        <p:spPr>
          <a:xfrm>
            <a:off x="7455877" y="2200395"/>
            <a:ext cx="3826412" cy="570939"/>
          </a:xfrm>
          <a:prstGeom prst="rect">
            <a:avLst/>
          </a:prstGeom>
          <a:noFill/>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8" name="HTML Tags Group"/>
          <p:cNvGrpSpPr/>
          <p:nvPr/>
        </p:nvGrpSpPr>
        <p:grpSpPr>
          <a:xfrm>
            <a:off x="640081" y="2015276"/>
            <a:ext cx="11056032" cy="3060705"/>
            <a:chOff x="640081" y="2015276"/>
            <a:chExt cx="11056032" cy="3060705"/>
          </a:xfrm>
        </p:grpSpPr>
        <p:sp>
          <p:nvSpPr>
            <p:cNvPr id="14" name="HTML Tags"/>
            <p:cNvSpPr txBox="1"/>
            <p:nvPr/>
          </p:nvSpPr>
          <p:spPr>
            <a:xfrm>
              <a:off x="6732563" y="2200396"/>
              <a:ext cx="4963550" cy="2800767"/>
            </a:xfrm>
            <a:prstGeom prst="rect">
              <a:avLst/>
            </a:prstGeom>
            <a:noFill/>
          </p:spPr>
          <p:txBody>
            <a:bodyPr wrap="square" rtlCol="0">
              <a:spAutoFit/>
            </a:bodyPr>
            <a:lstStyle/>
            <a:p>
              <a:r>
                <a:rPr lang="en-US" sz="3200" dirty="0" smtClean="0">
                  <a:solidFill>
                    <a:srgbClr val="808080"/>
                  </a:solidFill>
                  <a:latin typeface="Consolas" panose="020B0609020204030204" pitchFamily="49" charset="0"/>
                </a:rPr>
                <a:t>&lt;</a:t>
              </a:r>
              <a:r>
                <a:rPr lang="en-US" sz="3200" dirty="0" smtClean="0">
                  <a:solidFill>
                    <a:srgbClr val="569CD6"/>
                  </a:solidFill>
                  <a:latin typeface="Consolas" panose="020B0609020204030204" pitchFamily="49" charset="0"/>
                </a:rPr>
                <a:t>B</a:t>
              </a:r>
              <a:r>
                <a:rPr lang="en-US" sz="3200" dirty="0" smtClean="0">
                  <a:solidFill>
                    <a:srgbClr val="808080"/>
                  </a:solidFill>
                  <a:latin typeface="Consolas" panose="020B0609020204030204" pitchFamily="49" charset="0"/>
                </a:rPr>
                <a:t>&gt;</a:t>
              </a:r>
              <a:r>
                <a:rPr lang="en-US" sz="3200" dirty="0" smtClean="0">
                  <a:solidFill>
                    <a:srgbClr val="D4D4D4"/>
                  </a:solidFill>
                  <a:latin typeface="Consolas" panose="020B0609020204030204" pitchFamily="49" charset="0"/>
                </a:rPr>
                <a:t>Bold Text</a:t>
              </a:r>
              <a:r>
                <a:rPr lang="en-US" sz="3200" dirty="0" smtClean="0">
                  <a:solidFill>
                    <a:srgbClr val="808080"/>
                  </a:solidFill>
                  <a:latin typeface="Consolas" panose="020B0609020204030204" pitchFamily="49" charset="0"/>
                </a:rPr>
                <a:t>&lt;/</a:t>
              </a:r>
              <a:r>
                <a:rPr lang="en-US" sz="3200" dirty="0" smtClean="0">
                  <a:solidFill>
                    <a:srgbClr val="569CD6"/>
                  </a:solidFill>
                  <a:latin typeface="Consolas" panose="020B0609020204030204" pitchFamily="49" charset="0"/>
                </a:rPr>
                <a:t>B</a:t>
              </a:r>
              <a:r>
                <a:rPr lang="en-US" sz="3200" dirty="0" smtClean="0">
                  <a:solidFill>
                    <a:srgbClr val="808080"/>
                  </a:solidFill>
                  <a:latin typeface="Consolas" panose="020B0609020204030204" pitchFamily="49" charset="0"/>
                </a:rPr>
                <a:t>&gt;</a:t>
              </a:r>
            </a:p>
            <a:p>
              <a:endParaRPr lang="en-US" sz="3200" dirty="0" smtClean="0">
                <a:solidFill>
                  <a:srgbClr val="808080"/>
                </a:solidFill>
                <a:latin typeface="Consolas" panose="020B0609020204030204" pitchFamily="49" charset="0"/>
              </a:endParaRPr>
            </a:p>
            <a:p>
              <a:r>
                <a:rPr lang="en-US" sz="3200" dirty="0" smtClean="0">
                  <a:solidFill>
                    <a:srgbClr val="808080"/>
                  </a:solidFill>
                  <a:latin typeface="Consolas" panose="020B0609020204030204" pitchFamily="49" charset="0"/>
                </a:rPr>
                <a:t>&lt;</a:t>
              </a:r>
              <a:r>
                <a:rPr lang="en-US" sz="3200" dirty="0" smtClean="0">
                  <a:solidFill>
                    <a:srgbClr val="569CD6"/>
                  </a:solidFill>
                  <a:latin typeface="Consolas" panose="020B0609020204030204" pitchFamily="49" charset="0"/>
                </a:rPr>
                <a:t>I</a:t>
              </a:r>
              <a:r>
                <a:rPr lang="en-US" sz="3200" dirty="0" smtClean="0">
                  <a:solidFill>
                    <a:srgbClr val="808080"/>
                  </a:solidFill>
                  <a:latin typeface="Consolas" panose="020B0609020204030204" pitchFamily="49" charset="0"/>
                </a:rPr>
                <a:t>&gt;</a:t>
              </a:r>
              <a:r>
                <a:rPr lang="en-US" sz="3200" dirty="0" smtClean="0">
                  <a:solidFill>
                    <a:srgbClr val="D4D4D4"/>
                  </a:solidFill>
                  <a:latin typeface="Consolas" panose="020B0609020204030204" pitchFamily="49" charset="0"/>
                </a:rPr>
                <a:t>Italic Text</a:t>
              </a:r>
              <a:r>
                <a:rPr lang="en-US" sz="3200" dirty="0" smtClean="0">
                  <a:solidFill>
                    <a:srgbClr val="808080"/>
                  </a:solidFill>
                  <a:latin typeface="Consolas" panose="020B0609020204030204" pitchFamily="49" charset="0"/>
                </a:rPr>
                <a:t>&lt;/</a:t>
              </a:r>
              <a:r>
                <a:rPr lang="en-US" sz="3200" dirty="0" smtClean="0">
                  <a:solidFill>
                    <a:srgbClr val="569CD6"/>
                  </a:solidFill>
                  <a:latin typeface="Consolas" panose="020B0609020204030204" pitchFamily="49" charset="0"/>
                </a:rPr>
                <a:t>I</a:t>
              </a:r>
              <a:r>
                <a:rPr lang="en-US" sz="3200" dirty="0" smtClean="0">
                  <a:solidFill>
                    <a:srgbClr val="808080"/>
                  </a:solidFill>
                  <a:latin typeface="Consolas" panose="020B0609020204030204" pitchFamily="49" charset="0"/>
                </a:rPr>
                <a:t>&gt;</a:t>
              </a:r>
            </a:p>
            <a:p>
              <a:endParaRPr lang="en-US" sz="3200" dirty="0">
                <a:solidFill>
                  <a:srgbClr val="808080"/>
                </a:solidFill>
                <a:latin typeface="Consolas" panose="020B0609020204030204" pitchFamily="49" charset="0"/>
              </a:endParaRPr>
            </a:p>
            <a:p>
              <a:r>
                <a:rPr lang="en-US" sz="2400" dirty="0" smtClean="0">
                  <a:solidFill>
                    <a:srgbClr val="808080"/>
                  </a:solidFill>
                  <a:latin typeface="Consolas" panose="020B0609020204030204" pitchFamily="49" charset="0"/>
                </a:rPr>
                <a:t>&lt;</a:t>
              </a:r>
              <a:r>
                <a:rPr lang="en-US" sz="2400" dirty="0" err="1" smtClean="0">
                  <a:solidFill>
                    <a:srgbClr val="569CD6"/>
                  </a:solidFill>
                  <a:latin typeface="Consolas" panose="020B0609020204030204" pitchFamily="49" charset="0"/>
                </a:rPr>
                <a:t>Img</a:t>
              </a:r>
              <a:r>
                <a:rPr lang="en-US" sz="2400" dirty="0" smtClean="0">
                  <a:solidFill>
                    <a:srgbClr val="569CD6"/>
                  </a:solidFill>
                  <a:latin typeface="Consolas" panose="020B0609020204030204" pitchFamily="49" charset="0"/>
                </a:rPr>
                <a:t> </a:t>
              </a:r>
              <a:r>
                <a:rPr lang="en-US" sz="2400" dirty="0" err="1" smtClean="0">
                  <a:solidFill>
                    <a:srgbClr val="9CDCFE"/>
                  </a:solidFill>
                  <a:latin typeface="Consolas" panose="020B0609020204030204" pitchFamily="49" charset="0"/>
                </a:rPr>
                <a:t>src</a:t>
              </a:r>
              <a:r>
                <a:rPr lang="en-US" sz="2400" dirty="0" smtClean="0">
                  <a:solidFill>
                    <a:srgbClr val="D4D4D4"/>
                  </a:solidFill>
                  <a:latin typeface="Consolas" panose="020B0609020204030204" pitchFamily="49" charset="0"/>
                </a:rPr>
                <a:t>=</a:t>
              </a:r>
              <a:r>
                <a:rPr lang="en-US" sz="2400" dirty="0" smtClean="0">
                  <a:solidFill>
                    <a:srgbClr val="CE9178"/>
                  </a:solidFill>
                  <a:latin typeface="Consolas" panose="020B0609020204030204" pitchFamily="49" charset="0"/>
                </a:rPr>
                <a:t>“picture1.jpg“/</a:t>
              </a:r>
              <a:r>
                <a:rPr lang="en-US" sz="2400" dirty="0" smtClean="0">
                  <a:solidFill>
                    <a:srgbClr val="808080"/>
                  </a:solidFill>
                  <a:latin typeface="Consolas" panose="020B0609020204030204" pitchFamily="49" charset="0"/>
                </a:rPr>
                <a:t>&gt;</a:t>
              </a:r>
              <a:endParaRPr lang="en-US" sz="2400" dirty="0">
                <a:solidFill>
                  <a:srgbClr val="808080"/>
                </a:solidFill>
                <a:latin typeface="Consolas" panose="020B0609020204030204" pitchFamily="49" charset="0"/>
              </a:endParaRPr>
            </a:p>
            <a:p>
              <a:endParaRPr lang="en-US" sz="2400" dirty="0"/>
            </a:p>
          </p:txBody>
        </p:sp>
        <p:sp>
          <p:nvSpPr>
            <p:cNvPr id="16" name="HTML Tags Result"/>
            <p:cNvSpPr txBox="1"/>
            <p:nvPr/>
          </p:nvSpPr>
          <p:spPr>
            <a:xfrm>
              <a:off x="640081" y="2015276"/>
              <a:ext cx="2024743" cy="1754326"/>
            </a:xfrm>
            <a:prstGeom prst="rect">
              <a:avLst/>
            </a:prstGeom>
            <a:noFill/>
          </p:spPr>
          <p:txBody>
            <a:bodyPr wrap="square" rtlCol="0">
              <a:spAutoFit/>
            </a:bodyPr>
            <a:lstStyle/>
            <a:p>
              <a:r>
                <a:rPr lang="en-US" sz="2400" b="1" dirty="0" smtClean="0"/>
                <a:t>Bold Text</a:t>
              </a:r>
            </a:p>
            <a:p>
              <a:endParaRPr lang="en-US" sz="2400" b="1" dirty="0" smtClean="0"/>
            </a:p>
            <a:p>
              <a:r>
                <a:rPr lang="en-US" sz="2400" i="1" dirty="0" smtClean="0"/>
                <a:t>Italic Text</a:t>
              </a:r>
            </a:p>
            <a:p>
              <a:endParaRPr lang="en-US" dirty="0" smtClean="0"/>
            </a:p>
            <a:p>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1" y="3475781"/>
              <a:ext cx="2857500" cy="1600200"/>
            </a:xfrm>
            <a:prstGeom prst="rect">
              <a:avLst/>
            </a:prstGeom>
          </p:spPr>
        </p:pic>
      </p:grpSp>
    </p:spTree>
    <p:extLst>
      <p:ext uri="{BB962C8B-B14F-4D97-AF65-F5344CB8AC3E}">
        <p14:creationId xmlns:p14="http://schemas.microsoft.com/office/powerpoint/2010/main" val="112806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1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
                                        </p:tgtEl>
                                        <p:attrNameLst>
                                          <p:attrName>style.visibility</p:attrName>
                                        </p:attrNameLst>
                                      </p:cBhvr>
                                      <p:to>
                                        <p:strVal val="hidden"/>
                                      </p:to>
                                    </p:set>
                                  </p:childTnLst>
                                </p:cTn>
                              </p:par>
                            </p:childTnLst>
                          </p:cTn>
                        </p:par>
                        <p:par>
                          <p:cTn id="18" fill="hold">
                            <p:stCondLst>
                              <p:cond delay="0"/>
                            </p:stCondLst>
                            <p:childTnLst>
                              <p:par>
                                <p:cTn id="19" presetID="21" presetClass="entr" presetSubtype="1"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16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6"/>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5"/>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2" grpId="0" animBg="1"/>
      <p:bldP spid="2" grpId="1" animBg="1"/>
      <p:bldP spid="15" grpId="0"/>
      <p:bldP spid="15" grpId="1"/>
      <p:bldP spid="8" grpId="0" animBg="1"/>
      <p:bldP spid="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p:nvPr/>
        </p:nvSpPr>
        <p:spPr>
          <a:xfrm>
            <a:off x="5260136" y="128912"/>
            <a:ext cx="1671740"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JavaScript</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3" name="HTML Border"/>
          <p:cNvSpPr/>
          <p:nvPr/>
        </p:nvSpPr>
        <p:spPr>
          <a:xfrm>
            <a:off x="6513342" y="970670"/>
            <a:ext cx="5401993" cy="543012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endParaRPr lang="en-US" sz="1400" dirty="0">
              <a:solidFill>
                <a:srgbClr val="D4D4D4"/>
              </a:solidFill>
              <a:latin typeface="Consolas" panose="020B0609020204030204" pitchFamily="49" charset="0"/>
            </a:endParaRPr>
          </a:p>
        </p:txBody>
      </p:sp>
      <p:sp>
        <p:nvSpPr>
          <p:cNvPr id="4" name="Result Border"/>
          <p:cNvSpPr/>
          <p:nvPr/>
        </p:nvSpPr>
        <p:spPr>
          <a:xfrm>
            <a:off x="321212" y="1007853"/>
            <a:ext cx="5401993" cy="543012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pic>
        <p:nvPicPr>
          <p:cNvPr id="8" name="Elements Tre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700" y="2035629"/>
            <a:ext cx="5176838" cy="4095750"/>
          </a:xfrm>
          <a:prstGeom prst="rect">
            <a:avLst/>
          </a:prstGeom>
        </p:spPr>
      </p:pic>
      <p:sp>
        <p:nvSpPr>
          <p:cNvPr id="9" name="Script"/>
          <p:cNvSpPr txBox="1"/>
          <p:nvPr/>
        </p:nvSpPr>
        <p:spPr>
          <a:xfrm>
            <a:off x="6727371" y="2035629"/>
            <a:ext cx="5301343" cy="2308324"/>
          </a:xfrm>
          <a:prstGeom prst="rect">
            <a:avLst/>
          </a:prstGeom>
          <a:noFill/>
        </p:spPr>
        <p:txBody>
          <a:bodyPr wrap="square" rtlCol="0">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c = </a:t>
            </a:r>
            <a:r>
              <a:rPr lang="en-US" dirty="0" err="1">
                <a:solidFill>
                  <a:srgbClr val="000000"/>
                </a:solidFill>
                <a:latin typeface="Consolas" panose="020B0609020204030204" pitchFamily="49" charset="0"/>
              </a:rPr>
              <a:t>document.body.children</a:t>
            </a:r>
            <a:r>
              <a:rPr lang="en-US" dirty="0">
                <a:solidFill>
                  <a:srgbClr val="000000"/>
                </a:solidFill>
                <a:latin typeface="Consolas" panose="020B0609020204030204" pitchFamily="49" charset="0"/>
              </a:rPr>
              <a:t>;</a:t>
            </a:r>
            <a:r>
              <a:rPr lang="en-US" dirty="0"/>
              <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i;</a:t>
            </a:r>
            <a:r>
              <a:rPr lang="en-US" dirty="0"/>
              <a:t/>
            </a:r>
            <a:br>
              <a:rPr lang="en-US" dirty="0"/>
            </a:br>
            <a:r>
              <a:rPr lang="en-US" dirty="0">
                <a:solidFill>
                  <a:srgbClr val="0000CD"/>
                </a:solidFill>
                <a:latin typeface="Consolas" panose="020B0609020204030204" pitchFamily="49" charset="0"/>
              </a:rPr>
              <a:t>for</a:t>
            </a:r>
            <a:r>
              <a:rPr lang="en-US" dirty="0">
                <a:solidFill>
                  <a:srgbClr val="000000"/>
                </a:solidFill>
                <a:latin typeface="Consolas" panose="020B0609020204030204" pitchFamily="49" charset="0"/>
              </a:rPr>
              <a:t> (i = </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 i &lt; </a:t>
            </a:r>
            <a:r>
              <a:rPr lang="en-US" dirty="0" err="1">
                <a:solidFill>
                  <a:srgbClr val="000000"/>
                </a:solidFill>
                <a:latin typeface="Consolas" panose="020B0609020204030204" pitchFamily="49" charset="0"/>
              </a:rPr>
              <a:t>c.length</a:t>
            </a:r>
            <a:r>
              <a:rPr lang="en-US" dirty="0">
                <a:solidFill>
                  <a:srgbClr val="000000"/>
                </a:solidFill>
                <a:latin typeface="Consolas" panose="020B0609020204030204" pitchFamily="49" charset="0"/>
              </a:rPr>
              <a:t>; i++) {</a:t>
            </a:r>
            <a:r>
              <a:rPr lang="en-US" dirty="0"/>
              <a:t/>
            </a:r>
            <a:br>
              <a:rPr lang="en-US" dirty="0"/>
            </a:br>
            <a:r>
              <a:rPr lang="en-US" dirty="0">
                <a:solidFill>
                  <a:srgbClr val="000000"/>
                </a:solidFill>
                <a:latin typeface="Consolas" panose="020B0609020204030204" pitchFamily="49" charset="0"/>
              </a:rPr>
              <a:t>    c[i].</a:t>
            </a:r>
            <a:r>
              <a:rPr lang="en-US" dirty="0" err="1">
                <a:solidFill>
                  <a:srgbClr val="000000"/>
                </a:solidFill>
                <a:latin typeface="Consolas" panose="020B0609020204030204" pitchFamily="49" charset="0"/>
              </a:rPr>
              <a:t>style.backgroundColor</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"red"</a:t>
            </a:r>
            <a:r>
              <a:rPr lang="en-US" dirty="0">
                <a:solidFill>
                  <a:srgbClr val="000000"/>
                </a:solidFill>
                <a:latin typeface="Consolas" panose="020B0609020204030204" pitchFamily="49" charset="0"/>
              </a:rPr>
              <a:t>;</a:t>
            </a:r>
            <a:r>
              <a:rPr lang="en-US" dirty="0"/>
              <a:t/>
            </a:r>
            <a:br>
              <a:rPr lang="en-US" dirty="0"/>
            </a:br>
            <a:r>
              <a:rPr lang="en-US" dirty="0" smtClean="0">
                <a:solidFill>
                  <a:srgbClr val="000000"/>
                </a:solidFill>
                <a:latin typeface="Consolas" panose="020B0609020204030204" pitchFamily="49" charset="0"/>
              </a:rPr>
              <a:t>}</a:t>
            </a:r>
            <a:endParaRPr lang="ar-JO" dirty="0" smtClean="0">
              <a:solidFill>
                <a:srgbClr val="000000"/>
              </a:solidFill>
              <a:latin typeface="Consolas" panose="020B0609020204030204" pitchFamily="49" charset="0"/>
            </a:endParaRPr>
          </a:p>
          <a:p>
            <a:endParaRPr lang="ar-JO" dirty="0">
              <a:solidFill>
                <a:srgbClr val="000000"/>
              </a:solidFill>
              <a:latin typeface="Consolas" panose="020B0609020204030204" pitchFamily="49" charset="0"/>
            </a:endParaRPr>
          </a:p>
          <a:p>
            <a:r>
              <a:rPr lang="en-US" dirty="0" err="1">
                <a:solidFill>
                  <a:srgbClr val="0000CD"/>
                </a:solidFill>
                <a:latin typeface="Consolas" panose="020B0609020204030204" pitchFamily="49" charset="0"/>
              </a:rPr>
              <a:t>var</a:t>
            </a:r>
            <a:r>
              <a:rPr lang="en-US" dirty="0" smtClean="0">
                <a:solidFill>
                  <a:srgbClr val="000000"/>
                </a:solidFill>
                <a:latin typeface="Consolas" panose="020B0609020204030204" pitchFamily="49" charset="0"/>
              </a:rPr>
              <a:t> e=</a:t>
            </a:r>
            <a:r>
              <a:rPr lang="en-US" dirty="0" err="1" smtClean="0">
                <a:solidFill>
                  <a:srgbClr val="000000"/>
                </a:solidFill>
                <a:latin typeface="Consolas" panose="020B0609020204030204" pitchFamily="49" charset="0"/>
              </a:rPr>
              <a:t>document.getElementById</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“Email</a:t>
            </a:r>
            <a:r>
              <a:rPr lang="en-US" dirty="0" smtClean="0">
                <a:solidFill>
                  <a:srgbClr val="A52A2A"/>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p>
        </p:txBody>
      </p:sp>
      <p:sp>
        <p:nvSpPr>
          <p:cNvPr id="10" name="Children Border"/>
          <p:cNvSpPr/>
          <p:nvPr/>
        </p:nvSpPr>
        <p:spPr>
          <a:xfrm>
            <a:off x="9568542" y="2035629"/>
            <a:ext cx="1045029" cy="370114"/>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rgbClr val="FF0000"/>
                </a:solidFill>
              </a:ln>
              <a:solidFill>
                <a:schemeClr val="tx1"/>
              </a:solidFill>
            </a:endParaRPr>
          </a:p>
        </p:txBody>
      </p:sp>
      <p:sp>
        <p:nvSpPr>
          <p:cNvPr id="11" name="TextBox 10"/>
          <p:cNvSpPr txBox="1"/>
          <p:nvPr/>
        </p:nvSpPr>
        <p:spPr>
          <a:xfrm>
            <a:off x="6727371" y="2035629"/>
            <a:ext cx="4093028" cy="2739211"/>
          </a:xfrm>
          <a:prstGeom prst="rect">
            <a:avLst/>
          </a:prstGeom>
          <a:noFill/>
        </p:spPr>
        <p:txBody>
          <a:bodyPr wrap="square" rtlCol="0">
            <a:spAutoFit/>
          </a:bodyPr>
          <a:lstStyle/>
          <a:p>
            <a:pPr algn="ctr"/>
            <a:r>
              <a:rPr lang="en-US" sz="2800" b="1" dirty="0" err="1" smtClean="0"/>
              <a:t>Ecma</a:t>
            </a:r>
            <a:r>
              <a:rPr lang="en-US" sz="2800" b="1" dirty="0" smtClean="0"/>
              <a:t> Script 6</a:t>
            </a:r>
          </a:p>
          <a:p>
            <a:endParaRPr lang="en-US" b="1" dirty="0" smtClean="0"/>
          </a:p>
          <a:p>
            <a:r>
              <a:rPr lang="en-US" b="1" dirty="0" smtClean="0"/>
              <a:t>New Features:</a:t>
            </a:r>
          </a:p>
          <a:p>
            <a:pPr marL="285750" indent="-285750">
              <a:buFont typeface="Arial" panose="020B0604020202020204" pitchFamily="34" charset="0"/>
              <a:buChar char="•"/>
            </a:pPr>
            <a:r>
              <a:rPr lang="en-US" dirty="0" smtClean="0"/>
              <a:t>Classes</a:t>
            </a:r>
          </a:p>
          <a:p>
            <a:pPr marL="285750" indent="-285750">
              <a:buFont typeface="Arial" panose="020B0604020202020204" pitchFamily="34" charset="0"/>
              <a:buChar char="•"/>
            </a:pPr>
            <a:r>
              <a:rPr lang="en-US" dirty="0" smtClean="0"/>
              <a:t>Arrow Functions</a:t>
            </a:r>
          </a:p>
          <a:p>
            <a:pPr marL="285750" indent="-285750">
              <a:buFont typeface="Arial" panose="020B0604020202020204" pitchFamily="34" charset="0"/>
              <a:buChar char="•"/>
            </a:pPr>
            <a:r>
              <a:rPr lang="en-US" dirty="0" smtClean="0"/>
              <a:t>Variables Types</a:t>
            </a:r>
          </a:p>
          <a:p>
            <a:endParaRPr lang="en-US" dirty="0"/>
          </a:p>
          <a:p>
            <a:endParaRPr lang="en-US" dirty="0" smtClean="0"/>
          </a:p>
          <a:p>
            <a:endParaRPr lang="en-US" dirty="0"/>
          </a:p>
        </p:txBody>
      </p:sp>
      <p:sp>
        <p:nvSpPr>
          <p:cNvPr id="12" name="TextBox 11"/>
          <p:cNvSpPr txBox="1"/>
          <p:nvPr/>
        </p:nvSpPr>
        <p:spPr>
          <a:xfrm>
            <a:off x="1795555" y="818266"/>
            <a:ext cx="2453307" cy="1200329"/>
          </a:xfrm>
          <a:prstGeom prst="rect">
            <a:avLst/>
          </a:prstGeom>
          <a:noFill/>
        </p:spPr>
        <p:txBody>
          <a:bodyPr wrap="square" rtlCol="0">
            <a:spAutoFit/>
          </a:bodyPr>
          <a:lstStyle/>
          <a:p>
            <a:pPr algn="ctr"/>
            <a:r>
              <a:rPr lang="en-US" sz="7200" b="1" dirty="0" smtClean="0">
                <a:ln w="9525">
                  <a:solidFill>
                    <a:schemeClr val="bg1"/>
                  </a:solidFill>
                  <a:prstDash val="solid"/>
                </a:ln>
                <a:effectLst>
                  <a:outerShdw blurRad="12700" dist="38100" dir="2700000" algn="tl" rotWithShape="0">
                    <a:schemeClr val="bg1">
                      <a:lumMod val="50000"/>
                    </a:schemeClr>
                  </a:outerShdw>
                </a:effectLst>
              </a:rPr>
              <a:t>DOM</a:t>
            </a:r>
            <a:endParaRPr lang="en-US" sz="72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88611116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7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8" presetClass="entr" presetSubtype="0" accel="50000" fill="hold" grpId="0" nodeType="clickEffect">
                                  <p:stCondLst>
                                    <p:cond delay="0"/>
                                  </p:stCondLst>
                                  <p:iterate type="lt">
                                    <p:tmPct val="50000"/>
                                  </p:iterate>
                                  <p:childTnLst>
                                    <p:set>
                                      <p:cBhvr>
                                        <p:cTn id="15" dur="1" fill="hold">
                                          <p:stCondLst>
                                            <p:cond delay="0"/>
                                          </p:stCondLst>
                                        </p:cTn>
                                        <p:tgtEl>
                                          <p:spTgt spid="12"/>
                                        </p:tgtEl>
                                        <p:attrNameLst>
                                          <p:attrName>style.visibility</p:attrName>
                                        </p:attrNameLst>
                                      </p:cBhvr>
                                      <p:to>
                                        <p:strVal val="visible"/>
                                      </p:to>
                                    </p:set>
                                    <p:set>
                                      <p:cBhvr>
                                        <p:cTn id="16" dur="455" fill="hold">
                                          <p:stCondLst>
                                            <p:cond delay="0"/>
                                          </p:stCondLst>
                                        </p:cTn>
                                        <p:tgtEl>
                                          <p:spTgt spid="12"/>
                                        </p:tgtEl>
                                        <p:attrNameLst>
                                          <p:attrName>style.rotation</p:attrName>
                                        </p:attrNameLst>
                                      </p:cBhvr>
                                      <p:to>
                                        <p:strVal val="-45.0"/>
                                      </p:to>
                                    </p:set>
                                    <p:anim calcmode="lin" valueType="num">
                                      <p:cBhvr>
                                        <p:cTn id="17"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18"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19"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20"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0" grpId="1" animBg="1"/>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Title"/>
          <p:cNvSpPr/>
          <p:nvPr/>
        </p:nvSpPr>
        <p:spPr>
          <a:xfrm>
            <a:off x="5260136" y="128912"/>
            <a:ext cx="1671740"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JavaScript</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3" name="HTML Border"/>
          <p:cNvSpPr/>
          <p:nvPr/>
        </p:nvSpPr>
        <p:spPr>
          <a:xfrm>
            <a:off x="6513342" y="970670"/>
            <a:ext cx="5401993" cy="543012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endParaRPr lang="en-US" sz="1400" dirty="0">
              <a:solidFill>
                <a:srgbClr val="D4D4D4"/>
              </a:solidFill>
              <a:latin typeface="Consolas" panose="020B0609020204030204" pitchFamily="49" charset="0"/>
            </a:endParaRPr>
          </a:p>
        </p:txBody>
      </p:sp>
      <p:sp>
        <p:nvSpPr>
          <p:cNvPr id="5" name="Result Border"/>
          <p:cNvSpPr/>
          <p:nvPr/>
        </p:nvSpPr>
        <p:spPr>
          <a:xfrm>
            <a:off x="321212" y="1007853"/>
            <a:ext cx="5401993" cy="543012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pic>
        <p:nvPicPr>
          <p:cNvPr id="2" name="Form"/>
          <p:cNvPicPr>
            <a:picLocks noChangeAspect="1"/>
          </p:cNvPicPr>
          <p:nvPr/>
        </p:nvPicPr>
        <p:blipFill rotWithShape="1">
          <a:blip r:embed="rId3">
            <a:extLst>
              <a:ext uri="{28A0092B-C50C-407E-A947-70E740481C1C}">
                <a14:useLocalDpi xmlns:a14="http://schemas.microsoft.com/office/drawing/2010/main" val="0"/>
              </a:ext>
            </a:extLst>
          </a:blip>
          <a:srcRect l="30801" t="19209" r="30561" b="19469"/>
          <a:stretch/>
        </p:blipFill>
        <p:spPr>
          <a:xfrm>
            <a:off x="1012369" y="1567542"/>
            <a:ext cx="3886201" cy="361405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Email Red Border"/>
          <p:cNvSpPr/>
          <p:nvPr/>
        </p:nvSpPr>
        <p:spPr>
          <a:xfrm>
            <a:off x="1230086" y="2906486"/>
            <a:ext cx="3396344" cy="370114"/>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rgbClr val="FF0000"/>
                </a:solidFill>
              </a:ln>
              <a:solidFill>
                <a:schemeClr val="tx1"/>
              </a:solidFill>
            </a:endParaRPr>
          </a:p>
        </p:txBody>
      </p:sp>
      <p:sp>
        <p:nvSpPr>
          <p:cNvPr id="7" name="Email Error"/>
          <p:cNvSpPr txBox="1"/>
          <p:nvPr/>
        </p:nvSpPr>
        <p:spPr>
          <a:xfrm>
            <a:off x="4573424" y="2999601"/>
            <a:ext cx="1034141" cy="276999"/>
          </a:xfrm>
          <a:prstGeom prst="rect">
            <a:avLst/>
          </a:prstGeom>
          <a:noFill/>
        </p:spPr>
        <p:txBody>
          <a:bodyPr wrap="square" rtlCol="0">
            <a:spAutoFit/>
          </a:bodyPr>
          <a:lstStyle/>
          <a:p>
            <a:r>
              <a:rPr lang="en-US" sz="1200" b="1" dirty="0" smtClean="0">
                <a:solidFill>
                  <a:srgbClr val="FF0000"/>
                </a:solidFill>
              </a:rPr>
              <a:t>Required</a:t>
            </a:r>
            <a:endParaRPr lang="en-US" b="1" dirty="0">
              <a:solidFill>
                <a:srgbClr val="FF0000"/>
              </a:solidFill>
            </a:endParaRPr>
          </a:p>
        </p:txBody>
      </p:sp>
      <p:sp>
        <p:nvSpPr>
          <p:cNvPr id="8" name="Script"/>
          <p:cNvSpPr txBox="1"/>
          <p:nvPr/>
        </p:nvSpPr>
        <p:spPr>
          <a:xfrm>
            <a:off x="6541057" y="2075880"/>
            <a:ext cx="5050972" cy="3046988"/>
          </a:xfrm>
          <a:prstGeom prst="rect">
            <a:avLst/>
          </a:prstGeom>
          <a:noFill/>
        </p:spPr>
        <p:txBody>
          <a:bodyPr wrap="square" rtlCol="0">
            <a:spAutoFit/>
          </a:bodyPr>
          <a:lstStyle/>
          <a:p>
            <a:r>
              <a:rPr lang="en-US" sz="1600" dirty="0">
                <a:solidFill>
                  <a:srgbClr val="0000CD"/>
                </a:solidFill>
                <a:latin typeface="Consolas" panose="020B0609020204030204" pitchFamily="49" charset="0"/>
              </a:rPr>
              <a:t>&lt;</a:t>
            </a:r>
            <a:r>
              <a:rPr lang="en-US" sz="1600" dirty="0" smtClean="0">
                <a:solidFill>
                  <a:srgbClr val="A52A2A"/>
                </a:solidFill>
                <a:latin typeface="Consolas" panose="020B0609020204030204" pitchFamily="49" charset="0"/>
              </a:rPr>
              <a:t>script </a:t>
            </a:r>
            <a:r>
              <a:rPr lang="en-US" sz="1600" dirty="0">
                <a:solidFill>
                  <a:srgbClr val="FF0000"/>
                </a:solidFill>
                <a:latin typeface="Consolas" panose="020B0609020204030204" pitchFamily="49" charset="0"/>
              </a:rPr>
              <a:t> type</a:t>
            </a:r>
            <a:r>
              <a:rPr lang="en-US" sz="1600" dirty="0">
                <a:solidFill>
                  <a:srgbClr val="0000CD"/>
                </a:solidFill>
                <a:latin typeface="Consolas" panose="020B0609020204030204" pitchFamily="49" charset="0"/>
              </a:rPr>
              <a:t>="text/</a:t>
            </a:r>
            <a:r>
              <a:rPr lang="en-US" sz="1600" dirty="0" err="1">
                <a:solidFill>
                  <a:srgbClr val="0000CD"/>
                </a:solidFill>
                <a:latin typeface="Consolas" panose="020B0609020204030204" pitchFamily="49" charset="0"/>
              </a:rPr>
              <a:t>javascript</a:t>
            </a:r>
            <a:r>
              <a:rPr lang="en-US" sz="1600" dirty="0">
                <a:solidFill>
                  <a:srgbClr val="0000CD"/>
                </a:solidFill>
                <a:latin typeface="Consolas" panose="020B0609020204030204" pitchFamily="49" charset="0"/>
              </a:rPr>
              <a:t>"</a:t>
            </a:r>
            <a:r>
              <a:rPr lang="en-US" sz="1600" dirty="0" smtClean="0">
                <a:solidFill>
                  <a:srgbClr val="0000CD"/>
                </a:solidFill>
                <a:latin typeface="Consolas" panose="020B0609020204030204" pitchFamily="49" charset="0"/>
              </a:rPr>
              <a:t>&gt;</a:t>
            </a:r>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endParaRPr lang="en-US" sz="1600" dirty="0" smtClean="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document.getElementById</a:t>
            </a:r>
            <a:r>
              <a:rPr lang="en-US" sz="1600" dirty="0" smtClean="0">
                <a:solidFill>
                  <a:srgbClr val="000000"/>
                </a:solidFill>
                <a:latin typeface="Consolas" panose="020B0609020204030204" pitchFamily="49" charset="0"/>
              </a:rPr>
              <a:t>(</a:t>
            </a:r>
            <a:r>
              <a:rPr lang="en-US" sz="1600" dirty="0" smtClean="0">
                <a:solidFill>
                  <a:srgbClr val="A52A2A"/>
                </a:solidFill>
                <a:latin typeface="Consolas" panose="020B0609020204030204" pitchFamily="49" charset="0"/>
              </a:rPr>
              <a:t>“Email"</a:t>
            </a:r>
            <a:r>
              <a:rPr lang="en-US" sz="1600" dirty="0" smtClean="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style.borderColor</a:t>
            </a:r>
            <a:r>
              <a:rPr lang="en-US" sz="1600" dirty="0">
                <a:solidFill>
                  <a:srgbClr val="000000"/>
                </a:solidFill>
                <a:latin typeface="Consolas" panose="020B0609020204030204" pitchFamily="49" charset="0"/>
              </a:rPr>
              <a:t> = </a:t>
            </a:r>
            <a:r>
              <a:rPr lang="en-US" sz="1600" dirty="0">
                <a:solidFill>
                  <a:srgbClr val="A52A2A"/>
                </a:solidFill>
                <a:latin typeface="Consolas" panose="020B0609020204030204" pitchFamily="49" charset="0"/>
              </a:rPr>
              <a:t>"red</a:t>
            </a:r>
            <a:r>
              <a:rPr lang="en-US" sz="1600" dirty="0" smtClean="0">
                <a:solidFill>
                  <a:srgbClr val="A52A2A"/>
                </a:solidFill>
                <a:latin typeface="Consolas" panose="020B0609020204030204" pitchFamily="49" charset="0"/>
              </a:rPr>
              <a:t>"</a:t>
            </a:r>
            <a:r>
              <a:rPr lang="en-US" sz="1600" dirty="0" smtClean="0">
                <a:solidFill>
                  <a:srgbClr val="000000"/>
                </a:solidFill>
                <a:latin typeface="Consolas" panose="020B0609020204030204" pitchFamily="49" charset="0"/>
              </a:rPr>
              <a:t>;</a:t>
            </a:r>
          </a:p>
          <a:p>
            <a:endParaRPr lang="en-US" sz="1600" dirty="0" smtClean="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document.getElementById</a:t>
            </a:r>
            <a:r>
              <a:rPr lang="en-US" sz="1600" dirty="0" smtClean="0">
                <a:solidFill>
                  <a:srgbClr val="000000"/>
                </a:solidFill>
                <a:latin typeface="Consolas" panose="020B0609020204030204" pitchFamily="49" charset="0"/>
              </a:rPr>
              <a:t>(</a:t>
            </a:r>
            <a:r>
              <a:rPr lang="en-US" sz="1600" dirty="0" smtClean="0">
                <a:solidFill>
                  <a:srgbClr val="A52A2A"/>
                </a:solidFill>
                <a:latin typeface="Consolas" panose="020B0609020204030204" pitchFamily="49" charset="0"/>
              </a:rPr>
              <a:t>“Error"</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.display</a:t>
            </a:r>
            <a:r>
              <a:rPr lang="en-US" sz="1600" dirty="0">
                <a:solidFill>
                  <a:srgbClr val="000000"/>
                </a:solidFill>
                <a:latin typeface="Consolas" panose="020B0609020204030204" pitchFamily="49" charset="0"/>
              </a:rPr>
              <a:t> = </a:t>
            </a:r>
            <a:r>
              <a:rPr lang="en-US" sz="1600" dirty="0" smtClean="0">
                <a:solidFill>
                  <a:srgbClr val="A52A2A"/>
                </a:solidFill>
                <a:latin typeface="Consolas" panose="020B0609020204030204" pitchFamily="49" charset="0"/>
              </a:rPr>
              <a:t>"</a:t>
            </a:r>
            <a:r>
              <a:rPr lang="en-US" sz="1600" dirty="0"/>
              <a:t>inline</a:t>
            </a:r>
            <a:r>
              <a:rPr lang="en-US" sz="1600" dirty="0" smtClean="0">
                <a:solidFill>
                  <a:srgbClr val="A52A2A"/>
                </a:solidFill>
                <a:latin typeface="Consolas" panose="020B0609020204030204" pitchFamily="49" charset="0"/>
              </a:rPr>
              <a:t>"</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sz="1600" dirty="0" smtClean="0">
              <a:solidFill>
                <a:srgbClr val="000000"/>
              </a:solidFill>
              <a:latin typeface="Consolas" panose="020B0609020204030204" pitchFamily="49" charset="0"/>
            </a:endParaRPr>
          </a:p>
          <a:p>
            <a:r>
              <a:rPr lang="en-US" sz="1600" dirty="0" smtClean="0">
                <a:solidFill>
                  <a:srgbClr val="0000CD"/>
                </a:solidFill>
                <a:latin typeface="Consolas" panose="020B0609020204030204" pitchFamily="49" charset="0"/>
              </a:rPr>
              <a:t>&lt;</a:t>
            </a:r>
            <a:r>
              <a:rPr lang="en-US" sz="1600" dirty="0" smtClean="0">
                <a:solidFill>
                  <a:srgbClr val="A52A2A"/>
                </a:solidFill>
                <a:latin typeface="Consolas" panose="020B0609020204030204" pitchFamily="49" charset="0"/>
              </a:rPr>
              <a:t>/</a:t>
            </a:r>
            <a:r>
              <a:rPr lang="en-US" sz="1600" dirty="0">
                <a:solidFill>
                  <a:srgbClr val="A52A2A"/>
                </a:solidFill>
                <a:latin typeface="Consolas" panose="020B0609020204030204" pitchFamily="49" charset="0"/>
              </a:rPr>
              <a:t>script</a:t>
            </a:r>
            <a:r>
              <a:rPr lang="en-US" sz="1600" dirty="0" smtClean="0">
                <a:solidFill>
                  <a:srgbClr val="0000CD"/>
                </a:solidFill>
                <a:latin typeface="Consolas" panose="020B0609020204030204" pitchFamily="49" charset="0"/>
              </a:rPr>
              <a:t>&gt;</a:t>
            </a:r>
          </a:p>
          <a:p>
            <a:endParaRPr lang="en-US" sz="1600" dirty="0">
              <a:solidFill>
                <a:srgbClr val="0000CD"/>
              </a:solidFill>
              <a:latin typeface="Consolas" panose="020B0609020204030204" pitchFamily="49" charset="0"/>
            </a:endParaRPr>
          </a:p>
          <a:p>
            <a:endParaRPr lang="en-US" sz="1600" dirty="0" smtClean="0">
              <a:solidFill>
                <a:srgbClr val="0000CD"/>
              </a:solidFill>
              <a:latin typeface="Consolas" panose="020B0609020204030204" pitchFamily="49" charset="0"/>
            </a:endParaRPr>
          </a:p>
          <a:p>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script</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src</a:t>
            </a:r>
            <a:r>
              <a:rPr lang="en-US" sz="1600" dirty="0">
                <a:solidFill>
                  <a:srgbClr val="0000CD"/>
                </a:solidFill>
                <a:latin typeface="Consolas" panose="020B0609020204030204" pitchFamily="49" charset="0"/>
              </a:rPr>
              <a:t>="myscripts.js"&gt;&lt;</a:t>
            </a:r>
            <a:r>
              <a:rPr lang="en-US" sz="1600" dirty="0">
                <a:solidFill>
                  <a:srgbClr val="A52A2A"/>
                </a:solidFill>
                <a:latin typeface="Consolas" panose="020B0609020204030204" pitchFamily="49" charset="0"/>
              </a:rPr>
              <a:t>/script</a:t>
            </a:r>
            <a:r>
              <a:rPr lang="en-US" sz="1600" dirty="0">
                <a:solidFill>
                  <a:srgbClr val="0000CD"/>
                </a:solidFill>
                <a:latin typeface="Consolas" panose="020B0609020204030204" pitchFamily="49" charset="0"/>
              </a:rPr>
              <a:t>&gt;</a:t>
            </a:r>
            <a:endParaRPr lang="en-US" sz="1600" dirty="0">
              <a:solidFill>
                <a:srgbClr val="D4D4D4"/>
              </a:solidFill>
              <a:latin typeface="Consolas" panose="020B0609020204030204" pitchFamily="49" charset="0"/>
            </a:endParaRPr>
          </a:p>
        </p:txBody>
      </p:sp>
      <p:sp>
        <p:nvSpPr>
          <p:cNvPr id="9" name="SRS Border"/>
          <p:cNvSpPr/>
          <p:nvPr/>
        </p:nvSpPr>
        <p:spPr>
          <a:xfrm>
            <a:off x="7500257" y="4752754"/>
            <a:ext cx="359229" cy="370114"/>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rgbClr val="FF0000"/>
                </a:solidFill>
              </a:ln>
              <a:solidFill>
                <a:schemeClr val="tx1"/>
              </a:solidFill>
            </a:endParaRPr>
          </a:p>
        </p:txBody>
      </p:sp>
    </p:spTree>
    <p:extLst>
      <p:ext uri="{BB962C8B-B14F-4D97-AF65-F5344CB8AC3E}">
        <p14:creationId xmlns:p14="http://schemas.microsoft.com/office/powerpoint/2010/main" val="2454723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200"/>
                                        <p:tgtEl>
                                          <p:spTgt spid="6"/>
                                        </p:tgtEl>
                                      </p:cBhvr>
                                    </p:animEffect>
                                  </p:childTnLst>
                                </p:cTn>
                              </p:par>
                            </p:childTnLst>
                          </p:cTn>
                        </p:par>
                        <p:par>
                          <p:cTn id="8" fill="hold">
                            <p:stCondLst>
                              <p:cond delay="12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3|5.4|3.7|8.4|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TotalTime>
  <Words>2362</Words>
  <Application>Microsoft Office PowerPoint</Application>
  <PresentationFormat>Widescreen</PresentationFormat>
  <Paragraphs>364</Paragraphs>
  <Slides>26</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 Unicode MS</vt:lpstr>
      <vt:lpstr>Arial</vt:lpstr>
      <vt:lpstr>Calibri</vt:lpstr>
      <vt:lpstr>Calibri Light</vt:lpstr>
      <vt:lpstr>Consolas</vt:lpstr>
      <vt:lpstr>PT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 Qutaishat</dc:creator>
  <cp:lastModifiedBy>Anas Qutaishat</cp:lastModifiedBy>
  <cp:revision>51</cp:revision>
  <dcterms:created xsi:type="dcterms:W3CDTF">2020-01-20T19:07:05Z</dcterms:created>
  <dcterms:modified xsi:type="dcterms:W3CDTF">2020-01-31T20:20:00Z</dcterms:modified>
</cp:coreProperties>
</file>