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316c00a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316c00a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316c00a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316c00a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316c00a2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316c00a2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316c00a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316c00a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316c00a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316c00a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316c00a2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316c00a2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16c00a2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16c00a2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16c00a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16c00a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cbi.nlm.nih.gov/books/NBK557465/" TargetMode="External"/><Relationship Id="rId4" Type="http://schemas.openxmlformats.org/officeDocument/2006/relationships/hyperlink" Target="https://www.ncbi.nlm.nih.gov/books/NBK92750/" TargetMode="External"/><Relationship Id="rId5" Type="http://schemas.openxmlformats.org/officeDocument/2006/relationships/hyperlink" Target="https://pmc.ncbi.nlm.nih.gov/articles/PMC9526892/#:~:text=It%20is%20a%20very%20popular,obesity%20(4%2C%20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74450" y="514550"/>
            <a:ext cx="6263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rPr>
              <a:t>The Importance of St. John's Wort in Modern Herbal Medicine</a:t>
            </a:r>
            <a:endParaRPr sz="2200">
              <a:solidFill>
                <a:schemeClr val="dk2"/>
              </a:solidFill>
            </a:endParaRPr>
          </a:p>
        </p:txBody>
      </p:sp>
      <p:pic>
        <p:nvPicPr>
          <p:cNvPr id="55" name="Google Shape;55;p13"/>
          <p:cNvPicPr preferRelativeResize="0"/>
          <p:nvPr/>
        </p:nvPicPr>
        <p:blipFill>
          <a:blip r:embed="rId3">
            <a:alphaModFix/>
          </a:blip>
          <a:stretch>
            <a:fillRect/>
          </a:stretch>
        </p:blipFill>
        <p:spPr>
          <a:xfrm>
            <a:off x="3392925" y="1822800"/>
            <a:ext cx="2143125" cy="2143125"/>
          </a:xfrm>
          <a:prstGeom prst="rect">
            <a:avLst/>
          </a:prstGeom>
          <a:noFill/>
          <a:ln>
            <a:noFill/>
          </a:ln>
        </p:spPr>
      </p:pic>
      <p:sp>
        <p:nvSpPr>
          <p:cNvPr id="56" name="Google Shape;56;p13"/>
          <p:cNvSpPr txBox="1"/>
          <p:nvPr/>
        </p:nvSpPr>
        <p:spPr>
          <a:xfrm>
            <a:off x="230525" y="4789000"/>
            <a:ext cx="626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rPr>
              <a:t>Anu Gamage - Research Scientist (Sul’s Research Group, Global-Chemistry Inc)</a:t>
            </a:r>
            <a:endParaRPr sz="7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37150" y="-464750"/>
            <a:ext cx="8362200" cy="329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highlight>
                  <a:srgbClr val="FFFFFF"/>
                </a:highlight>
                <a:latin typeface="Times New Roman"/>
                <a:ea typeface="Times New Roman"/>
                <a:cs typeface="Times New Roman"/>
                <a:sym typeface="Times New Roman"/>
              </a:rPr>
              <a:t>Background</a:t>
            </a:r>
            <a:endParaRPr b="1"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Flowering plant native to Europe and Asia</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Scientific name : </a:t>
            </a:r>
            <a:r>
              <a:rPr i="1" lang="en" sz="1600">
                <a:solidFill>
                  <a:schemeClr val="dk1"/>
                </a:solidFill>
                <a:highlight>
                  <a:srgbClr val="FFFFFF"/>
                </a:highlight>
                <a:latin typeface="Times New Roman"/>
                <a:ea typeface="Times New Roman"/>
                <a:cs typeface="Times New Roman"/>
                <a:sym typeface="Times New Roman"/>
              </a:rPr>
              <a:t>Hypericum perforatum</a:t>
            </a:r>
            <a:endParaRPr i="1"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Anti-depressive or anxiolytic</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Used to treat menopausal somatic symptoms, obsessive-compulsive disorder, behavioral issues, and psoriasis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Herbal supplement has </a:t>
            </a:r>
            <a:r>
              <a:rPr b="1" lang="en" sz="1600">
                <a:solidFill>
                  <a:schemeClr val="dk1"/>
                </a:solidFill>
                <a:highlight>
                  <a:srgbClr val="FFFFFF"/>
                </a:highlight>
                <a:latin typeface="Times New Roman"/>
                <a:ea typeface="Times New Roman"/>
                <a:cs typeface="Times New Roman"/>
                <a:sym typeface="Times New Roman"/>
              </a:rPr>
              <a:t>not been given FDA approval</a:t>
            </a:r>
            <a:r>
              <a:rPr lang="en" sz="1600">
                <a:solidFill>
                  <a:schemeClr val="dk1"/>
                </a:solidFill>
                <a:highlight>
                  <a:srgbClr val="FFFFFF"/>
                </a:highlight>
                <a:latin typeface="Times New Roman"/>
                <a:ea typeface="Times New Roman"/>
                <a:cs typeface="Times New Roman"/>
                <a:sym typeface="Times New Roman"/>
              </a:rPr>
              <a:t> and is considered a </a:t>
            </a:r>
            <a:r>
              <a:rPr b="1" lang="en" sz="1600">
                <a:solidFill>
                  <a:schemeClr val="dk1"/>
                </a:solidFill>
                <a:highlight>
                  <a:srgbClr val="FFFFFF"/>
                </a:highlight>
                <a:latin typeface="Times New Roman"/>
                <a:ea typeface="Times New Roman"/>
                <a:cs typeface="Times New Roman"/>
                <a:sym typeface="Times New Roman"/>
              </a:rPr>
              <a:t>dietary supplement</a:t>
            </a:r>
            <a:r>
              <a:rPr lang="en" sz="1600">
                <a:solidFill>
                  <a:schemeClr val="dk1"/>
                </a:solidFill>
                <a:highlight>
                  <a:srgbClr val="FFFFFF"/>
                </a:highlight>
                <a:latin typeface="Times New Roman"/>
                <a:ea typeface="Times New Roman"/>
                <a:cs typeface="Times New Roman"/>
                <a:sym typeface="Times New Roman"/>
              </a:rPr>
              <a:t>.</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3521350" y="2707675"/>
            <a:ext cx="2193800" cy="219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74025" y="232700"/>
            <a:ext cx="8568900" cy="16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highlight>
                  <a:srgbClr val="FFFFFF"/>
                </a:highlight>
                <a:latin typeface="Times New Roman"/>
                <a:ea typeface="Times New Roman"/>
                <a:cs typeface="Times New Roman"/>
                <a:sym typeface="Times New Roman"/>
              </a:rPr>
              <a:t>Chemical </a:t>
            </a:r>
            <a:r>
              <a:rPr b="1" lang="en" sz="1700">
                <a:solidFill>
                  <a:schemeClr val="dk1"/>
                </a:solidFill>
                <a:highlight>
                  <a:srgbClr val="FFFFFF"/>
                </a:highlight>
                <a:latin typeface="Times New Roman"/>
                <a:ea typeface="Times New Roman"/>
                <a:cs typeface="Times New Roman"/>
                <a:sym typeface="Times New Roman"/>
              </a:rPr>
              <a:t>Constituents</a:t>
            </a:r>
            <a:r>
              <a:rPr b="1" lang="en" sz="1700">
                <a:solidFill>
                  <a:schemeClr val="dk1"/>
                </a:solidFill>
                <a:highlight>
                  <a:srgbClr val="FFFFFF"/>
                </a:highlight>
                <a:latin typeface="Times New Roman"/>
                <a:ea typeface="Times New Roman"/>
                <a:cs typeface="Times New Roman"/>
                <a:sym typeface="Times New Roman"/>
              </a:rPr>
              <a:t> and Use Cases</a:t>
            </a:r>
            <a:endParaRPr b="1"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Consists of anthraquinones</a:t>
            </a:r>
            <a:endParaRPr sz="16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600">
                <a:solidFill>
                  <a:srgbClr val="1B1B1B"/>
                </a:solidFill>
                <a:highlight>
                  <a:srgbClr val="FFFFFF"/>
                </a:highlight>
                <a:latin typeface="Times New Roman"/>
                <a:ea typeface="Times New Roman"/>
                <a:cs typeface="Times New Roman"/>
                <a:sym typeface="Times New Roman"/>
              </a:rPr>
              <a:t>The therapeutical important compounds in </a:t>
            </a:r>
            <a:r>
              <a:rPr i="1" lang="en" sz="1600">
                <a:solidFill>
                  <a:srgbClr val="1B1B1B"/>
                </a:solidFill>
                <a:highlight>
                  <a:srgbClr val="FFFFFF"/>
                </a:highlight>
                <a:latin typeface="Times New Roman"/>
                <a:ea typeface="Times New Roman"/>
                <a:cs typeface="Times New Roman"/>
                <a:sym typeface="Times New Roman"/>
              </a:rPr>
              <a:t>Hypericum</a:t>
            </a:r>
            <a:r>
              <a:rPr lang="en" sz="1600">
                <a:solidFill>
                  <a:srgbClr val="1B1B1B"/>
                </a:solidFill>
                <a:highlight>
                  <a:srgbClr val="FFFFFF"/>
                </a:highlight>
                <a:latin typeface="Times New Roman"/>
                <a:ea typeface="Times New Roman"/>
                <a:cs typeface="Times New Roman"/>
                <a:sym typeface="Times New Roman"/>
              </a:rPr>
              <a:t> species include phloroglucinols including hyperforin, naphthodianthrones including hypericin and pseudohypericin, and flavonoids such as quercetin, quercitrin, rutin, and hyperoside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2153250" y="1907300"/>
            <a:ext cx="4489089" cy="293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98650" y="239550"/>
            <a:ext cx="5847370"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750900" y="195900"/>
            <a:ext cx="655260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352875" y="2343600"/>
            <a:ext cx="83922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B1B1B"/>
                </a:solidFill>
                <a:highlight>
                  <a:srgbClr val="FFFFFF"/>
                </a:highlight>
                <a:latin typeface="Times New Roman"/>
                <a:ea typeface="Times New Roman"/>
                <a:cs typeface="Times New Roman"/>
                <a:sym typeface="Times New Roman"/>
              </a:rPr>
              <a:t>Tested herbal combination of St. John’s Wort, Valerian, and Passionflower</a:t>
            </a:r>
            <a:r>
              <a:rPr lang="en">
                <a:solidFill>
                  <a:srgbClr val="1B1B1B"/>
                </a:solidFill>
                <a:highlight>
                  <a:srgbClr val="FFFFFF"/>
                </a:highlight>
                <a:latin typeface="Times New Roman"/>
                <a:ea typeface="Times New Roman"/>
                <a:cs typeface="Times New Roman"/>
                <a:sym typeface="Times New Roman"/>
              </a:rPr>
              <a:t> </a:t>
            </a:r>
            <a:endParaRPr sz="1800">
              <a:solidFill>
                <a:schemeClr val="dk2"/>
              </a:solidFill>
            </a:endParaRPr>
          </a:p>
        </p:txBody>
      </p:sp>
      <p:pic>
        <p:nvPicPr>
          <p:cNvPr id="84" name="Google Shape;84;p18"/>
          <p:cNvPicPr preferRelativeResize="0"/>
          <p:nvPr/>
        </p:nvPicPr>
        <p:blipFill>
          <a:blip r:embed="rId3">
            <a:alphaModFix/>
          </a:blip>
          <a:stretch>
            <a:fillRect/>
          </a:stretch>
        </p:blipFill>
        <p:spPr>
          <a:xfrm>
            <a:off x="152400" y="152400"/>
            <a:ext cx="7477125" cy="2200275"/>
          </a:xfrm>
          <a:prstGeom prst="rect">
            <a:avLst/>
          </a:prstGeom>
          <a:noFill/>
          <a:ln>
            <a:noFill/>
          </a:ln>
        </p:spPr>
      </p:pic>
      <p:pic>
        <p:nvPicPr>
          <p:cNvPr id="85" name="Google Shape;85;p18"/>
          <p:cNvPicPr preferRelativeResize="0"/>
          <p:nvPr/>
        </p:nvPicPr>
        <p:blipFill>
          <a:blip r:embed="rId4">
            <a:alphaModFix/>
          </a:blip>
          <a:stretch>
            <a:fillRect/>
          </a:stretch>
        </p:blipFill>
        <p:spPr>
          <a:xfrm>
            <a:off x="1587800" y="2886300"/>
            <a:ext cx="2104800" cy="2104800"/>
          </a:xfrm>
          <a:prstGeom prst="rect">
            <a:avLst/>
          </a:prstGeom>
          <a:noFill/>
          <a:ln>
            <a:noFill/>
          </a:ln>
        </p:spPr>
      </p:pic>
      <p:pic>
        <p:nvPicPr>
          <p:cNvPr id="86" name="Google Shape;86;p18"/>
          <p:cNvPicPr preferRelativeResize="0"/>
          <p:nvPr/>
        </p:nvPicPr>
        <p:blipFill>
          <a:blip r:embed="rId5">
            <a:alphaModFix/>
          </a:blip>
          <a:stretch>
            <a:fillRect/>
          </a:stretch>
        </p:blipFill>
        <p:spPr>
          <a:xfrm>
            <a:off x="4791075" y="2886300"/>
            <a:ext cx="3155623" cy="210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45050" y="3044775"/>
            <a:ext cx="8853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B1B1B"/>
                </a:solidFill>
                <a:highlight>
                  <a:srgbClr val="FFFFFF"/>
                </a:highlight>
                <a:latin typeface="Times New Roman"/>
                <a:ea typeface="Times New Roman"/>
                <a:cs typeface="Times New Roman"/>
                <a:sym typeface="Times New Roman"/>
              </a:rPr>
              <a:t>Parents prefer nonmedical therapies as initial treatment because of the higher risk of side effects in therapies with chemical medication</a:t>
            </a:r>
            <a:endParaRPr>
              <a:solidFill>
                <a:srgbClr val="1B1B1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B1B1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B1B1B"/>
                </a:solidFill>
                <a:highlight>
                  <a:srgbClr val="FFFFFF"/>
                </a:highlight>
                <a:latin typeface="Times New Roman"/>
                <a:ea typeface="Times New Roman"/>
                <a:cs typeface="Times New Roman"/>
                <a:sym typeface="Times New Roman"/>
              </a:rPr>
              <a:t>For these families, the tested herbal combination of St. John’s Wort, Valerian, and Passionflower offers a good alternative and fulfills the requested aspects</a:t>
            </a:r>
            <a:endParaRPr>
              <a:solidFill>
                <a:srgbClr val="1B1B1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B1B1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B1B1B"/>
                </a:solidFill>
                <a:highlight>
                  <a:srgbClr val="FFFFFF"/>
                </a:highlight>
                <a:latin typeface="Times New Roman"/>
                <a:ea typeface="Times New Roman"/>
                <a:cs typeface="Times New Roman"/>
                <a:sym typeface="Times New Roman"/>
              </a:rPr>
              <a:t>presented study showed that the study medication is useful in situations of psychological mood disorders and sleep disorders due to nervousness also in children between 6 and 12 years of age.</a:t>
            </a:r>
            <a:endParaRPr>
              <a:solidFill>
                <a:srgbClr val="1B1B1B"/>
              </a:solidFill>
              <a:highlight>
                <a:srgbClr val="FFFFFF"/>
              </a:highlight>
              <a:latin typeface="Times New Roman"/>
              <a:ea typeface="Times New Roman"/>
              <a:cs typeface="Times New Roman"/>
              <a:sym typeface="Times New Roman"/>
            </a:endParaRPr>
          </a:p>
        </p:txBody>
      </p:sp>
      <p:pic>
        <p:nvPicPr>
          <p:cNvPr id="92" name="Google Shape;92;p19"/>
          <p:cNvPicPr preferRelativeResize="0"/>
          <p:nvPr/>
        </p:nvPicPr>
        <p:blipFill>
          <a:blip r:embed="rId3">
            <a:alphaModFix/>
          </a:blip>
          <a:stretch>
            <a:fillRect/>
          </a:stretch>
        </p:blipFill>
        <p:spPr>
          <a:xfrm>
            <a:off x="152400" y="152400"/>
            <a:ext cx="2228743" cy="2739975"/>
          </a:xfrm>
          <a:prstGeom prst="rect">
            <a:avLst/>
          </a:prstGeom>
          <a:noFill/>
          <a:ln>
            <a:noFill/>
          </a:ln>
        </p:spPr>
      </p:pic>
      <p:sp>
        <p:nvSpPr>
          <p:cNvPr id="93" name="Google Shape;93;p19"/>
          <p:cNvSpPr txBox="1"/>
          <p:nvPr/>
        </p:nvSpPr>
        <p:spPr>
          <a:xfrm>
            <a:off x="2601100" y="978638"/>
            <a:ext cx="62853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B1B1B"/>
                </a:solidFill>
                <a:highlight>
                  <a:srgbClr val="FFFFFF"/>
                </a:highlight>
                <a:latin typeface="Times New Roman"/>
                <a:ea typeface="Times New Roman"/>
                <a:cs typeface="Times New Roman"/>
                <a:sym typeface="Times New Roman"/>
              </a:rPr>
              <a:t>Altogether, up to </a:t>
            </a:r>
            <a:r>
              <a:rPr b="1" lang="en">
                <a:solidFill>
                  <a:srgbClr val="1B1B1B"/>
                </a:solidFill>
                <a:highlight>
                  <a:srgbClr val="FFFFFF"/>
                </a:highlight>
                <a:latin typeface="Times New Roman"/>
                <a:ea typeface="Times New Roman"/>
                <a:cs typeface="Times New Roman"/>
                <a:sym typeface="Times New Roman"/>
              </a:rPr>
              <a:t>69.6 % </a:t>
            </a:r>
            <a:r>
              <a:rPr lang="en">
                <a:solidFill>
                  <a:srgbClr val="1B1B1B"/>
                </a:solidFill>
                <a:highlight>
                  <a:srgbClr val="FFFFFF"/>
                </a:highlight>
                <a:latin typeface="Times New Roman"/>
                <a:ea typeface="Times New Roman"/>
                <a:cs typeface="Times New Roman"/>
                <a:sym typeface="Times New Roman"/>
              </a:rPr>
              <a:t>of children who were assessed as “borderline abnormal” or “abnormal” reached a “normal” assessment at the end of the observation period. The therapeutic success was not influenced by concomitant medication or therapies due to inclusion diagnosis.</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483550" y="3578175"/>
            <a:ext cx="7929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B1B1B"/>
                </a:solidFill>
                <a:highlight>
                  <a:srgbClr val="FFFCF0"/>
                </a:highlight>
                <a:latin typeface="Times New Roman"/>
                <a:ea typeface="Times New Roman"/>
                <a:cs typeface="Times New Roman"/>
                <a:sym typeface="Times New Roman"/>
              </a:rPr>
              <a:t>Clinical images before and after the treatment. (a) Left foot before treatment. (b) Left foot after treatment with drug. (c) Right foot before treatment. (d) Right foot after treatment with base ointment</a:t>
            </a:r>
            <a:endParaRPr sz="1300">
              <a:solidFill>
                <a:srgbClr val="1B1B1B"/>
              </a:solidFill>
              <a:highlight>
                <a:srgbClr val="FFFCF0"/>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Researchers use topical </a:t>
            </a:r>
            <a:r>
              <a:rPr i="1" lang="en" sz="1200">
                <a:solidFill>
                  <a:schemeClr val="dk1"/>
                </a:solidFill>
                <a:highlight>
                  <a:srgbClr val="FFFFFF"/>
                </a:highlight>
                <a:latin typeface="Times New Roman"/>
                <a:ea typeface="Times New Roman"/>
                <a:cs typeface="Times New Roman"/>
                <a:sym typeface="Times New Roman"/>
              </a:rPr>
              <a:t>Hypericum perforatum</a:t>
            </a:r>
            <a:r>
              <a:rPr lang="en" sz="1200">
                <a:solidFill>
                  <a:schemeClr val="dk1"/>
                </a:solidFill>
                <a:highlight>
                  <a:srgbClr val="FFFFFF"/>
                </a:highlight>
                <a:latin typeface="Times New Roman"/>
                <a:ea typeface="Times New Roman"/>
                <a:cs typeface="Times New Roman"/>
                <a:sym typeface="Times New Roman"/>
              </a:rPr>
              <a:t> to treat plaque-type psoriasis, an inflammatory disorder, where tumor-necrosis factor-alpha (TNFα) is commonly found in psoriatic skin tissues. The study found that the anti-inflammatory capabilities of </a:t>
            </a:r>
            <a:r>
              <a:rPr i="1" lang="en" sz="1200">
                <a:solidFill>
                  <a:schemeClr val="dk1"/>
                </a:solidFill>
                <a:highlight>
                  <a:srgbClr val="FFFFFF"/>
                </a:highlight>
                <a:latin typeface="Times New Roman"/>
                <a:ea typeface="Times New Roman"/>
                <a:cs typeface="Times New Roman"/>
                <a:sym typeface="Times New Roman"/>
              </a:rPr>
              <a:t>Hypericum perforatum</a:t>
            </a:r>
            <a:r>
              <a:rPr lang="en" sz="1200">
                <a:solidFill>
                  <a:schemeClr val="dk1"/>
                </a:solidFill>
                <a:highlight>
                  <a:srgbClr val="FFFFFF"/>
                </a:highlight>
                <a:latin typeface="Times New Roman"/>
                <a:ea typeface="Times New Roman"/>
                <a:cs typeface="Times New Roman"/>
                <a:sym typeface="Times New Roman"/>
              </a:rPr>
              <a:t> ointment lowered cytokine content, including TNFα, in psoriatic lesions</a:t>
            </a:r>
            <a:endParaRPr/>
          </a:p>
        </p:txBody>
      </p:sp>
      <p:pic>
        <p:nvPicPr>
          <p:cNvPr id="99" name="Google Shape;99;p20"/>
          <p:cNvPicPr preferRelativeResize="0"/>
          <p:nvPr/>
        </p:nvPicPr>
        <p:blipFill rotWithShape="1">
          <a:blip r:embed="rId3">
            <a:alphaModFix/>
          </a:blip>
          <a:srcRect b="-5460" l="0" r="0" t="5460"/>
          <a:stretch/>
        </p:blipFill>
        <p:spPr>
          <a:xfrm>
            <a:off x="1827000" y="1576399"/>
            <a:ext cx="5133975" cy="1896825"/>
          </a:xfrm>
          <a:prstGeom prst="rect">
            <a:avLst/>
          </a:prstGeom>
          <a:noFill/>
          <a:ln>
            <a:noFill/>
          </a:ln>
        </p:spPr>
      </p:pic>
      <p:pic>
        <p:nvPicPr>
          <p:cNvPr id="100" name="Google Shape;100;p20"/>
          <p:cNvPicPr preferRelativeResize="0"/>
          <p:nvPr/>
        </p:nvPicPr>
        <p:blipFill>
          <a:blip r:embed="rId4">
            <a:alphaModFix/>
          </a:blip>
          <a:stretch>
            <a:fillRect/>
          </a:stretch>
        </p:blipFill>
        <p:spPr>
          <a:xfrm>
            <a:off x="168125" y="54300"/>
            <a:ext cx="4275874" cy="132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319700"/>
            <a:ext cx="8476800" cy="1022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Depression</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Obsessive-compulsive disorder</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Premenstrual syndrome (PMS)</a:t>
            </a:r>
            <a:endParaRPr sz="1500">
              <a:solidFill>
                <a:schemeClr val="dk1"/>
              </a:solidFill>
              <a:highlight>
                <a:srgbClr val="FFFFFF"/>
              </a:highlight>
              <a:latin typeface="Times New Roman"/>
              <a:ea typeface="Times New Roman"/>
              <a:cs typeface="Times New Roman"/>
              <a:sym typeface="Times New Roman"/>
            </a:endParaRPr>
          </a:p>
        </p:txBody>
      </p:sp>
      <p:sp>
        <p:nvSpPr>
          <p:cNvPr id="106" name="Google Shape;106;p21"/>
          <p:cNvSpPr txBox="1"/>
          <p:nvPr/>
        </p:nvSpPr>
        <p:spPr>
          <a:xfrm>
            <a:off x="535000" y="1689850"/>
            <a:ext cx="8155800" cy="18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Reference : </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3"/>
              </a:rPr>
              <a:t>https://www.ncbi.nlm.nih.gov/books/NBK557465/</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4"/>
              </a:rPr>
              <a:t>https://www.ncbi.nlm.nih.gov/books/NBK92750/</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5"/>
              </a:rPr>
              <a:t>https://pmc.ncbi.nlm.nih.gov/articles/PMC9526892/#:~:text=It%20is%20a%20very%20popular,obesity%20(4%2C%205)</a:t>
            </a:r>
            <a:r>
              <a:rPr lang="en" sz="1500">
                <a:solidFill>
                  <a:schemeClr val="dk2"/>
                </a:solidFill>
              </a:rPr>
              <a:t>.</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https://www.sciencedirect.com/topics/pharmacology-toxicology-and-pharmaceutical-science/pseudohypericin</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