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72" r:id="rId4"/>
    <p:sldId id="273" r:id="rId5"/>
    <p:sldId id="257" r:id="rId6"/>
    <p:sldId id="264" r:id="rId7"/>
    <p:sldId id="259" r:id="rId8"/>
    <p:sldId id="265" r:id="rId9"/>
    <p:sldId id="258" r:id="rId10"/>
    <p:sldId id="266" r:id="rId11"/>
    <p:sldId id="260" r:id="rId12"/>
    <p:sldId id="267" r:id="rId13"/>
    <p:sldId id="271" r:id="rId14"/>
    <p:sldId id="268" r:id="rId1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24"/>
    <p:restoredTop sz="94660"/>
  </p:normalViewPr>
  <p:slideViewPr>
    <p:cSldViewPr snapToGrid="0">
      <p:cViewPr varScale="1">
        <p:scale>
          <a:sx n="118" d="100"/>
          <a:sy n="118" d="100"/>
        </p:scale>
        <p:origin x="9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220E-5BD8-F9A7-2E38-D9B404375D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F341EE22-647D-C5CE-1DF9-41D7E89FA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5770116-0697-D2B5-DB91-5DB0F140958A}"/>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5" name="Footer Placeholder 4">
            <a:extLst>
              <a:ext uri="{FF2B5EF4-FFF2-40B4-BE49-F238E27FC236}">
                <a16:creationId xmlns:a16="http://schemas.microsoft.com/office/drawing/2014/main" id="{AB0CA7E8-4712-81F6-2EBF-3D93724D8D7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B4EABE1-19B4-4853-24D6-C6E76880452A}"/>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75002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D1DD-1A69-7D95-703D-6E58CF84D68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562A389-F085-5639-0A96-09A1D37DCB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0E97144-A5D2-399F-47D9-D722DCCD6B2D}"/>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5" name="Footer Placeholder 4">
            <a:extLst>
              <a:ext uri="{FF2B5EF4-FFF2-40B4-BE49-F238E27FC236}">
                <a16:creationId xmlns:a16="http://schemas.microsoft.com/office/drawing/2014/main" id="{C6EA8473-9FE6-A71A-663D-3FECD6CB780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39B3798-C0CC-B96E-7855-F573DC81881F}"/>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333169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E4764-C119-D86F-B582-7B549AECC6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77402AA-B028-FEEE-961E-25390A7FBC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0DFEF55-DF6F-84FA-2D63-908BD94D9DF5}"/>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5" name="Footer Placeholder 4">
            <a:extLst>
              <a:ext uri="{FF2B5EF4-FFF2-40B4-BE49-F238E27FC236}">
                <a16:creationId xmlns:a16="http://schemas.microsoft.com/office/drawing/2014/main" id="{BC6A333B-A9FD-0A29-860E-30AFCEA50C0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D2EF9CA-CC45-38F6-C1C4-6DBD5BD7E71D}"/>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310105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0202-6EC1-24D6-7E13-E8DED483E04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F4CEC0E3-8E5B-0D96-CE79-04B530E77AA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FCBD581-0EC4-27A7-2E6E-12E1910A4F85}"/>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5" name="Footer Placeholder 4">
            <a:extLst>
              <a:ext uri="{FF2B5EF4-FFF2-40B4-BE49-F238E27FC236}">
                <a16:creationId xmlns:a16="http://schemas.microsoft.com/office/drawing/2014/main" id="{C12DC9C7-6B12-EEC3-823F-880F90CE1C7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13ECB45-CA1A-25BE-FB24-347BAF075D08}"/>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112570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0333-0F0C-D72D-0C98-D25ACB6A756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DD8695E-5A43-B909-3CF9-C62CC85247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BCF99B-97F9-E3DA-0958-6ADBEC4541DA}"/>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5" name="Footer Placeholder 4">
            <a:extLst>
              <a:ext uri="{FF2B5EF4-FFF2-40B4-BE49-F238E27FC236}">
                <a16:creationId xmlns:a16="http://schemas.microsoft.com/office/drawing/2014/main" id="{D42645FC-1D1D-02FC-5D29-C2411D3BCE9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1986E92-4172-1364-8BCC-77F229B44F68}"/>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221670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3CBF-D21A-A00B-8210-345028EF490D}"/>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BC54855-2FF1-210C-82E0-F7A1FCDF219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F7B57BA0-5E7F-366D-3C48-C4EC735627F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15A1457-4764-89F4-3471-A9ACA96E6E13}"/>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6" name="Footer Placeholder 5">
            <a:extLst>
              <a:ext uri="{FF2B5EF4-FFF2-40B4-BE49-F238E27FC236}">
                <a16:creationId xmlns:a16="http://schemas.microsoft.com/office/drawing/2014/main" id="{B32C3CE2-F729-4DF3-8535-5290D6F6536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8CE550C-BD9B-95FF-12BB-977756660998}"/>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157140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66E9-671B-697E-8F89-64EE3DB91F2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66053C3C-5996-7E5B-8C17-9E957DE4AE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ED1DD3-8A30-5E84-EE5A-4D7D687D54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581C5EF8-AAF0-63D8-416E-5BA57C560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B8D56FA-B353-5EE3-9D4B-4B4F52F30FD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D544B6AC-0EB5-185E-4645-44607423FD74}"/>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8" name="Footer Placeholder 7">
            <a:extLst>
              <a:ext uri="{FF2B5EF4-FFF2-40B4-BE49-F238E27FC236}">
                <a16:creationId xmlns:a16="http://schemas.microsoft.com/office/drawing/2014/main" id="{0E54A62E-342D-F176-B24E-51AFD310682E}"/>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CFF3797-0682-BCC5-1711-1AADA14CDD90}"/>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32805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04B8-F24D-2F71-C0F9-E7AD9F04C2A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A146CFB-21AB-373A-B75D-78D193FFE33F}"/>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4" name="Footer Placeholder 3">
            <a:extLst>
              <a:ext uri="{FF2B5EF4-FFF2-40B4-BE49-F238E27FC236}">
                <a16:creationId xmlns:a16="http://schemas.microsoft.com/office/drawing/2014/main" id="{6DF519A2-F94A-7E82-797B-DB35FB1A010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9205CA9F-D62C-319A-486D-8CDB6FB6E9C8}"/>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184542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0C9F6-4D45-8037-F569-6AEFBBC3EBA4}"/>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3" name="Footer Placeholder 2">
            <a:extLst>
              <a:ext uri="{FF2B5EF4-FFF2-40B4-BE49-F238E27FC236}">
                <a16:creationId xmlns:a16="http://schemas.microsoft.com/office/drawing/2014/main" id="{81CA1AE9-CCBA-EBAF-08A9-1B85DF859C0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23F2401-CF21-76C8-C96C-73BC68EB20B8}"/>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84624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0524-5EFD-2B6E-173F-66CC3E8BB4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E926346-125A-844D-0FB6-AAA73EFC7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6EF36A6A-6486-1018-7377-4A187DF65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576E4C-1E13-7490-AD90-2B6B0A6147F3}"/>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6" name="Footer Placeholder 5">
            <a:extLst>
              <a:ext uri="{FF2B5EF4-FFF2-40B4-BE49-F238E27FC236}">
                <a16:creationId xmlns:a16="http://schemas.microsoft.com/office/drawing/2014/main" id="{CBC19250-551D-8C79-C285-8BF567BFF1B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8C2CD7B-712B-F9E6-C3D9-021C8D24C459}"/>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113269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11AC-DDDB-AD99-FA19-F558553112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A9A97076-CA3C-E21E-62D1-45CD8DFAF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438336AE-0AA3-22B1-48DB-780C49F15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70A6C9-4EFA-41AA-BB07-F78ECA636544}"/>
              </a:ext>
            </a:extLst>
          </p:cNvPr>
          <p:cNvSpPr>
            <a:spLocks noGrp="1"/>
          </p:cNvSpPr>
          <p:nvPr>
            <p:ph type="dt" sz="half" idx="10"/>
          </p:nvPr>
        </p:nvSpPr>
        <p:spPr/>
        <p:txBody>
          <a:bodyPr/>
          <a:lstStyle/>
          <a:p>
            <a:fld id="{28AB7D01-3B7F-8B49-9051-5E85FF1D3A45}" type="datetimeFigureOut">
              <a:rPr lang="en-CH" smtClean="0"/>
              <a:t>03.12.24</a:t>
            </a:fld>
            <a:endParaRPr lang="en-CH"/>
          </a:p>
        </p:txBody>
      </p:sp>
      <p:sp>
        <p:nvSpPr>
          <p:cNvPr id="6" name="Footer Placeholder 5">
            <a:extLst>
              <a:ext uri="{FF2B5EF4-FFF2-40B4-BE49-F238E27FC236}">
                <a16:creationId xmlns:a16="http://schemas.microsoft.com/office/drawing/2014/main" id="{EC29C6CD-BEDF-D3E9-53DF-B0F03A81EDC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C23717F-5D16-1C36-BB60-6BDCF3AA25EC}"/>
              </a:ext>
            </a:extLst>
          </p:cNvPr>
          <p:cNvSpPr>
            <a:spLocks noGrp="1"/>
          </p:cNvSpPr>
          <p:nvPr>
            <p:ph type="sldNum" sz="quarter" idx="12"/>
          </p:nvPr>
        </p:nvSpPr>
        <p:spPr/>
        <p:txBody>
          <a:bodyPr/>
          <a:lstStyle/>
          <a:p>
            <a:fld id="{984F25E3-5992-2945-8C72-3FB0820AFA1D}" type="slidenum">
              <a:rPr lang="en-CH" smtClean="0"/>
              <a:t>‹#›</a:t>
            </a:fld>
            <a:endParaRPr lang="en-CH"/>
          </a:p>
        </p:txBody>
      </p:sp>
    </p:spTree>
    <p:extLst>
      <p:ext uri="{BB962C8B-B14F-4D97-AF65-F5344CB8AC3E}">
        <p14:creationId xmlns:p14="http://schemas.microsoft.com/office/powerpoint/2010/main" val="20167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476EA-CD92-2D60-F58A-344C0D6F1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CF0D07B-54DC-9670-26E6-21C13B833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B5446F8-A28C-9A80-D253-18C12BCE5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AB7D01-3B7F-8B49-9051-5E85FF1D3A45}" type="datetimeFigureOut">
              <a:rPr lang="en-CH" smtClean="0"/>
              <a:t>03.12.24</a:t>
            </a:fld>
            <a:endParaRPr lang="en-CH"/>
          </a:p>
        </p:txBody>
      </p:sp>
      <p:sp>
        <p:nvSpPr>
          <p:cNvPr id="5" name="Footer Placeholder 4">
            <a:extLst>
              <a:ext uri="{FF2B5EF4-FFF2-40B4-BE49-F238E27FC236}">
                <a16:creationId xmlns:a16="http://schemas.microsoft.com/office/drawing/2014/main" id="{3AB28F40-33DA-65B3-AEDF-4FD12252B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B42BD8EA-D128-8967-522E-B192A9CE8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4F25E3-5992-2945-8C72-3FB0820AFA1D}" type="slidenum">
              <a:rPr lang="en-CH" smtClean="0"/>
              <a:t>‹#›</a:t>
            </a:fld>
            <a:endParaRPr lang="en-CH"/>
          </a:p>
        </p:txBody>
      </p:sp>
    </p:spTree>
    <p:extLst>
      <p:ext uri="{BB962C8B-B14F-4D97-AF65-F5344CB8AC3E}">
        <p14:creationId xmlns:p14="http://schemas.microsoft.com/office/powerpoint/2010/main" val="180130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protection.africa/south-afri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lapiperdataprotection.com/index.html?t=world-map&amp;c=Z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0622-71DE-408F-ECE0-6B93426AD3C4}"/>
              </a:ext>
            </a:extLst>
          </p:cNvPr>
          <p:cNvSpPr>
            <a:spLocks noGrp="1"/>
          </p:cNvSpPr>
          <p:nvPr>
            <p:ph type="ctrTitle"/>
          </p:nvPr>
        </p:nvSpPr>
        <p:spPr/>
        <p:txBody>
          <a:bodyPr/>
          <a:lstStyle/>
          <a:p>
            <a:r>
              <a:rPr lang="en-CH" dirty="0"/>
              <a:t>Data privacy for METER/GRASP/DEER</a:t>
            </a:r>
          </a:p>
        </p:txBody>
      </p:sp>
      <p:sp>
        <p:nvSpPr>
          <p:cNvPr id="3" name="Subtitle 2">
            <a:extLst>
              <a:ext uri="{FF2B5EF4-FFF2-40B4-BE49-F238E27FC236}">
                <a16:creationId xmlns:a16="http://schemas.microsoft.com/office/drawing/2014/main" id="{41AE623F-B8BB-9DCE-A623-3C6D12580A0B}"/>
              </a:ext>
            </a:extLst>
          </p:cNvPr>
          <p:cNvSpPr>
            <a:spLocks noGrp="1"/>
          </p:cNvSpPr>
          <p:nvPr>
            <p:ph type="subTitle" idx="1"/>
          </p:nvPr>
        </p:nvSpPr>
        <p:spPr/>
        <p:txBody>
          <a:bodyPr/>
          <a:lstStyle/>
          <a:p>
            <a:r>
              <a:rPr lang="en-CH" dirty="0"/>
              <a:t>South Africa example (</a:t>
            </a:r>
            <a:r>
              <a:rPr lang="en-GB" b="0" i="0" dirty="0">
                <a:solidFill>
                  <a:srgbClr val="000000"/>
                </a:solidFill>
                <a:effectLst/>
                <a:latin typeface="Muli"/>
              </a:rPr>
              <a:t>POPIA)</a:t>
            </a:r>
            <a:endParaRPr lang="en-CH" dirty="0"/>
          </a:p>
          <a:p>
            <a:r>
              <a:rPr lang="en-CH" dirty="0"/>
              <a:t>Country info from </a:t>
            </a:r>
            <a:r>
              <a:rPr lang="en-GB" dirty="0">
                <a:hlinkClick r:id="rId2"/>
              </a:rPr>
              <a:t>https://dataprotection.africa/south-africa/</a:t>
            </a:r>
            <a:r>
              <a:rPr lang="en-CH" dirty="0"/>
              <a:t> </a:t>
            </a:r>
          </a:p>
        </p:txBody>
      </p:sp>
    </p:spTree>
    <p:extLst>
      <p:ext uri="{BB962C8B-B14F-4D97-AF65-F5344CB8AC3E}">
        <p14:creationId xmlns:p14="http://schemas.microsoft.com/office/powerpoint/2010/main" val="339330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DDD05-432F-6312-1C78-77FF82E91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6BB16-8E55-432B-8E55-2CBC0F31096F}"/>
              </a:ext>
            </a:extLst>
          </p:cNvPr>
          <p:cNvSpPr>
            <a:spLocks noGrp="1"/>
          </p:cNvSpPr>
          <p:nvPr>
            <p:ph type="title"/>
          </p:nvPr>
        </p:nvSpPr>
        <p:spPr>
          <a:xfrm>
            <a:off x="838200" y="365126"/>
            <a:ext cx="10515600" cy="662164"/>
          </a:xfrm>
        </p:spPr>
        <p:txBody>
          <a:bodyPr>
            <a:normAutofit fontScale="90000"/>
          </a:bodyPr>
          <a:lstStyle/>
          <a:p>
            <a:r>
              <a:rPr lang="en-CH" dirty="0"/>
              <a:t>Personal data must be:</a:t>
            </a:r>
          </a:p>
        </p:txBody>
      </p:sp>
      <p:sp>
        <p:nvSpPr>
          <p:cNvPr id="3" name="Content Placeholder 2">
            <a:extLst>
              <a:ext uri="{FF2B5EF4-FFF2-40B4-BE49-F238E27FC236}">
                <a16:creationId xmlns:a16="http://schemas.microsoft.com/office/drawing/2014/main" id="{44E75305-AFFD-CA18-81EF-4C3E39CA43DA}"/>
              </a:ext>
            </a:extLst>
          </p:cNvPr>
          <p:cNvSpPr>
            <a:spLocks noGrp="1"/>
          </p:cNvSpPr>
          <p:nvPr>
            <p:ph idx="1"/>
          </p:nvPr>
        </p:nvSpPr>
        <p:spPr>
          <a:xfrm>
            <a:off x="838200" y="1174044"/>
            <a:ext cx="10515600" cy="5002919"/>
          </a:xfrm>
        </p:spPr>
        <p:txBody>
          <a:bodyPr>
            <a:normAutofit fontScale="70000" lnSpcReduction="20000"/>
          </a:bodyPr>
          <a:lstStyle/>
          <a:p>
            <a:pPr algn="l">
              <a:buFont typeface="Arial" panose="020B0604020202020204" pitchFamily="34" charset="0"/>
              <a:buChar char="•"/>
            </a:pPr>
            <a:r>
              <a:rPr lang="en-GB" b="0" i="0" u="none" strike="noStrike" dirty="0">
                <a:solidFill>
                  <a:srgbClr val="000000"/>
                </a:solidFill>
                <a:effectLst/>
                <a:latin typeface="Muli"/>
              </a:rPr>
              <a:t>processed fairly and lawfully;</a:t>
            </a:r>
          </a:p>
          <a:p>
            <a:pPr algn="l">
              <a:buFont typeface="Arial" panose="020B0604020202020204" pitchFamily="34" charset="0"/>
              <a:buChar char="•"/>
            </a:pPr>
            <a:r>
              <a:rPr lang="en-GB" b="0" i="0" u="none" strike="noStrike" dirty="0">
                <a:solidFill>
                  <a:srgbClr val="000000"/>
                </a:solidFill>
                <a:effectLst/>
                <a:latin typeface="Muli"/>
              </a:rPr>
              <a:t>processed to the </a:t>
            </a:r>
            <a:r>
              <a:rPr lang="en-GB" b="1" i="0" u="none" strike="noStrike" dirty="0">
                <a:solidFill>
                  <a:srgbClr val="000000"/>
                </a:solidFill>
                <a:effectLst/>
                <a:latin typeface="Muli"/>
              </a:rPr>
              <a:t>extent necessary, relevant, and not to excess</a:t>
            </a:r>
            <a:r>
              <a:rPr lang="en-GB" b="0" i="0" u="none" strike="noStrike" dirty="0">
                <a:solidFill>
                  <a:srgbClr val="000000"/>
                </a:solidFill>
                <a:effectLst/>
                <a:latin typeface="Muli"/>
              </a:rPr>
              <a:t>;</a:t>
            </a:r>
          </a:p>
          <a:p>
            <a:pPr algn="l">
              <a:buFont typeface="Arial" panose="020B0604020202020204" pitchFamily="34" charset="0"/>
              <a:buChar char="•"/>
            </a:pPr>
            <a:r>
              <a:rPr lang="en-GB" b="0" i="0" u="none" strike="noStrike" dirty="0">
                <a:solidFill>
                  <a:srgbClr val="000000"/>
                </a:solidFill>
                <a:effectLst/>
                <a:latin typeface="Muli"/>
              </a:rPr>
              <a:t>collected for </a:t>
            </a:r>
            <a:r>
              <a:rPr lang="en-GB" b="1" i="0" u="none" strike="noStrike" dirty="0">
                <a:solidFill>
                  <a:srgbClr val="000000"/>
                </a:solidFill>
                <a:effectLst/>
                <a:latin typeface="Muli"/>
              </a:rPr>
              <a:t>specific, explicit, and legitimate purposes</a:t>
            </a:r>
            <a:r>
              <a:rPr lang="en-GB" b="0" i="0" u="none" strike="noStrike" dirty="0">
                <a:solidFill>
                  <a:srgbClr val="000000"/>
                </a:solidFill>
                <a:effectLst/>
                <a:latin typeface="Muli"/>
              </a:rPr>
              <a:t>;</a:t>
            </a:r>
          </a:p>
          <a:p>
            <a:pPr algn="l">
              <a:buFont typeface="Arial" panose="020B0604020202020204" pitchFamily="34" charset="0"/>
              <a:buChar char="•"/>
            </a:pPr>
            <a:r>
              <a:rPr lang="en-GB" b="1" i="0" u="none" strike="noStrike" dirty="0">
                <a:solidFill>
                  <a:srgbClr val="000000"/>
                </a:solidFill>
                <a:effectLst/>
                <a:latin typeface="Muli"/>
              </a:rPr>
              <a:t>accurate and kept current</a:t>
            </a:r>
            <a:r>
              <a:rPr lang="en-GB" b="0" i="0" u="none" strike="noStrike" dirty="0">
                <a:solidFill>
                  <a:srgbClr val="000000"/>
                </a:solidFill>
                <a:effectLst/>
                <a:latin typeface="Muli"/>
              </a:rPr>
              <a:t>; and</a:t>
            </a:r>
          </a:p>
          <a:p>
            <a:pPr algn="l">
              <a:buFont typeface="Arial" panose="020B0604020202020204" pitchFamily="34" charset="0"/>
              <a:buChar char="•"/>
            </a:pPr>
            <a:r>
              <a:rPr lang="en-GB" b="1" i="0" u="none" strike="noStrike" dirty="0">
                <a:solidFill>
                  <a:srgbClr val="000000"/>
                </a:solidFill>
                <a:effectLst/>
                <a:latin typeface="Muli"/>
              </a:rPr>
              <a:t>kept in a form enabling the person concerned to be identified</a:t>
            </a:r>
            <a:r>
              <a:rPr lang="en-GB" b="0" i="0" u="none" strike="noStrike" dirty="0">
                <a:solidFill>
                  <a:srgbClr val="000000"/>
                </a:solidFill>
                <a:effectLst/>
                <a:latin typeface="Muli"/>
              </a:rPr>
              <a:t>.</a:t>
            </a:r>
          </a:p>
          <a:p>
            <a:pPr marL="0" indent="0" algn="l">
              <a:buNone/>
            </a:pPr>
            <a:endParaRPr lang="en-GB" b="0" i="0" u="none" strike="noStrike" dirty="0">
              <a:solidFill>
                <a:srgbClr val="000000"/>
              </a:solidFill>
              <a:effectLst/>
              <a:latin typeface="Muli"/>
            </a:endParaRPr>
          </a:p>
          <a:p>
            <a:pPr marL="0" indent="0" algn="l">
              <a:buNone/>
            </a:pPr>
            <a:endParaRPr lang="en-GB" b="0" i="0" u="none" strike="noStrike" dirty="0">
              <a:solidFill>
                <a:srgbClr val="000000"/>
              </a:solidFill>
              <a:effectLst/>
              <a:latin typeface="Muli"/>
            </a:endParaRPr>
          </a:p>
          <a:p>
            <a:pPr algn="l">
              <a:buFont typeface="Arial" panose="020B0604020202020204" pitchFamily="34" charset="0"/>
              <a:buChar char="•"/>
            </a:pPr>
            <a:r>
              <a:rPr lang="en-GB" b="0" i="0" u="none" strike="noStrike" dirty="0">
                <a:solidFill>
                  <a:srgbClr val="000000"/>
                </a:solidFill>
                <a:effectLst/>
                <a:latin typeface="Muli"/>
              </a:rPr>
              <a:t>compliance with a </a:t>
            </a:r>
            <a:r>
              <a:rPr lang="en-GB" b="1" i="0" u="none" strike="noStrike" dirty="0">
                <a:solidFill>
                  <a:srgbClr val="000000"/>
                </a:solidFill>
                <a:effectLst/>
                <a:latin typeface="Muli"/>
              </a:rPr>
              <a:t>legal obligation</a:t>
            </a:r>
            <a:r>
              <a:rPr lang="en-GB" b="0" i="0" u="none" strike="noStrike" dirty="0">
                <a:solidFill>
                  <a:srgbClr val="000000"/>
                </a:solidFill>
                <a:effectLst/>
                <a:latin typeface="Muli"/>
              </a:rPr>
              <a:t>;</a:t>
            </a:r>
          </a:p>
          <a:p>
            <a:pPr algn="l">
              <a:buFont typeface="Arial" panose="020B0604020202020204" pitchFamily="34" charset="0"/>
              <a:buChar char="•"/>
            </a:pPr>
            <a:r>
              <a:rPr lang="en-GB" b="0" i="0" u="none" strike="noStrike" dirty="0">
                <a:solidFill>
                  <a:srgbClr val="000000"/>
                </a:solidFill>
                <a:effectLst/>
                <a:latin typeface="Muli"/>
              </a:rPr>
              <a:t>the commencement </a:t>
            </a:r>
            <a:r>
              <a:rPr lang="en-GB" b="1" i="0" u="none" strike="noStrike" dirty="0">
                <a:solidFill>
                  <a:srgbClr val="000000"/>
                </a:solidFill>
                <a:effectLst/>
                <a:latin typeface="Muli"/>
              </a:rPr>
              <a:t>or execution of a contract </a:t>
            </a:r>
            <a:r>
              <a:rPr lang="en-GB" b="0" i="0" u="none" strike="noStrike" dirty="0">
                <a:solidFill>
                  <a:srgbClr val="000000"/>
                </a:solidFill>
                <a:effectLst/>
                <a:latin typeface="Muli"/>
              </a:rPr>
              <a:t>to which the data subject is a party;</a:t>
            </a:r>
          </a:p>
          <a:p>
            <a:pPr algn="l">
              <a:buFont typeface="Arial" panose="020B0604020202020204" pitchFamily="34" charset="0"/>
              <a:buChar char="•"/>
            </a:pPr>
            <a:r>
              <a:rPr lang="en-GB" b="0" i="0" u="none" strike="noStrike" dirty="0">
                <a:solidFill>
                  <a:srgbClr val="000000"/>
                </a:solidFill>
                <a:effectLst/>
                <a:latin typeface="Muli"/>
              </a:rPr>
              <a:t>the protection of the vital interests of the data subject, if he or she cannot consent;</a:t>
            </a:r>
          </a:p>
          <a:p>
            <a:pPr algn="l">
              <a:buFont typeface="Arial" panose="020B0604020202020204" pitchFamily="34" charset="0"/>
              <a:buChar char="•"/>
            </a:pPr>
            <a:r>
              <a:rPr lang="en-GB" b="0" i="0" u="none" strike="noStrike" dirty="0">
                <a:solidFill>
                  <a:srgbClr val="000000"/>
                </a:solidFill>
                <a:effectLst/>
                <a:latin typeface="Muli"/>
              </a:rPr>
              <a:t>the performance of a task of public interest or related to the exercise of public authority; or</a:t>
            </a:r>
          </a:p>
          <a:p>
            <a:pPr algn="l">
              <a:buFont typeface="Arial" panose="020B0604020202020204" pitchFamily="34" charset="0"/>
              <a:buChar char="•"/>
            </a:pPr>
            <a:r>
              <a:rPr lang="en-GB" b="0" i="0" u="none" strike="noStrike" dirty="0">
                <a:solidFill>
                  <a:srgbClr val="000000"/>
                </a:solidFill>
                <a:effectLst/>
                <a:latin typeface="Muli"/>
              </a:rPr>
              <a:t>the fulfilment of the legitimate interests pursued by the data controller or by the recipient, when not outweighed by the interests or fundamental rights and freedoms of the data subject.</a:t>
            </a:r>
          </a:p>
        </p:txBody>
      </p:sp>
      <p:sp>
        <p:nvSpPr>
          <p:cNvPr id="4" name="Title 1">
            <a:extLst>
              <a:ext uri="{FF2B5EF4-FFF2-40B4-BE49-F238E27FC236}">
                <a16:creationId xmlns:a16="http://schemas.microsoft.com/office/drawing/2014/main" id="{137439B7-8FD1-8FBB-9E29-6EC0171C3126}"/>
              </a:ext>
            </a:extLst>
          </p:cNvPr>
          <p:cNvSpPr txBox="1">
            <a:spLocks/>
          </p:cNvSpPr>
          <p:nvPr/>
        </p:nvSpPr>
        <p:spPr>
          <a:xfrm>
            <a:off x="838200" y="2906007"/>
            <a:ext cx="10515600" cy="66216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sz="4000" dirty="0"/>
              <a:t>Consent by default, except:</a:t>
            </a:r>
          </a:p>
        </p:txBody>
      </p:sp>
      <p:sp>
        <p:nvSpPr>
          <p:cNvPr id="5" name="Title 1">
            <a:extLst>
              <a:ext uri="{FF2B5EF4-FFF2-40B4-BE49-F238E27FC236}">
                <a16:creationId xmlns:a16="http://schemas.microsoft.com/office/drawing/2014/main" id="{4A7ABB60-2381-EE3E-32EC-4CA52439161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H"/>
              <a:t>Morocco</a:t>
            </a:r>
            <a:endParaRPr lang="en-CH" dirty="0"/>
          </a:p>
        </p:txBody>
      </p:sp>
    </p:spTree>
    <p:extLst>
      <p:ext uri="{BB962C8B-B14F-4D97-AF65-F5344CB8AC3E}">
        <p14:creationId xmlns:p14="http://schemas.microsoft.com/office/powerpoint/2010/main" val="421406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5467-5FDB-CD13-E8BA-D57BAFE5614D}"/>
              </a:ext>
            </a:extLst>
          </p:cNvPr>
          <p:cNvSpPr>
            <a:spLocks noGrp="1"/>
          </p:cNvSpPr>
          <p:nvPr>
            <p:ph type="title"/>
          </p:nvPr>
        </p:nvSpPr>
        <p:spPr/>
        <p:txBody>
          <a:bodyPr/>
          <a:lstStyle/>
          <a:p>
            <a:r>
              <a:rPr lang="en-CH" dirty="0"/>
              <a:t>Cross border transfers</a:t>
            </a:r>
          </a:p>
        </p:txBody>
      </p:sp>
      <p:sp>
        <p:nvSpPr>
          <p:cNvPr id="3" name="Content Placeholder 2">
            <a:extLst>
              <a:ext uri="{FF2B5EF4-FFF2-40B4-BE49-F238E27FC236}">
                <a16:creationId xmlns:a16="http://schemas.microsoft.com/office/drawing/2014/main" id="{23227B83-8992-8884-5DC9-0D1B9141FA7E}"/>
              </a:ext>
            </a:extLst>
          </p:cNvPr>
          <p:cNvSpPr>
            <a:spLocks noGrp="1"/>
          </p:cNvSpPr>
          <p:nvPr>
            <p:ph idx="1"/>
          </p:nvPr>
        </p:nvSpPr>
        <p:spPr>
          <a:xfrm>
            <a:off x="838200" y="1588559"/>
            <a:ext cx="10515600" cy="4351338"/>
          </a:xfrm>
        </p:spPr>
        <p:txBody>
          <a:bodyPr>
            <a:normAutofit lnSpcReduction="10000"/>
          </a:bodyPr>
          <a:lstStyle/>
          <a:p>
            <a:pPr marL="0" indent="0">
              <a:buNone/>
            </a:pPr>
            <a:r>
              <a:rPr lang="en-CH" dirty="0"/>
              <a:t>By default prohibited, unless:</a:t>
            </a:r>
          </a:p>
          <a:p>
            <a:r>
              <a:rPr lang="en-CH" dirty="0"/>
              <a:t>Third party provides adequate protection</a:t>
            </a:r>
          </a:p>
          <a:p>
            <a:r>
              <a:rPr lang="en-CH" dirty="0"/>
              <a:t>Data subject consents</a:t>
            </a:r>
          </a:p>
          <a:p>
            <a:r>
              <a:rPr lang="en-CH" dirty="0"/>
              <a:t>Transfer is necessary for performance of a contract between subject and responsible party</a:t>
            </a:r>
          </a:p>
          <a:p>
            <a:r>
              <a:rPr lang="en-CH" dirty="0"/>
              <a:t>Transfer is necessary for performance of a contract between responsible party and third party </a:t>
            </a:r>
          </a:p>
          <a:p>
            <a:r>
              <a:rPr lang="en-CH" dirty="0"/>
              <a:t>“</a:t>
            </a:r>
            <a:r>
              <a:rPr lang="en-GB" dirty="0">
                <a:solidFill>
                  <a:srgbClr val="000000"/>
                </a:solidFill>
                <a:latin typeface="Muli"/>
              </a:rPr>
              <a:t>T</a:t>
            </a:r>
            <a:r>
              <a:rPr lang="en-GB" b="0" i="0" dirty="0">
                <a:solidFill>
                  <a:srgbClr val="000000"/>
                </a:solidFill>
                <a:effectLst/>
                <a:latin typeface="Muli"/>
              </a:rPr>
              <a:t>he transfer is to the benefit of the data subject and it is not reasonably possible to obtain the consent of the data subject, and it is highly likely that consent would be given if it were possible to obtain.”</a:t>
            </a:r>
            <a:endParaRPr lang="en-CH" dirty="0"/>
          </a:p>
          <a:p>
            <a:pPr lvl="1"/>
            <a:endParaRPr lang="en-CH" dirty="0"/>
          </a:p>
        </p:txBody>
      </p:sp>
      <p:sp>
        <p:nvSpPr>
          <p:cNvPr id="4" name="Title 1">
            <a:extLst>
              <a:ext uri="{FF2B5EF4-FFF2-40B4-BE49-F238E27FC236}">
                <a16:creationId xmlns:a16="http://schemas.microsoft.com/office/drawing/2014/main" id="{8CBBE866-BDAB-5762-F1FD-721F79A98F3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H" dirty="0"/>
              <a:t>South Africa</a:t>
            </a:r>
          </a:p>
        </p:txBody>
      </p:sp>
    </p:spTree>
    <p:extLst>
      <p:ext uri="{BB962C8B-B14F-4D97-AF65-F5344CB8AC3E}">
        <p14:creationId xmlns:p14="http://schemas.microsoft.com/office/powerpoint/2010/main" val="196154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B418C-4967-B85C-C518-66FFE8945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C333E-7143-26FB-6D39-58BE5E5B6D85}"/>
              </a:ext>
            </a:extLst>
          </p:cNvPr>
          <p:cNvSpPr>
            <a:spLocks noGrp="1"/>
          </p:cNvSpPr>
          <p:nvPr>
            <p:ph type="title"/>
          </p:nvPr>
        </p:nvSpPr>
        <p:spPr/>
        <p:txBody>
          <a:bodyPr/>
          <a:lstStyle/>
          <a:p>
            <a:r>
              <a:rPr lang="en-CH" dirty="0"/>
              <a:t>Cross border transfers</a:t>
            </a:r>
          </a:p>
        </p:txBody>
      </p:sp>
      <p:sp>
        <p:nvSpPr>
          <p:cNvPr id="3" name="Content Placeholder 2">
            <a:extLst>
              <a:ext uri="{FF2B5EF4-FFF2-40B4-BE49-F238E27FC236}">
                <a16:creationId xmlns:a16="http://schemas.microsoft.com/office/drawing/2014/main" id="{D9FEF6AD-0C03-D380-821A-27C9431DB7E6}"/>
              </a:ext>
            </a:extLst>
          </p:cNvPr>
          <p:cNvSpPr>
            <a:spLocks noGrp="1"/>
          </p:cNvSpPr>
          <p:nvPr>
            <p:ph idx="1"/>
          </p:nvPr>
        </p:nvSpPr>
        <p:spPr>
          <a:xfrm>
            <a:off x="838200" y="1588559"/>
            <a:ext cx="10515600" cy="4904316"/>
          </a:xfrm>
        </p:spPr>
        <p:txBody>
          <a:bodyPr>
            <a:normAutofit lnSpcReduction="10000"/>
          </a:bodyPr>
          <a:lstStyle/>
          <a:p>
            <a:pPr algn="l"/>
            <a:r>
              <a:rPr lang="en-GB" b="0" i="0" u="none" strike="noStrike" dirty="0">
                <a:solidFill>
                  <a:srgbClr val="000000"/>
                </a:solidFill>
                <a:effectLst/>
                <a:latin typeface="Muli"/>
              </a:rPr>
              <a:t>The person in charge of the processing operation can only transfer personal data to a foreign state </a:t>
            </a:r>
            <a:r>
              <a:rPr lang="en-GB" b="1" i="0" u="none" strike="noStrike" dirty="0">
                <a:solidFill>
                  <a:srgbClr val="000000"/>
                </a:solidFill>
                <a:effectLst/>
                <a:latin typeface="Muli"/>
              </a:rPr>
              <a:t>if the state has an adequate level of privacy protection regarding the data</a:t>
            </a:r>
            <a:r>
              <a:rPr lang="en-GB" b="0" i="0" u="none" strike="noStrike" dirty="0">
                <a:solidFill>
                  <a:srgbClr val="000000"/>
                </a:solidFill>
                <a:effectLst/>
                <a:latin typeface="Muli"/>
              </a:rPr>
              <a:t>.</a:t>
            </a:r>
          </a:p>
          <a:p>
            <a:pPr algn="l"/>
            <a:r>
              <a:rPr lang="en-GB" b="0" i="0" u="none" strike="noStrike" dirty="0">
                <a:solidFill>
                  <a:srgbClr val="000000"/>
                </a:solidFill>
                <a:effectLst/>
                <a:latin typeface="Muli"/>
              </a:rPr>
              <a:t>Requires prior authorisation from the CNDP, unless:</a:t>
            </a:r>
          </a:p>
          <a:p>
            <a:pPr lvl="1"/>
            <a:r>
              <a:rPr lang="en-GB" b="0" i="0" u="none" strike="noStrike" dirty="0">
                <a:solidFill>
                  <a:srgbClr val="000000"/>
                </a:solidFill>
                <a:effectLst/>
                <a:latin typeface="Muli"/>
              </a:rPr>
              <a:t>The data subject has </a:t>
            </a:r>
            <a:r>
              <a:rPr lang="en-GB" b="1" i="0" u="none" strike="noStrike" dirty="0">
                <a:solidFill>
                  <a:srgbClr val="000000"/>
                </a:solidFill>
                <a:effectLst/>
                <a:latin typeface="Muli"/>
              </a:rPr>
              <a:t>expressly consented to the transfer</a:t>
            </a:r>
            <a:r>
              <a:rPr lang="en-GB" b="0" i="0" u="none" strike="noStrike" dirty="0">
                <a:solidFill>
                  <a:srgbClr val="000000"/>
                </a:solidFill>
                <a:effectLst/>
                <a:latin typeface="Muli"/>
              </a:rPr>
              <a:t>; or</a:t>
            </a:r>
          </a:p>
          <a:p>
            <a:pPr lvl="1"/>
            <a:r>
              <a:rPr lang="en-GB" b="0" i="0" u="none" strike="noStrike" dirty="0">
                <a:solidFill>
                  <a:srgbClr val="000000"/>
                </a:solidFill>
                <a:effectLst/>
                <a:latin typeface="Muli"/>
              </a:rPr>
              <a:t>The transfer and subsequent processing are required for:</a:t>
            </a:r>
          </a:p>
          <a:p>
            <a:pPr marL="1200150" lvl="2" indent="-285750"/>
            <a:r>
              <a:rPr lang="en-GB" b="0" i="0" u="none" strike="noStrike" dirty="0">
                <a:solidFill>
                  <a:srgbClr val="000000"/>
                </a:solidFill>
                <a:effectLst/>
                <a:latin typeface="Muli"/>
              </a:rPr>
              <a:t>compliance with a legal obligation;</a:t>
            </a:r>
          </a:p>
          <a:p>
            <a:pPr marL="1200150" lvl="2" indent="-285750"/>
            <a:r>
              <a:rPr lang="en-GB" b="0" i="0" u="none" strike="noStrike" dirty="0">
                <a:solidFill>
                  <a:srgbClr val="000000"/>
                </a:solidFill>
                <a:effectLst/>
                <a:latin typeface="Muli"/>
              </a:rPr>
              <a:t>the commencement or execution of a contract to which the data subject is a party;</a:t>
            </a:r>
          </a:p>
          <a:p>
            <a:pPr marL="1200150" lvl="2" indent="-285750"/>
            <a:r>
              <a:rPr lang="en-GB" b="0" i="0" u="none" strike="noStrike" dirty="0">
                <a:solidFill>
                  <a:srgbClr val="000000"/>
                </a:solidFill>
                <a:effectLst/>
                <a:latin typeface="Muli"/>
              </a:rPr>
              <a:t>the protection of the vital interests of the data subject, if he or she cannot consent;</a:t>
            </a:r>
          </a:p>
          <a:p>
            <a:pPr marL="1200150" lvl="2" indent="-285750"/>
            <a:r>
              <a:rPr lang="en-GB" b="0" i="0" u="none" strike="noStrike" dirty="0">
                <a:solidFill>
                  <a:srgbClr val="000000"/>
                </a:solidFill>
                <a:effectLst/>
                <a:latin typeface="Muli"/>
              </a:rPr>
              <a:t>the performance of a task of public interest or related to the exercise of public authority; or</a:t>
            </a:r>
          </a:p>
          <a:p>
            <a:pPr marL="1200150" lvl="2" indent="-285750"/>
            <a:r>
              <a:rPr lang="en-GB" b="0" i="0" u="none" strike="noStrike" dirty="0">
                <a:solidFill>
                  <a:srgbClr val="000000"/>
                </a:solidFill>
                <a:effectLst/>
                <a:latin typeface="Muli"/>
              </a:rPr>
              <a:t>the fulfilment of the legitimate interests pursued by the data controller or by the recipient, when not outweighed by the interests or fundamental rights and freedoms of the data subject.</a:t>
            </a:r>
          </a:p>
        </p:txBody>
      </p:sp>
      <p:sp>
        <p:nvSpPr>
          <p:cNvPr id="4" name="Title 1">
            <a:extLst>
              <a:ext uri="{FF2B5EF4-FFF2-40B4-BE49-F238E27FC236}">
                <a16:creationId xmlns:a16="http://schemas.microsoft.com/office/drawing/2014/main" id="{65A061C8-7C43-7330-0CA7-79D45780B6F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H"/>
              <a:t>Morocco</a:t>
            </a:r>
            <a:endParaRPr lang="en-CH" dirty="0"/>
          </a:p>
        </p:txBody>
      </p:sp>
    </p:spTree>
    <p:extLst>
      <p:ext uri="{BB962C8B-B14F-4D97-AF65-F5344CB8AC3E}">
        <p14:creationId xmlns:p14="http://schemas.microsoft.com/office/powerpoint/2010/main" val="170287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19FF-6B0B-D8BA-9CF8-C41FF612B03A}"/>
              </a:ext>
            </a:extLst>
          </p:cNvPr>
          <p:cNvSpPr>
            <a:spLocks noGrp="1"/>
          </p:cNvSpPr>
          <p:nvPr>
            <p:ph type="title"/>
          </p:nvPr>
        </p:nvSpPr>
        <p:spPr/>
        <p:txBody>
          <a:bodyPr/>
          <a:lstStyle/>
          <a:p>
            <a:r>
              <a:rPr lang="en-CH" dirty="0"/>
              <a:t>Tanzania</a:t>
            </a:r>
          </a:p>
        </p:txBody>
      </p:sp>
      <p:pic>
        <p:nvPicPr>
          <p:cNvPr id="4" name="Picture 3">
            <a:extLst>
              <a:ext uri="{FF2B5EF4-FFF2-40B4-BE49-F238E27FC236}">
                <a16:creationId xmlns:a16="http://schemas.microsoft.com/office/drawing/2014/main" id="{C2388CBF-091D-1200-45AB-43E928071628}"/>
              </a:ext>
            </a:extLst>
          </p:cNvPr>
          <p:cNvPicPr>
            <a:picLocks noChangeAspect="1"/>
          </p:cNvPicPr>
          <p:nvPr/>
        </p:nvPicPr>
        <p:blipFill>
          <a:blip r:embed="rId2"/>
          <a:stretch>
            <a:fillRect/>
          </a:stretch>
        </p:blipFill>
        <p:spPr>
          <a:xfrm>
            <a:off x="2722002" y="1825625"/>
            <a:ext cx="5245100" cy="3848100"/>
          </a:xfrm>
          <a:prstGeom prst="rect">
            <a:avLst/>
          </a:prstGeom>
        </p:spPr>
      </p:pic>
    </p:spTree>
    <p:extLst>
      <p:ext uri="{BB962C8B-B14F-4D97-AF65-F5344CB8AC3E}">
        <p14:creationId xmlns:p14="http://schemas.microsoft.com/office/powerpoint/2010/main" val="350729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BC14D-8FE7-9233-2E90-7885F62313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9A8F4-EB33-DF1B-99C1-7F2197D1BC13}"/>
              </a:ext>
            </a:extLst>
          </p:cNvPr>
          <p:cNvSpPr>
            <a:spLocks noGrp="1"/>
          </p:cNvSpPr>
          <p:nvPr>
            <p:ph type="title"/>
          </p:nvPr>
        </p:nvSpPr>
        <p:spPr>
          <a:xfrm>
            <a:off x="838200" y="84709"/>
            <a:ext cx="10515600" cy="774827"/>
          </a:xfrm>
        </p:spPr>
        <p:txBody>
          <a:bodyPr/>
          <a:lstStyle/>
          <a:p>
            <a:r>
              <a:rPr lang="en-CH" dirty="0"/>
              <a:t>What this means for us:</a:t>
            </a:r>
          </a:p>
        </p:txBody>
      </p:sp>
      <p:sp>
        <p:nvSpPr>
          <p:cNvPr id="3" name="Content Placeholder 2">
            <a:extLst>
              <a:ext uri="{FF2B5EF4-FFF2-40B4-BE49-F238E27FC236}">
                <a16:creationId xmlns:a16="http://schemas.microsoft.com/office/drawing/2014/main" id="{7F644ADA-677E-9AFC-BE3F-FDBDA0D54CB6}"/>
              </a:ext>
            </a:extLst>
          </p:cNvPr>
          <p:cNvSpPr>
            <a:spLocks noGrp="1"/>
          </p:cNvSpPr>
          <p:nvPr>
            <p:ph idx="1"/>
          </p:nvPr>
        </p:nvSpPr>
        <p:spPr>
          <a:xfrm>
            <a:off x="838200" y="908304"/>
            <a:ext cx="10515600" cy="5583936"/>
          </a:xfrm>
        </p:spPr>
        <p:txBody>
          <a:bodyPr>
            <a:normAutofit/>
          </a:bodyPr>
          <a:lstStyle/>
          <a:p>
            <a:pPr marL="514350" indent="-514350">
              <a:buFont typeface="+mj-lt"/>
              <a:buAutoNum type="arabicPeriod"/>
            </a:pPr>
            <a:r>
              <a:rPr lang="en-CH" dirty="0"/>
              <a:t>Depending on the project, we need to position ourselves as:</a:t>
            </a:r>
          </a:p>
          <a:p>
            <a:pPr marL="971550" lvl="1" indent="-514350">
              <a:buFont typeface="+mj-lt"/>
              <a:buAutoNum type="romanUcPeriod"/>
            </a:pPr>
            <a:r>
              <a:rPr lang="en-CH" dirty="0"/>
              <a:t>Responsible party (e.g. ETHZ-led research where we control the servers)</a:t>
            </a:r>
          </a:p>
          <a:p>
            <a:pPr marL="971550" lvl="1" indent="-514350">
              <a:buFont typeface="+mj-lt"/>
              <a:buAutoNum type="romanUcPeriod"/>
            </a:pPr>
            <a:r>
              <a:rPr lang="en-CH" dirty="0"/>
              <a:t>Third-party (e.g. agreement with providers to send us some data)</a:t>
            </a:r>
          </a:p>
          <a:p>
            <a:pPr marL="514350" indent="-514350">
              <a:buFont typeface="+mj-lt"/>
              <a:buAutoNum type="arabicPeriod"/>
            </a:pPr>
            <a:r>
              <a:rPr lang="en-CH" dirty="0"/>
              <a:t>Overall required measures:</a:t>
            </a:r>
          </a:p>
          <a:p>
            <a:pPr marL="971550" lvl="1" indent="-514350">
              <a:buFont typeface="+mj-lt"/>
              <a:buAutoNum type="romanUcPeriod"/>
            </a:pPr>
            <a:r>
              <a:rPr lang="en-CH" dirty="0"/>
              <a:t>Consent from subjects (biogas end-users) for all processing and cross-border transfers of data, and well layed out agreements.</a:t>
            </a:r>
          </a:p>
          <a:p>
            <a:pPr marL="971550" lvl="1" indent="-514350">
              <a:buFont typeface="+mj-lt"/>
              <a:buAutoNum type="romanUcPeriod"/>
            </a:pPr>
            <a:r>
              <a:rPr lang="en-CH" dirty="0"/>
              <a:t>Minimizing personal data, anonymization where possible.</a:t>
            </a:r>
          </a:p>
          <a:p>
            <a:pPr marL="971550" lvl="1" indent="-514350">
              <a:buFont typeface="+mj-lt"/>
              <a:buAutoNum type="romanUcPeriod"/>
            </a:pPr>
            <a:r>
              <a:rPr lang="en-CH" dirty="0"/>
              <a:t>IT security.</a:t>
            </a:r>
          </a:p>
          <a:p>
            <a:pPr marL="971550" lvl="1" indent="-514350">
              <a:buFont typeface="+mj-lt"/>
              <a:buAutoNum type="romanUcPeriod"/>
            </a:pPr>
            <a:r>
              <a:rPr lang="en-CH" dirty="0"/>
              <a:t>Contact channels for between responsible party and subjects</a:t>
            </a:r>
          </a:p>
          <a:p>
            <a:pPr marL="514350" indent="-514350">
              <a:buFont typeface="+mj-lt"/>
              <a:buAutoNum type="arabicPeriod"/>
            </a:pPr>
            <a:r>
              <a:rPr lang="en-CH" dirty="0"/>
              <a:t>In open-source development:</a:t>
            </a:r>
          </a:p>
          <a:p>
            <a:pPr marL="971550" lvl="1" indent="-514350">
              <a:buFont typeface="+mj-lt"/>
              <a:buAutoNum type="romanUcPeriod"/>
            </a:pPr>
            <a:r>
              <a:rPr lang="en-CH" dirty="0"/>
              <a:t>Documentation of data privacy responsiblities</a:t>
            </a:r>
          </a:p>
          <a:p>
            <a:pPr marL="971550" lvl="1" indent="-514350">
              <a:buFont typeface="+mj-lt"/>
              <a:buAutoNum type="romanUcPeriod"/>
            </a:pPr>
            <a:r>
              <a:rPr lang="en-CH" dirty="0"/>
              <a:t>Privacy measures by default in any developed solution</a:t>
            </a:r>
          </a:p>
          <a:p>
            <a:pPr marL="971550" lvl="1" indent="-514350">
              <a:buFont typeface="+mj-lt"/>
              <a:buAutoNum type="romanUcPeriod"/>
            </a:pPr>
            <a:endParaRPr lang="en-CH" dirty="0"/>
          </a:p>
          <a:p>
            <a:pPr marL="971550" lvl="1" indent="-514350">
              <a:buFont typeface="+mj-lt"/>
              <a:buAutoNum type="romanUcPeriod"/>
            </a:pPr>
            <a:endParaRPr lang="en-CH" dirty="0"/>
          </a:p>
        </p:txBody>
      </p:sp>
    </p:spTree>
    <p:extLst>
      <p:ext uri="{BB962C8B-B14F-4D97-AF65-F5344CB8AC3E}">
        <p14:creationId xmlns:p14="http://schemas.microsoft.com/office/powerpoint/2010/main" val="308482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274F-1CF8-346C-3590-D87FA6877133}"/>
              </a:ext>
            </a:extLst>
          </p:cNvPr>
          <p:cNvSpPr>
            <a:spLocks noGrp="1"/>
          </p:cNvSpPr>
          <p:nvPr>
            <p:ph type="title"/>
          </p:nvPr>
        </p:nvSpPr>
        <p:spPr/>
        <p:txBody>
          <a:bodyPr/>
          <a:lstStyle/>
          <a:p>
            <a:r>
              <a:rPr lang="en-CH" dirty="0"/>
              <a:t>Data protection around the world</a:t>
            </a:r>
          </a:p>
        </p:txBody>
      </p:sp>
      <p:sp>
        <p:nvSpPr>
          <p:cNvPr id="3" name="Content Placeholder 2">
            <a:extLst>
              <a:ext uri="{FF2B5EF4-FFF2-40B4-BE49-F238E27FC236}">
                <a16:creationId xmlns:a16="http://schemas.microsoft.com/office/drawing/2014/main" id="{45A09F4C-AD3B-D222-604D-DA7A925DDF14}"/>
              </a:ext>
            </a:extLst>
          </p:cNvPr>
          <p:cNvSpPr>
            <a:spLocks noGrp="1"/>
          </p:cNvSpPr>
          <p:nvPr>
            <p:ph idx="1"/>
          </p:nvPr>
        </p:nvSpPr>
        <p:spPr>
          <a:xfrm>
            <a:off x="838200" y="6492875"/>
            <a:ext cx="10515600" cy="318030"/>
          </a:xfrm>
        </p:spPr>
        <p:txBody>
          <a:bodyPr>
            <a:normAutofit fontScale="92500" lnSpcReduction="20000"/>
          </a:bodyPr>
          <a:lstStyle/>
          <a:p>
            <a:pPr marL="0" indent="0">
              <a:buNone/>
            </a:pPr>
            <a:r>
              <a:rPr lang="en-GB" sz="2000" dirty="0">
                <a:hlinkClick r:id="rId2"/>
              </a:rPr>
              <a:t>https://www.dlapiperdataprotection.com/index.html?t=world-map&amp;c=ZA</a:t>
            </a:r>
            <a:endParaRPr lang="en-GB" sz="2000" dirty="0"/>
          </a:p>
          <a:p>
            <a:endParaRPr lang="en-CH" sz="2000" dirty="0"/>
          </a:p>
        </p:txBody>
      </p:sp>
      <p:pic>
        <p:nvPicPr>
          <p:cNvPr id="4" name="Picture 3">
            <a:extLst>
              <a:ext uri="{FF2B5EF4-FFF2-40B4-BE49-F238E27FC236}">
                <a16:creationId xmlns:a16="http://schemas.microsoft.com/office/drawing/2014/main" id="{A928D28B-455F-D567-7280-B2DE63404CC4}"/>
              </a:ext>
            </a:extLst>
          </p:cNvPr>
          <p:cNvPicPr>
            <a:picLocks noChangeAspect="1"/>
          </p:cNvPicPr>
          <p:nvPr/>
        </p:nvPicPr>
        <p:blipFill>
          <a:blip r:embed="rId3"/>
          <a:stretch>
            <a:fillRect/>
          </a:stretch>
        </p:blipFill>
        <p:spPr>
          <a:xfrm>
            <a:off x="1293743" y="1278583"/>
            <a:ext cx="9604513" cy="4858400"/>
          </a:xfrm>
          <a:prstGeom prst="rect">
            <a:avLst/>
          </a:prstGeom>
        </p:spPr>
      </p:pic>
    </p:spTree>
    <p:extLst>
      <p:ext uri="{BB962C8B-B14F-4D97-AF65-F5344CB8AC3E}">
        <p14:creationId xmlns:p14="http://schemas.microsoft.com/office/powerpoint/2010/main" val="59444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5310-3D59-A679-673A-8A5819CFCB83}"/>
              </a:ext>
            </a:extLst>
          </p:cNvPr>
          <p:cNvSpPr>
            <a:spLocks noGrp="1"/>
          </p:cNvSpPr>
          <p:nvPr>
            <p:ph type="title"/>
          </p:nvPr>
        </p:nvSpPr>
        <p:spPr/>
        <p:txBody>
          <a:bodyPr/>
          <a:lstStyle/>
          <a:p>
            <a:r>
              <a:rPr lang="en-CH" dirty="0"/>
              <a:t>South Africa</a:t>
            </a:r>
          </a:p>
        </p:txBody>
      </p:sp>
      <p:sp>
        <p:nvSpPr>
          <p:cNvPr id="3" name="Text Placeholder 2">
            <a:extLst>
              <a:ext uri="{FF2B5EF4-FFF2-40B4-BE49-F238E27FC236}">
                <a16:creationId xmlns:a16="http://schemas.microsoft.com/office/drawing/2014/main" id="{108D159D-2B19-3F4B-F7E8-817C3587503A}"/>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81324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2F06B-965B-308B-70A7-5209799F2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30D94E-A069-1623-A465-542E7AB6D9FA}"/>
              </a:ext>
            </a:extLst>
          </p:cNvPr>
          <p:cNvSpPr>
            <a:spLocks noGrp="1"/>
          </p:cNvSpPr>
          <p:nvPr>
            <p:ph type="title"/>
          </p:nvPr>
        </p:nvSpPr>
        <p:spPr/>
        <p:txBody>
          <a:bodyPr/>
          <a:lstStyle/>
          <a:p>
            <a:r>
              <a:rPr lang="en-CH" dirty="0"/>
              <a:t>South Africa</a:t>
            </a:r>
          </a:p>
        </p:txBody>
      </p:sp>
      <p:sp>
        <p:nvSpPr>
          <p:cNvPr id="3" name="Text Placeholder 2">
            <a:extLst>
              <a:ext uri="{FF2B5EF4-FFF2-40B4-BE49-F238E27FC236}">
                <a16:creationId xmlns:a16="http://schemas.microsoft.com/office/drawing/2014/main" id="{2D76ACEE-291D-88CE-97AD-F40270831890}"/>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03838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07D0-5482-5617-6589-586D9D8FA2DD}"/>
              </a:ext>
            </a:extLst>
          </p:cNvPr>
          <p:cNvSpPr>
            <a:spLocks noGrp="1"/>
          </p:cNvSpPr>
          <p:nvPr>
            <p:ph type="title"/>
          </p:nvPr>
        </p:nvSpPr>
        <p:spPr/>
        <p:txBody>
          <a:bodyPr/>
          <a:lstStyle/>
          <a:p>
            <a:r>
              <a:rPr lang="en-CH" dirty="0"/>
              <a:t>Definition of personal data</a:t>
            </a:r>
            <a:br>
              <a:rPr lang="en-CH" dirty="0"/>
            </a:br>
            <a:r>
              <a:rPr lang="en-CH" dirty="0"/>
              <a:t>Includes </a:t>
            </a:r>
            <a:r>
              <a:rPr lang="en-CH" b="1" dirty="0"/>
              <a:t>but not limited to</a:t>
            </a:r>
          </a:p>
        </p:txBody>
      </p:sp>
      <p:sp>
        <p:nvSpPr>
          <p:cNvPr id="3" name="Content Placeholder 2">
            <a:extLst>
              <a:ext uri="{FF2B5EF4-FFF2-40B4-BE49-F238E27FC236}">
                <a16:creationId xmlns:a16="http://schemas.microsoft.com/office/drawing/2014/main" id="{EA980723-C00F-84A1-F88B-481445E0669F}"/>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GB" b="0" i="0" dirty="0">
                <a:solidFill>
                  <a:srgbClr val="000000"/>
                </a:solidFill>
                <a:effectLst/>
                <a:latin typeface="Muli"/>
              </a:rPr>
              <a:t>information relating to gender, sex, pregnancy, marital status, and nationality;</a:t>
            </a:r>
          </a:p>
          <a:p>
            <a:pPr algn="l">
              <a:buFont typeface="Arial" panose="020B0604020202020204" pitchFamily="34" charset="0"/>
              <a:buChar char="•"/>
            </a:pPr>
            <a:r>
              <a:rPr lang="en-GB" b="0" i="0" dirty="0">
                <a:solidFill>
                  <a:srgbClr val="000000"/>
                </a:solidFill>
                <a:effectLst/>
                <a:latin typeface="Muli"/>
              </a:rPr>
              <a:t>information relating to the education or the medical, ﬁnancial, criminal or employment history of the person;</a:t>
            </a:r>
          </a:p>
          <a:p>
            <a:pPr algn="l">
              <a:buFont typeface="Arial" panose="020B0604020202020204" pitchFamily="34" charset="0"/>
              <a:buChar char="•"/>
            </a:pPr>
            <a:r>
              <a:rPr lang="en-GB" b="0" i="0" dirty="0">
                <a:solidFill>
                  <a:srgbClr val="000000"/>
                </a:solidFill>
                <a:effectLst/>
                <a:latin typeface="Muli"/>
              </a:rPr>
              <a:t>any </a:t>
            </a:r>
            <a:r>
              <a:rPr lang="en-GB" b="1" i="0" dirty="0">
                <a:solidFill>
                  <a:srgbClr val="000000"/>
                </a:solidFill>
                <a:effectLst/>
                <a:latin typeface="Muli"/>
              </a:rPr>
              <a:t>identifying number, symbol, e-mail address, physical address, telephone number, location information</a:t>
            </a:r>
            <a:r>
              <a:rPr lang="en-GB" b="0" i="0" dirty="0">
                <a:solidFill>
                  <a:srgbClr val="000000"/>
                </a:solidFill>
                <a:effectLst/>
                <a:latin typeface="Muli"/>
              </a:rPr>
              <a:t>, online identiﬁer, or other particular assignment to the person;</a:t>
            </a:r>
          </a:p>
          <a:p>
            <a:pPr algn="l">
              <a:buFont typeface="Arial" panose="020B0604020202020204" pitchFamily="34" charset="0"/>
              <a:buChar char="•"/>
            </a:pPr>
            <a:r>
              <a:rPr lang="en-GB" b="0" i="0" dirty="0">
                <a:solidFill>
                  <a:srgbClr val="000000"/>
                </a:solidFill>
                <a:effectLst/>
                <a:latin typeface="Muli"/>
              </a:rPr>
              <a:t>personal opinions, views, or preferences of the person;</a:t>
            </a:r>
          </a:p>
          <a:p>
            <a:pPr algn="l">
              <a:buFont typeface="Arial" panose="020B0604020202020204" pitchFamily="34" charset="0"/>
              <a:buChar char="•"/>
            </a:pPr>
            <a:r>
              <a:rPr lang="en-GB" b="0" i="0" dirty="0">
                <a:solidFill>
                  <a:srgbClr val="000000"/>
                </a:solidFill>
                <a:effectLst/>
                <a:latin typeface="Muli"/>
              </a:rPr>
              <a:t>correspondence sent by the person that is implicitly or explicitly private and would reveal the contents of the original correspondence;</a:t>
            </a:r>
          </a:p>
          <a:p>
            <a:pPr algn="l">
              <a:buFont typeface="Arial" panose="020B0604020202020204" pitchFamily="34" charset="0"/>
              <a:buChar char="•"/>
            </a:pPr>
            <a:r>
              <a:rPr lang="en-GB" b="0" i="0" dirty="0">
                <a:solidFill>
                  <a:srgbClr val="000000"/>
                </a:solidFill>
                <a:effectLst/>
                <a:latin typeface="Muli"/>
              </a:rPr>
              <a:t>views or opinions of another individual about the person; and</a:t>
            </a:r>
          </a:p>
          <a:p>
            <a:pPr algn="l">
              <a:buFont typeface="Arial" panose="020B0604020202020204" pitchFamily="34" charset="0"/>
              <a:buChar char="•"/>
            </a:pPr>
            <a:r>
              <a:rPr lang="en-GB" b="1" i="0" dirty="0">
                <a:solidFill>
                  <a:srgbClr val="000000"/>
                </a:solidFill>
                <a:effectLst/>
                <a:latin typeface="Muli"/>
              </a:rPr>
              <a:t>the name of the person if it appears with other personal information relating to the person or if the disclosure of the name itself would reveal information about the person</a:t>
            </a:r>
            <a:r>
              <a:rPr lang="en-GB" b="0" i="0" dirty="0">
                <a:solidFill>
                  <a:srgbClr val="000000"/>
                </a:solidFill>
                <a:effectLst/>
                <a:latin typeface="Muli"/>
              </a:rPr>
              <a:t>.</a:t>
            </a:r>
          </a:p>
          <a:p>
            <a:pPr algn="l">
              <a:buFont typeface="Arial" panose="020B0604020202020204" pitchFamily="34" charset="0"/>
              <a:buChar char="•"/>
            </a:pPr>
            <a:endParaRPr lang="en-GB" b="0" i="0" dirty="0">
              <a:solidFill>
                <a:srgbClr val="000000"/>
              </a:solidFill>
              <a:effectLst/>
              <a:latin typeface="Muli"/>
            </a:endParaRPr>
          </a:p>
          <a:p>
            <a:endParaRPr lang="en-CH" dirty="0"/>
          </a:p>
        </p:txBody>
      </p:sp>
      <p:sp>
        <p:nvSpPr>
          <p:cNvPr id="4" name="Title 1">
            <a:extLst>
              <a:ext uri="{FF2B5EF4-FFF2-40B4-BE49-F238E27FC236}">
                <a16:creationId xmlns:a16="http://schemas.microsoft.com/office/drawing/2014/main" id="{9CE4ECB6-496C-154A-9A9F-AAF456E9E9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H"/>
              <a:t>South Africa</a:t>
            </a:r>
            <a:endParaRPr lang="en-CH" dirty="0"/>
          </a:p>
        </p:txBody>
      </p:sp>
    </p:spTree>
    <p:extLst>
      <p:ext uri="{BB962C8B-B14F-4D97-AF65-F5344CB8AC3E}">
        <p14:creationId xmlns:p14="http://schemas.microsoft.com/office/powerpoint/2010/main" val="117398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6F3D5-837E-9DA3-15B1-9CEBFBAC2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93D25-76BE-5E2D-A3D8-D6612949405F}"/>
              </a:ext>
            </a:extLst>
          </p:cNvPr>
          <p:cNvSpPr>
            <a:spLocks noGrp="1"/>
          </p:cNvSpPr>
          <p:nvPr>
            <p:ph type="title"/>
          </p:nvPr>
        </p:nvSpPr>
        <p:spPr/>
        <p:txBody>
          <a:bodyPr/>
          <a:lstStyle/>
          <a:p>
            <a:r>
              <a:rPr lang="en-CH" dirty="0"/>
              <a:t>Definition of personal data</a:t>
            </a:r>
            <a:br>
              <a:rPr lang="en-CH" dirty="0"/>
            </a:br>
            <a:r>
              <a:rPr lang="en-CH" dirty="0"/>
              <a:t>Includes </a:t>
            </a:r>
            <a:r>
              <a:rPr lang="en-CH" b="1" dirty="0"/>
              <a:t>but not limited to</a:t>
            </a:r>
          </a:p>
        </p:txBody>
      </p:sp>
      <p:sp>
        <p:nvSpPr>
          <p:cNvPr id="3" name="Content Placeholder 2">
            <a:extLst>
              <a:ext uri="{FF2B5EF4-FFF2-40B4-BE49-F238E27FC236}">
                <a16:creationId xmlns:a16="http://schemas.microsoft.com/office/drawing/2014/main" id="{A0463DDC-99C0-4DD8-9349-FE3117D5E810}"/>
              </a:ext>
            </a:extLst>
          </p:cNvPr>
          <p:cNvSpPr>
            <a:spLocks noGrp="1"/>
          </p:cNvSpPr>
          <p:nvPr>
            <p:ph idx="1"/>
          </p:nvPr>
        </p:nvSpPr>
        <p:spPr/>
        <p:txBody>
          <a:bodyPr>
            <a:normAutofit/>
          </a:bodyPr>
          <a:lstStyle/>
          <a:p>
            <a:pPr algn="l"/>
            <a:r>
              <a:rPr lang="en-GB" b="0" i="1" u="none" strike="noStrike" dirty="0">
                <a:solidFill>
                  <a:srgbClr val="000000"/>
                </a:solidFill>
                <a:effectLst/>
                <a:latin typeface="Muli"/>
              </a:rPr>
              <a:t>Personal data </a:t>
            </a:r>
            <a:r>
              <a:rPr lang="en-GB" b="0" i="0" u="none" strike="noStrike" dirty="0">
                <a:solidFill>
                  <a:srgbClr val="000000"/>
                </a:solidFill>
                <a:effectLst/>
                <a:latin typeface="Muli"/>
              </a:rPr>
              <a:t>is any information regardless of its nature and format, </a:t>
            </a:r>
            <a:r>
              <a:rPr lang="en-GB" b="1" i="0" u="none" strike="noStrike" dirty="0">
                <a:solidFill>
                  <a:srgbClr val="000000"/>
                </a:solidFill>
                <a:effectLst/>
                <a:latin typeface="Muli"/>
              </a:rPr>
              <a:t>relating to an identified or identifiable person</a:t>
            </a:r>
            <a:r>
              <a:rPr lang="en-GB" b="0" i="0" u="none" strike="noStrike" dirty="0">
                <a:solidFill>
                  <a:srgbClr val="000000"/>
                </a:solidFill>
                <a:effectLst/>
                <a:latin typeface="Muli"/>
              </a:rPr>
              <a:t>.</a:t>
            </a:r>
          </a:p>
          <a:p>
            <a:pPr algn="l"/>
            <a:r>
              <a:rPr lang="en-GB" b="0" i="1" u="none" strike="noStrike" dirty="0">
                <a:solidFill>
                  <a:srgbClr val="000000"/>
                </a:solidFill>
                <a:effectLst/>
                <a:latin typeface="Muli"/>
              </a:rPr>
              <a:t>Sensitive data </a:t>
            </a:r>
            <a:r>
              <a:rPr lang="en-GB" b="0" i="0" u="none" strike="noStrike" dirty="0">
                <a:solidFill>
                  <a:srgbClr val="000000"/>
                </a:solidFill>
                <a:effectLst/>
                <a:latin typeface="Muli"/>
              </a:rPr>
              <a:t>is personal data that reveals the racial or ethnic origin, political opinions, religious or philosophical beliefs, union membership of the person concerned, or information relating to his, her or their health, including genetic data.</a:t>
            </a:r>
          </a:p>
          <a:p>
            <a:pPr algn="l"/>
            <a:r>
              <a:rPr lang="en-GB" b="0" i="0" u="none" strike="noStrike" dirty="0">
                <a:solidFill>
                  <a:srgbClr val="000000"/>
                </a:solidFill>
                <a:effectLst/>
                <a:latin typeface="Muli"/>
              </a:rPr>
              <a:t>Sensitive data shall not be processed without affirmative consent from the data subject or unless an exception applies.</a:t>
            </a:r>
          </a:p>
        </p:txBody>
      </p:sp>
      <p:sp>
        <p:nvSpPr>
          <p:cNvPr id="4" name="Title 1">
            <a:extLst>
              <a:ext uri="{FF2B5EF4-FFF2-40B4-BE49-F238E27FC236}">
                <a16:creationId xmlns:a16="http://schemas.microsoft.com/office/drawing/2014/main" id="{11BF4CB8-2A07-0ED9-C47B-10991E7794E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H"/>
              <a:t>Morocco</a:t>
            </a:r>
            <a:endParaRPr lang="en-CH" dirty="0"/>
          </a:p>
        </p:txBody>
      </p:sp>
    </p:spTree>
    <p:extLst>
      <p:ext uri="{BB962C8B-B14F-4D97-AF65-F5344CB8AC3E}">
        <p14:creationId xmlns:p14="http://schemas.microsoft.com/office/powerpoint/2010/main" val="324732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A334-A30A-3A8D-DA65-378F4473818A}"/>
              </a:ext>
            </a:extLst>
          </p:cNvPr>
          <p:cNvSpPr>
            <a:spLocks noGrp="1"/>
          </p:cNvSpPr>
          <p:nvPr>
            <p:ph type="title"/>
          </p:nvPr>
        </p:nvSpPr>
        <p:spPr/>
        <p:txBody>
          <a:bodyPr/>
          <a:lstStyle/>
          <a:p>
            <a:r>
              <a:rPr lang="en-CH" dirty="0"/>
              <a:t>Subjects have a right to:</a:t>
            </a:r>
          </a:p>
        </p:txBody>
      </p:sp>
      <p:sp>
        <p:nvSpPr>
          <p:cNvPr id="3" name="Content Placeholder 2">
            <a:extLst>
              <a:ext uri="{FF2B5EF4-FFF2-40B4-BE49-F238E27FC236}">
                <a16:creationId xmlns:a16="http://schemas.microsoft.com/office/drawing/2014/main" id="{A6D25545-BEC0-DA0B-CA07-1FBAB950B8CA}"/>
              </a:ext>
            </a:extLst>
          </p:cNvPr>
          <p:cNvSpPr>
            <a:spLocks noGrp="1"/>
          </p:cNvSpPr>
          <p:nvPr>
            <p:ph idx="1"/>
          </p:nvPr>
        </p:nvSpPr>
        <p:spPr/>
        <p:txBody>
          <a:bodyPr>
            <a:normAutofit fontScale="85000" lnSpcReduction="10000"/>
          </a:bodyPr>
          <a:lstStyle/>
          <a:p>
            <a:pPr marL="514350" indent="-514350" algn="l">
              <a:buFont typeface="+mj-lt"/>
              <a:buAutoNum type="arabicPeriod"/>
            </a:pPr>
            <a:r>
              <a:rPr lang="en-GB" dirty="0">
                <a:solidFill>
                  <a:srgbClr val="000000"/>
                </a:solidFill>
                <a:latin typeface="Muli"/>
              </a:rPr>
              <a:t>E</a:t>
            </a:r>
            <a:r>
              <a:rPr lang="en-GB" b="0" i="0" dirty="0">
                <a:solidFill>
                  <a:srgbClr val="000000"/>
                </a:solidFill>
                <a:effectLst/>
                <a:latin typeface="Muli"/>
              </a:rPr>
              <a:t>stablish </a:t>
            </a:r>
            <a:r>
              <a:rPr lang="en-GB" b="1" i="0" dirty="0">
                <a:solidFill>
                  <a:srgbClr val="000000"/>
                </a:solidFill>
                <a:effectLst/>
                <a:latin typeface="Muli"/>
              </a:rPr>
              <a:t>whether personal information is held, and request access</a:t>
            </a:r>
            <a:r>
              <a:rPr lang="en-GB" b="0" i="0" dirty="0">
                <a:solidFill>
                  <a:srgbClr val="000000"/>
                </a:solidFill>
                <a:effectLst/>
                <a:latin typeface="Muli"/>
              </a:rPr>
              <a:t>;</a:t>
            </a:r>
          </a:p>
          <a:p>
            <a:pPr marL="514350" indent="-514350" algn="l">
              <a:buFont typeface="+mj-lt"/>
              <a:buAutoNum type="arabicPeriod"/>
            </a:pPr>
            <a:r>
              <a:rPr lang="en-GB" dirty="0">
                <a:solidFill>
                  <a:srgbClr val="000000"/>
                </a:solidFill>
                <a:latin typeface="Muli"/>
              </a:rPr>
              <a:t>R</a:t>
            </a:r>
            <a:r>
              <a:rPr lang="en-GB" b="0" i="0" dirty="0">
                <a:solidFill>
                  <a:srgbClr val="000000"/>
                </a:solidFill>
                <a:effectLst/>
                <a:latin typeface="Muli"/>
              </a:rPr>
              <a:t>equest that their personal information be </a:t>
            </a:r>
            <a:r>
              <a:rPr lang="en-GB" b="1" i="0" dirty="0">
                <a:solidFill>
                  <a:srgbClr val="000000"/>
                </a:solidFill>
                <a:effectLst/>
                <a:latin typeface="Muli"/>
              </a:rPr>
              <a:t>deleted, corrected or destroyed</a:t>
            </a:r>
            <a:r>
              <a:rPr lang="en-GB" b="0" i="0" dirty="0">
                <a:solidFill>
                  <a:srgbClr val="000000"/>
                </a:solidFill>
                <a:effectLst/>
                <a:latin typeface="Muli"/>
              </a:rPr>
              <a:t>;</a:t>
            </a:r>
          </a:p>
          <a:p>
            <a:pPr marL="514350" indent="-514350" algn="l">
              <a:buFont typeface="+mj-lt"/>
              <a:buAutoNum type="arabicPeriod"/>
            </a:pPr>
            <a:r>
              <a:rPr lang="en-GB" b="1" dirty="0">
                <a:solidFill>
                  <a:srgbClr val="000000"/>
                </a:solidFill>
                <a:latin typeface="Muli"/>
              </a:rPr>
              <a:t>O</a:t>
            </a:r>
            <a:r>
              <a:rPr lang="en-GB" b="1" i="0" dirty="0">
                <a:solidFill>
                  <a:srgbClr val="000000"/>
                </a:solidFill>
                <a:effectLst/>
                <a:latin typeface="Muli"/>
              </a:rPr>
              <a:t>bject to the processing </a:t>
            </a:r>
            <a:r>
              <a:rPr lang="en-GB" b="0" i="0" dirty="0">
                <a:solidFill>
                  <a:srgbClr val="000000"/>
                </a:solidFill>
                <a:effectLst/>
                <a:latin typeface="Muli"/>
              </a:rPr>
              <a:t>of their personal information, provided that such objection is reasonable, </a:t>
            </a:r>
            <a:r>
              <a:rPr lang="en-GB" b="1" i="0" dirty="0">
                <a:solidFill>
                  <a:srgbClr val="000000"/>
                </a:solidFill>
                <a:effectLst/>
                <a:latin typeface="Muli"/>
              </a:rPr>
              <a:t>unless the data subject was allowed to object free of charge, and failed to do so upon the initial collection of the data</a:t>
            </a:r>
            <a:r>
              <a:rPr lang="en-GB" b="0" i="0" dirty="0">
                <a:solidFill>
                  <a:srgbClr val="000000"/>
                </a:solidFill>
                <a:effectLst/>
                <a:latin typeface="Muli"/>
              </a:rPr>
              <a:t>;</a:t>
            </a:r>
          </a:p>
          <a:p>
            <a:pPr marL="514350" indent="-514350" algn="l">
              <a:buFont typeface="+mj-lt"/>
              <a:buAutoNum type="arabicPeriod"/>
            </a:pPr>
            <a:r>
              <a:rPr lang="en-GB" dirty="0">
                <a:solidFill>
                  <a:srgbClr val="000000"/>
                </a:solidFill>
                <a:latin typeface="Muli"/>
              </a:rPr>
              <a:t>O</a:t>
            </a:r>
            <a:r>
              <a:rPr lang="en-GB" b="0" i="0" dirty="0">
                <a:solidFill>
                  <a:srgbClr val="000000"/>
                </a:solidFill>
                <a:effectLst/>
                <a:latin typeface="Muli"/>
              </a:rPr>
              <a:t>bject to the processing of personal information for </a:t>
            </a:r>
            <a:r>
              <a:rPr lang="en-GB" b="1" i="0" dirty="0">
                <a:solidFill>
                  <a:srgbClr val="000000"/>
                </a:solidFill>
                <a:effectLst/>
                <a:latin typeface="Muli"/>
              </a:rPr>
              <a:t>direct marketing purposes </a:t>
            </a:r>
            <a:r>
              <a:rPr lang="en-GB" b="0" i="0" dirty="0">
                <a:solidFill>
                  <a:srgbClr val="000000"/>
                </a:solidFill>
                <a:effectLst/>
                <a:latin typeface="Muli"/>
              </a:rPr>
              <a:t>at any time</a:t>
            </a:r>
          </a:p>
          <a:p>
            <a:pPr marL="514350" indent="-514350" algn="l">
              <a:buFont typeface="+mj-lt"/>
              <a:buAutoNum type="arabicPeriod"/>
            </a:pPr>
            <a:r>
              <a:rPr lang="en-GB" dirty="0">
                <a:solidFill>
                  <a:srgbClr val="000000"/>
                </a:solidFill>
                <a:latin typeface="Muli"/>
              </a:rPr>
              <a:t>N</a:t>
            </a:r>
            <a:r>
              <a:rPr lang="en-GB" b="0" i="0" dirty="0">
                <a:solidFill>
                  <a:srgbClr val="000000"/>
                </a:solidFill>
                <a:effectLst/>
                <a:latin typeface="Muli"/>
              </a:rPr>
              <a:t>ot have their personal information processed by means of unsolicited electronic communications;</a:t>
            </a:r>
          </a:p>
          <a:p>
            <a:pPr marL="514350" indent="-514350" algn="l">
              <a:buFont typeface="+mj-lt"/>
              <a:buAutoNum type="arabicPeriod"/>
            </a:pPr>
            <a:r>
              <a:rPr lang="en-GB" dirty="0">
                <a:solidFill>
                  <a:srgbClr val="000000"/>
                </a:solidFill>
                <a:latin typeface="Muli"/>
              </a:rPr>
              <a:t>S</a:t>
            </a:r>
            <a:r>
              <a:rPr lang="en-GB" b="0" i="0" dirty="0">
                <a:solidFill>
                  <a:srgbClr val="000000"/>
                </a:solidFill>
                <a:effectLst/>
                <a:latin typeface="Muli"/>
              </a:rPr>
              <a:t>ubmit a complaint to the Information Regulator and institute civil proceedings in relation to the alleged interference with the protection of their personal information.</a:t>
            </a:r>
          </a:p>
        </p:txBody>
      </p:sp>
      <p:sp>
        <p:nvSpPr>
          <p:cNvPr id="4" name="Title 1">
            <a:extLst>
              <a:ext uri="{FF2B5EF4-FFF2-40B4-BE49-F238E27FC236}">
                <a16:creationId xmlns:a16="http://schemas.microsoft.com/office/drawing/2014/main" id="{5593B5ED-07E0-40F3-0571-BBF3D059F82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H"/>
              <a:t>South Africa</a:t>
            </a:r>
            <a:endParaRPr lang="en-CH" dirty="0"/>
          </a:p>
        </p:txBody>
      </p:sp>
    </p:spTree>
    <p:extLst>
      <p:ext uri="{BB962C8B-B14F-4D97-AF65-F5344CB8AC3E}">
        <p14:creationId xmlns:p14="http://schemas.microsoft.com/office/powerpoint/2010/main" val="60028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DCD84-D882-06ED-6765-3A3108C152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700F3-F35A-4A1A-D9BD-90DD7E0CEF94}"/>
              </a:ext>
            </a:extLst>
          </p:cNvPr>
          <p:cNvSpPr>
            <a:spLocks noGrp="1"/>
          </p:cNvSpPr>
          <p:nvPr>
            <p:ph type="title"/>
          </p:nvPr>
        </p:nvSpPr>
        <p:spPr/>
        <p:txBody>
          <a:bodyPr/>
          <a:lstStyle/>
          <a:p>
            <a:r>
              <a:rPr lang="en-CH" dirty="0"/>
              <a:t>Subjects have a right to:</a:t>
            </a:r>
          </a:p>
        </p:txBody>
      </p:sp>
      <p:sp>
        <p:nvSpPr>
          <p:cNvPr id="3" name="Content Placeholder 2">
            <a:extLst>
              <a:ext uri="{FF2B5EF4-FFF2-40B4-BE49-F238E27FC236}">
                <a16:creationId xmlns:a16="http://schemas.microsoft.com/office/drawing/2014/main" id="{90BA755A-C707-CBE7-AFBE-167AE171B9C7}"/>
              </a:ext>
            </a:extLst>
          </p:cNvPr>
          <p:cNvSpPr>
            <a:spLocks noGrp="1"/>
          </p:cNvSpPr>
          <p:nvPr>
            <p:ph idx="1"/>
          </p:nvPr>
        </p:nvSpPr>
        <p:spPr/>
        <p:txBody>
          <a:bodyPr>
            <a:normAutofit fontScale="85000" lnSpcReduction="10000"/>
          </a:bodyPr>
          <a:lstStyle/>
          <a:p>
            <a:pPr marL="514350" indent="-514350" algn="l">
              <a:buFont typeface="+mj-lt"/>
              <a:buAutoNum type="arabicPeriod"/>
            </a:pPr>
            <a:r>
              <a:rPr lang="en-GB" dirty="0">
                <a:solidFill>
                  <a:srgbClr val="000000"/>
                </a:solidFill>
                <a:latin typeface="Muli"/>
              </a:rPr>
              <a:t>E</a:t>
            </a:r>
            <a:r>
              <a:rPr lang="en-GB" b="0" i="0" dirty="0">
                <a:solidFill>
                  <a:srgbClr val="000000"/>
                </a:solidFill>
                <a:effectLst/>
                <a:latin typeface="Muli"/>
              </a:rPr>
              <a:t>stablish </a:t>
            </a:r>
            <a:r>
              <a:rPr lang="en-GB" b="1" i="0" dirty="0">
                <a:solidFill>
                  <a:srgbClr val="000000"/>
                </a:solidFill>
                <a:effectLst/>
                <a:latin typeface="Muli"/>
              </a:rPr>
              <a:t>whether personal information is held, and request access</a:t>
            </a:r>
            <a:r>
              <a:rPr lang="en-GB" b="0" i="0" dirty="0">
                <a:solidFill>
                  <a:srgbClr val="000000"/>
                </a:solidFill>
                <a:effectLst/>
                <a:latin typeface="Muli"/>
              </a:rPr>
              <a:t>;</a:t>
            </a:r>
          </a:p>
          <a:p>
            <a:pPr marL="514350" indent="-514350" algn="l">
              <a:buFont typeface="+mj-lt"/>
              <a:buAutoNum type="arabicPeriod"/>
            </a:pPr>
            <a:r>
              <a:rPr lang="en-GB" dirty="0">
                <a:solidFill>
                  <a:srgbClr val="000000"/>
                </a:solidFill>
                <a:latin typeface="Muli"/>
              </a:rPr>
              <a:t>R</a:t>
            </a:r>
            <a:r>
              <a:rPr lang="en-GB" b="0" i="0" dirty="0">
                <a:solidFill>
                  <a:srgbClr val="000000"/>
                </a:solidFill>
                <a:effectLst/>
                <a:latin typeface="Muli"/>
              </a:rPr>
              <a:t>equest that their personal information be </a:t>
            </a:r>
            <a:r>
              <a:rPr lang="en-GB" b="1" i="0" dirty="0">
                <a:solidFill>
                  <a:srgbClr val="000000"/>
                </a:solidFill>
                <a:effectLst/>
                <a:latin typeface="Muli"/>
              </a:rPr>
              <a:t>deleted, corrected or destroyed</a:t>
            </a:r>
            <a:r>
              <a:rPr lang="en-GB" b="0" i="0" dirty="0">
                <a:solidFill>
                  <a:srgbClr val="000000"/>
                </a:solidFill>
                <a:effectLst/>
                <a:latin typeface="Muli"/>
              </a:rPr>
              <a:t>;</a:t>
            </a:r>
          </a:p>
          <a:p>
            <a:pPr marL="514350" indent="-514350" algn="l">
              <a:buFont typeface="+mj-lt"/>
              <a:buAutoNum type="arabicPeriod"/>
            </a:pPr>
            <a:r>
              <a:rPr lang="en-GB" b="1" dirty="0">
                <a:solidFill>
                  <a:srgbClr val="000000"/>
                </a:solidFill>
                <a:latin typeface="Muli"/>
              </a:rPr>
              <a:t>O</a:t>
            </a:r>
            <a:r>
              <a:rPr lang="en-GB" b="1" i="0" dirty="0">
                <a:solidFill>
                  <a:srgbClr val="000000"/>
                </a:solidFill>
                <a:effectLst/>
                <a:latin typeface="Muli"/>
              </a:rPr>
              <a:t>bject to the processing </a:t>
            </a:r>
            <a:r>
              <a:rPr lang="en-GB" b="0" i="0" dirty="0">
                <a:solidFill>
                  <a:srgbClr val="000000"/>
                </a:solidFill>
                <a:effectLst/>
                <a:latin typeface="Muli"/>
              </a:rPr>
              <a:t>of their personal information, provided that such objection is reasonable, </a:t>
            </a:r>
            <a:r>
              <a:rPr lang="en-GB" b="1" i="0" dirty="0">
                <a:solidFill>
                  <a:srgbClr val="000000"/>
                </a:solidFill>
                <a:effectLst/>
                <a:latin typeface="Muli"/>
              </a:rPr>
              <a:t>unless the data subject was allowed to object free of charge, and failed to do so upon the initial collection of the data</a:t>
            </a:r>
            <a:r>
              <a:rPr lang="en-GB" b="0" i="0" dirty="0">
                <a:solidFill>
                  <a:srgbClr val="000000"/>
                </a:solidFill>
                <a:effectLst/>
                <a:latin typeface="Muli"/>
              </a:rPr>
              <a:t>;</a:t>
            </a:r>
          </a:p>
          <a:p>
            <a:pPr marL="514350" indent="-514350" algn="l">
              <a:buFont typeface="+mj-lt"/>
              <a:buAutoNum type="arabicPeriod"/>
            </a:pPr>
            <a:r>
              <a:rPr lang="en-GB" dirty="0">
                <a:solidFill>
                  <a:srgbClr val="000000"/>
                </a:solidFill>
                <a:latin typeface="Muli"/>
              </a:rPr>
              <a:t>O</a:t>
            </a:r>
            <a:r>
              <a:rPr lang="en-GB" b="0" i="0" dirty="0">
                <a:solidFill>
                  <a:srgbClr val="000000"/>
                </a:solidFill>
                <a:effectLst/>
                <a:latin typeface="Muli"/>
              </a:rPr>
              <a:t>bject to the processing of personal information for </a:t>
            </a:r>
            <a:r>
              <a:rPr lang="en-GB" b="1" i="0" dirty="0">
                <a:solidFill>
                  <a:srgbClr val="000000"/>
                </a:solidFill>
                <a:effectLst/>
                <a:latin typeface="Muli"/>
              </a:rPr>
              <a:t>direct marketing purposes </a:t>
            </a:r>
            <a:r>
              <a:rPr lang="en-GB" b="0" i="0" dirty="0">
                <a:solidFill>
                  <a:srgbClr val="000000"/>
                </a:solidFill>
                <a:effectLst/>
                <a:latin typeface="Muli"/>
              </a:rPr>
              <a:t>at any time</a:t>
            </a:r>
          </a:p>
          <a:p>
            <a:pPr marL="514350" indent="-514350" algn="l">
              <a:buFont typeface="+mj-lt"/>
              <a:buAutoNum type="arabicPeriod"/>
            </a:pPr>
            <a:r>
              <a:rPr lang="en-GB" dirty="0">
                <a:solidFill>
                  <a:srgbClr val="000000"/>
                </a:solidFill>
                <a:latin typeface="Muli"/>
              </a:rPr>
              <a:t>N</a:t>
            </a:r>
            <a:r>
              <a:rPr lang="en-GB" b="0" i="0" dirty="0">
                <a:solidFill>
                  <a:srgbClr val="000000"/>
                </a:solidFill>
                <a:effectLst/>
                <a:latin typeface="Muli"/>
              </a:rPr>
              <a:t>ot have their personal information processed by means of unsolicited electronic communications;</a:t>
            </a:r>
          </a:p>
          <a:p>
            <a:pPr marL="514350" indent="-514350" algn="l">
              <a:buFont typeface="+mj-lt"/>
              <a:buAutoNum type="arabicPeriod"/>
            </a:pPr>
            <a:r>
              <a:rPr lang="en-GB" dirty="0">
                <a:solidFill>
                  <a:srgbClr val="000000"/>
                </a:solidFill>
                <a:latin typeface="Muli"/>
              </a:rPr>
              <a:t>S</a:t>
            </a:r>
            <a:r>
              <a:rPr lang="en-GB" b="0" i="0" dirty="0">
                <a:solidFill>
                  <a:srgbClr val="000000"/>
                </a:solidFill>
                <a:effectLst/>
                <a:latin typeface="Muli"/>
              </a:rPr>
              <a:t>ubmit a complaint to the Information Regulator and institute civil proceedings in relation to the alleged interference with the protection of their personal information.</a:t>
            </a:r>
          </a:p>
        </p:txBody>
      </p:sp>
      <p:sp>
        <p:nvSpPr>
          <p:cNvPr id="4" name="Title 1">
            <a:extLst>
              <a:ext uri="{FF2B5EF4-FFF2-40B4-BE49-F238E27FC236}">
                <a16:creationId xmlns:a16="http://schemas.microsoft.com/office/drawing/2014/main" id="{F7B39138-4BCB-3A43-E317-0F830DBFE85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H"/>
              <a:t>Morocco</a:t>
            </a:r>
            <a:endParaRPr lang="en-CH" dirty="0"/>
          </a:p>
        </p:txBody>
      </p:sp>
    </p:spTree>
    <p:extLst>
      <p:ext uri="{BB962C8B-B14F-4D97-AF65-F5344CB8AC3E}">
        <p14:creationId xmlns:p14="http://schemas.microsoft.com/office/powerpoint/2010/main" val="51334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413B-CA17-986C-61C5-B31FF8978BDC}"/>
              </a:ext>
            </a:extLst>
          </p:cNvPr>
          <p:cNvSpPr>
            <a:spLocks noGrp="1"/>
          </p:cNvSpPr>
          <p:nvPr>
            <p:ph type="title"/>
          </p:nvPr>
        </p:nvSpPr>
        <p:spPr>
          <a:xfrm>
            <a:off x="838200" y="365125"/>
            <a:ext cx="6928104" cy="1325563"/>
          </a:xfrm>
        </p:spPr>
        <p:txBody>
          <a:bodyPr/>
          <a:lstStyle/>
          <a:p>
            <a:r>
              <a:rPr lang="en-CH" dirty="0"/>
              <a:t>8 conditions for lawful processing of PI</a:t>
            </a:r>
          </a:p>
        </p:txBody>
      </p:sp>
      <p:sp>
        <p:nvSpPr>
          <p:cNvPr id="3" name="Content Placeholder 2">
            <a:extLst>
              <a:ext uri="{FF2B5EF4-FFF2-40B4-BE49-F238E27FC236}">
                <a16:creationId xmlns:a16="http://schemas.microsoft.com/office/drawing/2014/main" id="{65A2697F-531D-7672-7522-F42AD245BF22}"/>
              </a:ext>
            </a:extLst>
          </p:cNvPr>
          <p:cNvSpPr>
            <a:spLocks noGrp="1"/>
          </p:cNvSpPr>
          <p:nvPr>
            <p:ph idx="1"/>
          </p:nvPr>
        </p:nvSpPr>
        <p:spPr/>
        <p:txBody>
          <a:bodyPr>
            <a:normAutofit fontScale="70000" lnSpcReduction="20000"/>
          </a:bodyPr>
          <a:lstStyle/>
          <a:p>
            <a:pPr marL="514350" indent="-514350">
              <a:buFont typeface="+mj-lt"/>
              <a:buAutoNum type="arabicPeriod"/>
            </a:pPr>
            <a:r>
              <a:rPr lang="en-CH" dirty="0"/>
              <a:t>Accountability: responsible party </a:t>
            </a:r>
            <a:r>
              <a:rPr lang="en-CH" b="1" dirty="0"/>
              <a:t>must ensure compliance</a:t>
            </a:r>
          </a:p>
          <a:p>
            <a:pPr marL="514350" indent="-514350">
              <a:buFont typeface="+mj-lt"/>
              <a:buAutoNum type="arabicPeriod"/>
            </a:pPr>
            <a:r>
              <a:rPr lang="en-CH" dirty="0"/>
              <a:t>Processing limitation</a:t>
            </a:r>
            <a:r>
              <a:rPr lang="en-CH" b="1" dirty="0"/>
              <a:t>: revocable consent, non-excessive processing </a:t>
            </a:r>
            <a:r>
              <a:rPr lang="en-CH" dirty="0"/>
              <a:t>of data in the </a:t>
            </a:r>
            <a:r>
              <a:rPr lang="en-CH" b="1" dirty="0"/>
              <a:t>interest of the subject</a:t>
            </a:r>
          </a:p>
          <a:p>
            <a:pPr marL="514350" indent="-514350">
              <a:buFont typeface="+mj-lt"/>
              <a:buAutoNum type="arabicPeriod"/>
            </a:pPr>
            <a:r>
              <a:rPr lang="en-CH" dirty="0"/>
              <a:t>Purpose specification: </a:t>
            </a:r>
            <a:r>
              <a:rPr lang="en-CH" b="1" dirty="0"/>
              <a:t>subject informed of purpose of information</a:t>
            </a:r>
          </a:p>
          <a:p>
            <a:pPr marL="514350" indent="-514350">
              <a:buFont typeface="+mj-lt"/>
              <a:buAutoNum type="arabicPeriod"/>
            </a:pPr>
            <a:r>
              <a:rPr lang="en-CH" dirty="0"/>
              <a:t>Further processing limitation: must be compatible with original purpose</a:t>
            </a:r>
          </a:p>
          <a:p>
            <a:pPr marL="514350" indent="-514350">
              <a:buFont typeface="+mj-lt"/>
              <a:buAutoNum type="arabicPeriod"/>
            </a:pPr>
            <a:r>
              <a:rPr lang="en-CH" dirty="0"/>
              <a:t>Information quality: </a:t>
            </a:r>
            <a:r>
              <a:rPr lang="en-GB" b="0" i="0" dirty="0">
                <a:solidFill>
                  <a:srgbClr val="000000"/>
                </a:solidFill>
                <a:effectLst/>
                <a:latin typeface="Muli"/>
              </a:rPr>
              <a:t>personal information provided </a:t>
            </a:r>
            <a:r>
              <a:rPr lang="en-GB" b="1" i="0" dirty="0">
                <a:solidFill>
                  <a:srgbClr val="000000"/>
                </a:solidFill>
                <a:effectLst/>
                <a:latin typeface="Muli"/>
              </a:rPr>
              <a:t>is accurate, complete and not misleading</a:t>
            </a:r>
            <a:endParaRPr lang="en-CH" b="1" i="0" dirty="0">
              <a:solidFill>
                <a:srgbClr val="000000"/>
              </a:solidFill>
              <a:effectLst/>
              <a:latin typeface="Muli"/>
            </a:endParaRPr>
          </a:p>
          <a:p>
            <a:pPr marL="514350" indent="-514350">
              <a:buFont typeface="+mj-lt"/>
              <a:buAutoNum type="arabicPeriod"/>
            </a:pPr>
            <a:r>
              <a:rPr lang="en-CH" dirty="0"/>
              <a:t>Openness: </a:t>
            </a:r>
            <a:r>
              <a:rPr lang="en-GB" b="0" i="0" dirty="0">
                <a:solidFill>
                  <a:srgbClr val="000000"/>
                </a:solidFill>
                <a:effectLst/>
                <a:latin typeface="Muli"/>
              </a:rPr>
              <a:t>documentation of all processing operations and </a:t>
            </a:r>
            <a:r>
              <a:rPr lang="en-GB" b="1" i="0" dirty="0">
                <a:solidFill>
                  <a:srgbClr val="000000"/>
                </a:solidFill>
                <a:effectLst/>
                <a:latin typeface="Muli"/>
              </a:rPr>
              <a:t>notify the data subject </a:t>
            </a:r>
            <a:r>
              <a:rPr lang="en-GB" b="0" i="0" dirty="0">
                <a:solidFill>
                  <a:srgbClr val="000000"/>
                </a:solidFill>
                <a:effectLst/>
                <a:latin typeface="Muli"/>
              </a:rPr>
              <a:t>when collecting personal information</a:t>
            </a:r>
          </a:p>
          <a:p>
            <a:pPr marL="514350" indent="-514350">
              <a:buFont typeface="+mj-lt"/>
              <a:buAutoNum type="arabicPeriod"/>
            </a:pPr>
            <a:r>
              <a:rPr lang="en-GB" dirty="0">
                <a:solidFill>
                  <a:srgbClr val="000000"/>
                </a:solidFill>
                <a:latin typeface="Muli"/>
              </a:rPr>
              <a:t>Safety safeguards: </a:t>
            </a:r>
            <a:r>
              <a:rPr lang="en-GB" b="0" i="0" dirty="0">
                <a:solidFill>
                  <a:srgbClr val="000000"/>
                </a:solidFill>
                <a:effectLst/>
                <a:latin typeface="Muli"/>
              </a:rPr>
              <a:t>required to </a:t>
            </a:r>
            <a:r>
              <a:rPr lang="en-GB" b="1" i="0" dirty="0">
                <a:solidFill>
                  <a:srgbClr val="000000"/>
                </a:solidFill>
                <a:effectLst/>
                <a:latin typeface="Muli"/>
              </a:rPr>
              <a:t>safeguard the integrity and confidentiality of personal information in its possession and / or under its control</a:t>
            </a:r>
            <a:r>
              <a:rPr lang="en-GB" b="0" i="0" dirty="0">
                <a:solidFill>
                  <a:srgbClr val="000000"/>
                </a:solidFill>
                <a:effectLst/>
                <a:latin typeface="Muli"/>
              </a:rPr>
              <a:t> by taking the appropriate, </a:t>
            </a:r>
            <a:r>
              <a:rPr lang="en-GB" b="1" i="0" dirty="0">
                <a:solidFill>
                  <a:srgbClr val="000000"/>
                </a:solidFill>
                <a:effectLst/>
                <a:latin typeface="Muli"/>
              </a:rPr>
              <a:t>reasonable technical and organisational measures </a:t>
            </a:r>
            <a:r>
              <a:rPr lang="en-GB" b="0" i="0" dirty="0">
                <a:solidFill>
                  <a:srgbClr val="000000"/>
                </a:solidFill>
                <a:effectLst/>
                <a:latin typeface="Muli"/>
              </a:rPr>
              <a:t>to prevent loss, damage or unauthorised destruction. Necessary </a:t>
            </a:r>
            <a:r>
              <a:rPr lang="en-GB" b="1" i="0" dirty="0">
                <a:solidFill>
                  <a:srgbClr val="000000"/>
                </a:solidFill>
                <a:effectLst/>
                <a:latin typeface="Muli"/>
              </a:rPr>
              <a:t>measures are also to be taken to prevent unlawful access </a:t>
            </a:r>
            <a:r>
              <a:rPr lang="en-GB" b="0" i="0" dirty="0">
                <a:solidFill>
                  <a:srgbClr val="000000"/>
                </a:solidFill>
                <a:effectLst/>
                <a:latin typeface="Muli"/>
              </a:rPr>
              <a:t>to or processing of personal information.</a:t>
            </a:r>
          </a:p>
          <a:p>
            <a:pPr marL="514350" indent="-514350">
              <a:buFont typeface="+mj-lt"/>
              <a:buAutoNum type="arabicPeriod"/>
            </a:pPr>
            <a:r>
              <a:rPr lang="en-GB" dirty="0">
                <a:solidFill>
                  <a:srgbClr val="000000"/>
                </a:solidFill>
                <a:latin typeface="Muli"/>
              </a:rPr>
              <a:t>Data subject and participation: </a:t>
            </a:r>
            <a:r>
              <a:rPr lang="en-GB" b="0" i="0" dirty="0">
                <a:solidFill>
                  <a:srgbClr val="000000"/>
                </a:solidFill>
                <a:effectLst/>
                <a:latin typeface="Muli"/>
              </a:rPr>
              <a:t>must allow data subjects to exercise their rights under POPIA</a:t>
            </a:r>
            <a:endParaRPr lang="en-CH" dirty="0"/>
          </a:p>
        </p:txBody>
      </p:sp>
      <p:sp>
        <p:nvSpPr>
          <p:cNvPr id="4" name="Title 1">
            <a:extLst>
              <a:ext uri="{FF2B5EF4-FFF2-40B4-BE49-F238E27FC236}">
                <a16:creationId xmlns:a16="http://schemas.microsoft.com/office/drawing/2014/main" id="{E4F0DED7-E447-5555-955C-BA177381E0C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CH" dirty="0"/>
              <a:t>South Africa</a:t>
            </a:r>
          </a:p>
        </p:txBody>
      </p:sp>
    </p:spTree>
    <p:extLst>
      <p:ext uri="{BB962C8B-B14F-4D97-AF65-F5344CB8AC3E}">
        <p14:creationId xmlns:p14="http://schemas.microsoft.com/office/powerpoint/2010/main" val="410845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850</TotalTime>
  <Words>1198</Words>
  <Application>Microsoft Macintosh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Muli</vt:lpstr>
      <vt:lpstr>Office Theme</vt:lpstr>
      <vt:lpstr>Data privacy for METER/GRASP/DEER</vt:lpstr>
      <vt:lpstr>Data protection around the world</vt:lpstr>
      <vt:lpstr>South Africa</vt:lpstr>
      <vt:lpstr>South Africa</vt:lpstr>
      <vt:lpstr>Definition of personal data Includes but not limited to</vt:lpstr>
      <vt:lpstr>Definition of personal data Includes but not limited to</vt:lpstr>
      <vt:lpstr>Subjects have a right to:</vt:lpstr>
      <vt:lpstr>Subjects have a right to:</vt:lpstr>
      <vt:lpstr>8 conditions for lawful processing of PI</vt:lpstr>
      <vt:lpstr>Personal data must be:</vt:lpstr>
      <vt:lpstr>Cross border transfers</vt:lpstr>
      <vt:lpstr>Cross border transfers</vt:lpstr>
      <vt:lpstr>Tanzania</vt:lpstr>
      <vt:lpstr>What this means for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Seemann-Ricard  Nicolas</dc:creator>
  <cp:lastModifiedBy>Seemann-Ricard  Nicolas</cp:lastModifiedBy>
  <cp:revision>31</cp:revision>
  <dcterms:created xsi:type="dcterms:W3CDTF">2024-12-02T19:29:22Z</dcterms:created>
  <dcterms:modified xsi:type="dcterms:W3CDTF">2024-12-03T09:55:06Z</dcterms:modified>
</cp:coreProperties>
</file>