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87225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IiMl/DkqyuFHG6OooHbvo7YPz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41288" y="768350"/>
            <a:ext cx="68151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:notes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41288" y="768350"/>
            <a:ext cx="68151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:notes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41288" y="768350"/>
            <a:ext cx="68151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:notes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41288" y="768350"/>
            <a:ext cx="68151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:notes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41288" y="768350"/>
            <a:ext cx="68151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41288" y="768350"/>
            <a:ext cx="68151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:notes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>
            <p:ph idx="2" type="pic"/>
          </p:nvPr>
        </p:nvSpPr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0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None/>
              <a:defRPr sz="3599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53" y="360538"/>
            <a:ext cx="176487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/>
          <p:nvPr>
            <p:ph idx="3" type="pic"/>
          </p:nvPr>
        </p:nvSpPr>
        <p:spPr>
          <a:xfrm>
            <a:off x="10196179" y="6489088"/>
            <a:ext cx="1259508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4" type="body"/>
          </p:nvPr>
        </p:nvSpPr>
        <p:spPr>
          <a:xfrm>
            <a:off x="9692662" y="316800"/>
            <a:ext cx="17992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2pPr>
            <a:lvl3pPr indent="-3016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3pPr>
            <a:lvl4pPr indent="-3016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4pPr>
            <a:lvl5pPr indent="-3016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  <p15:guide id="4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3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2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4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2"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3"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4"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5"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6"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_slide">
  <p:cSld name="end_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0" y="0"/>
            <a:ext cx="12187238" cy="6858000"/>
          </a:xfrm>
          <a:prstGeom prst="rect">
            <a:avLst/>
          </a:prstGeom>
          <a:solidFill>
            <a:srgbClr val="1F40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" id="113" name="Google Shape;11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4973" y="2644219"/>
            <a:ext cx="4357291" cy="156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_slide">
  <p:cSld name="Empty_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0" y="603849"/>
            <a:ext cx="12187238" cy="379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28600" y="6254151"/>
            <a:ext cx="11958637" cy="569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3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4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3"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4"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5"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6"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"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3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cxnSp>
          <p:nvCxnSpPr>
            <p:cNvPr id="11" name="Google Shape;11;p9"/>
            <p:cNvCxnSpPr/>
            <p:nvPr/>
          </p:nvCxnSpPr>
          <p:spPr>
            <a:xfrm flipH="1">
              <a:off x="3214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" name="Google Shape;12;p9"/>
            <p:cNvCxnSpPr/>
            <p:nvPr/>
          </p:nvCxnSpPr>
          <p:spPr>
            <a:xfrm flipH="1">
              <a:off x="1185876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" name="Google Shape;13;p9"/>
            <p:cNvCxnSpPr/>
            <p:nvPr/>
          </p:nvCxnSpPr>
          <p:spPr>
            <a:xfrm>
              <a:off x="-377640" y="342684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9"/>
            <p:cNvCxnSpPr/>
            <p:nvPr/>
          </p:nvCxnSpPr>
          <p:spPr>
            <a:xfrm>
              <a:off x="-377640" y="76248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9"/>
            <p:cNvCxnSpPr/>
            <p:nvPr/>
          </p:nvCxnSpPr>
          <p:spPr>
            <a:xfrm>
              <a:off x="-377640" y="63046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9"/>
            <p:cNvCxnSpPr/>
            <p:nvPr/>
          </p:nvCxnSpPr>
          <p:spPr>
            <a:xfrm>
              <a:off x="-377640" y="62370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9"/>
            <p:cNvCxnSpPr/>
            <p:nvPr/>
          </p:nvCxnSpPr>
          <p:spPr>
            <a:xfrm>
              <a:off x="-377640" y="67744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9"/>
            <p:cNvCxnSpPr/>
            <p:nvPr/>
          </p:nvCxnSpPr>
          <p:spPr>
            <a:xfrm flipH="1">
              <a:off x="60940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9" name="Google Shape;19;p9"/>
            <p:cNvCxnSpPr/>
            <p:nvPr/>
          </p:nvCxnSpPr>
          <p:spPr>
            <a:xfrm>
              <a:off x="-377640" y="61920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9"/>
            <p:cNvCxnSpPr/>
            <p:nvPr/>
          </p:nvCxnSpPr>
          <p:spPr>
            <a:xfrm>
              <a:off x="-377640" y="202032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9"/>
            <p:cNvCxnSpPr/>
            <p:nvPr/>
          </p:nvCxnSpPr>
          <p:spPr>
            <a:xfrm>
              <a:off x="-377640" y="48312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9"/>
            <p:cNvCxnSpPr/>
            <p:nvPr/>
          </p:nvCxnSpPr>
          <p:spPr>
            <a:xfrm flipH="1">
              <a:off x="141840" y="-384840"/>
              <a:ext cx="72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3" name="Google Shape;23;p9"/>
            <p:cNvCxnSpPr/>
            <p:nvPr/>
          </p:nvCxnSpPr>
          <p:spPr>
            <a:xfrm flipH="1">
              <a:off x="1203984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4" name="Google Shape;24;p9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9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1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cxnSp>
          <p:nvCxnSpPr>
            <p:cNvPr id="87" name="Google Shape;87;p11"/>
            <p:cNvCxnSpPr/>
            <p:nvPr/>
          </p:nvCxnSpPr>
          <p:spPr>
            <a:xfrm flipH="1">
              <a:off x="3214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8" name="Google Shape;88;p11"/>
            <p:cNvCxnSpPr/>
            <p:nvPr/>
          </p:nvCxnSpPr>
          <p:spPr>
            <a:xfrm flipH="1">
              <a:off x="1185876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9" name="Google Shape;89;p11"/>
            <p:cNvCxnSpPr/>
            <p:nvPr/>
          </p:nvCxnSpPr>
          <p:spPr>
            <a:xfrm>
              <a:off x="-377640" y="342684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-377640" y="76248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1"/>
            <p:cNvCxnSpPr/>
            <p:nvPr/>
          </p:nvCxnSpPr>
          <p:spPr>
            <a:xfrm>
              <a:off x="-377640" y="63046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1"/>
            <p:cNvCxnSpPr/>
            <p:nvPr/>
          </p:nvCxnSpPr>
          <p:spPr>
            <a:xfrm>
              <a:off x="-377640" y="62370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-377640" y="67744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1"/>
            <p:cNvCxnSpPr/>
            <p:nvPr/>
          </p:nvCxnSpPr>
          <p:spPr>
            <a:xfrm flipH="1">
              <a:off x="60940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-377640" y="61920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1"/>
            <p:cNvCxnSpPr/>
            <p:nvPr/>
          </p:nvCxnSpPr>
          <p:spPr>
            <a:xfrm>
              <a:off x="-377640" y="202032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1"/>
            <p:cNvCxnSpPr/>
            <p:nvPr/>
          </p:nvCxnSpPr>
          <p:spPr>
            <a:xfrm>
              <a:off x="-377640" y="48312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1"/>
            <p:cNvCxnSpPr/>
            <p:nvPr/>
          </p:nvCxnSpPr>
          <p:spPr>
            <a:xfrm flipH="1">
              <a:off x="141840" y="-384840"/>
              <a:ext cx="72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9" name="Google Shape;99;p11"/>
            <p:cNvCxnSpPr/>
            <p:nvPr/>
          </p:nvCxnSpPr>
          <p:spPr>
            <a:xfrm flipH="1">
              <a:off x="1203984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00" name="Google Shape;100;p11"/>
          <p:cNvGrpSpPr/>
          <p:nvPr/>
        </p:nvGrpSpPr>
        <p:grpSpPr>
          <a:xfrm>
            <a:off x="144360" y="152280"/>
            <a:ext cx="11896920" cy="611640"/>
            <a:chOff x="144360" y="152280"/>
            <a:chExt cx="11896920" cy="611640"/>
          </a:xfrm>
        </p:grpSpPr>
        <p:sp>
          <p:nvSpPr>
            <p:cNvPr id="101" name="Google Shape;101;p11"/>
            <p:cNvSpPr/>
            <p:nvPr/>
          </p:nvSpPr>
          <p:spPr>
            <a:xfrm>
              <a:off x="144360" y="152280"/>
              <a:ext cx="11895480" cy="470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44360" y="597600"/>
              <a:ext cx="185400" cy="166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1855160" y="597600"/>
              <a:ext cx="186120" cy="166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1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bäude, Stadt, Schloss, Turm enthält.&#10;&#10;Automatisch generierte Beschreibung" id="168" name="Google Shape;16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" l="0" r="0" t="461"/>
          <a:stretch/>
        </p:blipFill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>
            <p:ph type="ctrTitle"/>
          </p:nvPr>
        </p:nvSpPr>
        <p:spPr>
          <a:xfrm>
            <a:off x="0" y="1693402"/>
            <a:ext cx="6266400" cy="331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of Pediatric IV Flow Rate Monitor for Humanitarian Setting</a:t>
            </a:r>
            <a:endParaRPr/>
          </a:p>
        </p:txBody>
      </p:sp>
      <p:sp>
        <p:nvSpPr>
          <p:cNvPr id="170" name="Google Shape;170;p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Leandro Catarci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Bachelor’s thesis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07.08.2025</a:t>
            </a:r>
            <a:endParaRPr/>
          </a:p>
        </p:txBody>
      </p:sp>
      <p:pic>
        <p:nvPicPr>
          <p:cNvPr descr="A picture containing font, screenshot, graphics, text&#10;&#10;Description automatically generated" id="171" name="Google Shape;1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006" y="345057"/>
            <a:ext cx="1391854" cy="35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Author‘s name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4653360" y="2528640"/>
            <a:ext cx="287928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font, screenshot, graphics, text&#10;&#10;Description automatically generated" id="181" name="Google Shape;1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80" y="6391307"/>
            <a:ext cx="1198079" cy="3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30831" y="614664"/>
            <a:ext cx="2304000" cy="3568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2634830" y="614663"/>
            <a:ext cx="230616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941000" y="614663"/>
            <a:ext cx="2340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248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9552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144000" spcFirstLastPara="1" rIns="14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Subtitle</a:t>
            </a:r>
            <a:r>
              <a:rPr b="1" lang="en-US" sz="2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section “Introduction”</a:t>
            </a:r>
            <a:endParaRPr b="0" sz="2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7381" y="2026080"/>
            <a:ext cx="12187238" cy="367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problem you are trying to solve and the background of the problem.</a:t>
            </a:r>
            <a:endParaRPr b="1" sz="1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330830" y="2609534"/>
            <a:ext cx="11525577" cy="2830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 for preparing the slides: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should follow a logical order, like the one from your manuscript.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subtitle is not al</a:t>
            </a: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necessary. It can be helpful in some situations, e.g., if you discuss multiple methods and multiple corresponding results.</a:t>
            </a:r>
            <a:endParaRPr sz="1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often-adopted length of a presentation is 1-2 min/slide. If you prepare a talk for 10 minutes, you can make up to 10 slides + the closing “Thank you”.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not to put more than 5 elements on a slide. It is said that the viewer can’t focus on more. If you have 5 elements, use animations so the viewer focuses on what you want to say at given moment and is not distracted by things you will discuss next.</a:t>
            </a:r>
            <a:endParaRPr sz="1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Author‘s name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font, screenshot, graphics, text&#10;&#10;Description automatically generated" id="198" name="Google Shape;1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80" y="6391307"/>
            <a:ext cx="1198079" cy="3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330831" y="614664"/>
            <a:ext cx="2304000" cy="3568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2634831" y="614663"/>
            <a:ext cx="2304000" cy="3568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4938831" y="614663"/>
            <a:ext cx="234216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248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9552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84666" y="2026080"/>
            <a:ext cx="12187238" cy="64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goals of the thesis and put down the research</a:t>
            </a:r>
            <a:r>
              <a:rPr b="1"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slide/these slides can contain more text than the others.</a:t>
            </a:r>
            <a:endParaRPr sz="1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144000" spcFirstLastPara="1" rIns="14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Subtitle</a:t>
            </a:r>
            <a:r>
              <a:rPr b="1" lang="en-US" sz="2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section “Goals”</a:t>
            </a:r>
            <a:endParaRPr b="0" sz="2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330830" y="2609534"/>
            <a:ext cx="11525577" cy="2306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 for preparing the slides: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presentation simple. Simple means something different to everyone.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presenter, your focus is to keep the audience engaged. They should feel like they are learning valuable information and that they are following a storyline your created.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most important pieces on a slide with bold font/colors/shapes.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Guy Kawasaki, a venture capitalist and one of the original marketing specialists for Apple, said that the best slideshow presentations are less than 10 slides, last at most 20 minutes, and use a font size of 30. Following this strategy can help you condense your information, eliminate unnecessary ideas, and maintain your audience’s focus more efficiently.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Author‘s name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font, screenshot, graphics, text&#10;&#10;Description automatically generated"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80" y="6391307"/>
            <a:ext cx="1198079" cy="3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330831" y="614664"/>
            <a:ext cx="2304000" cy="3568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18" name="Google Shape;218;p4"/>
          <p:cNvSpPr/>
          <p:nvPr/>
        </p:nvSpPr>
        <p:spPr>
          <a:xfrm>
            <a:off x="7248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9552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84666" y="2026080"/>
            <a:ext cx="12187238" cy="367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methods you used achieve the results without presenting the results.</a:t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2634831" y="614663"/>
            <a:ext cx="230399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4938830" y="614663"/>
            <a:ext cx="2342170" cy="3568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144000" spcFirstLastPara="1" rIns="14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Subtitle</a:t>
            </a:r>
            <a:r>
              <a:rPr b="1" lang="en-US" sz="2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section “Methods”</a:t>
            </a:r>
            <a:endParaRPr b="0" sz="2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330830" y="2609534"/>
            <a:ext cx="11525577" cy="313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 for presenting: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 to the audience, not to the screen. To do so, you need to know the content of your slides. Try to keep the eye-contact with the audience from time to time.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likely that you will feel stressed. To mitigate stress, you can: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in front of the mirror.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yourself while practicing.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 out loud while practicing, do not practice by repeating the talk in your mind.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you practiced yourself, show the presentation to your colleague/friend/family member.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407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do not know what to do with your hands while presenting and you feel awkward by standing just straight, you may hold something in your hands, e.g., a pen or a remote control for the presentation (don’t play with it too much).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Author‘s name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font, screenshot, graphics, text&#10;&#10;Description automatically generated"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80" y="6391307"/>
            <a:ext cx="1198079" cy="3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330831" y="614664"/>
            <a:ext cx="2304000" cy="3568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9552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84666" y="2026080"/>
            <a:ext cx="12187238" cy="64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the results visually and discuss them orally.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again, the slides are here to help you speak, try not overloading them with text. Use tables, images, and figures.</a:t>
            </a:r>
            <a:endParaRPr sz="1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2634831" y="614663"/>
            <a:ext cx="230399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938830" y="614663"/>
            <a:ext cx="234216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7248407" y="614663"/>
            <a:ext cx="2304000" cy="3568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144000" spcFirstLastPara="1" rIns="14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Subtitle</a:t>
            </a:r>
            <a:r>
              <a:rPr b="1" lang="en-US" sz="2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section “Resu</a:t>
            </a:r>
            <a:r>
              <a:rPr b="1" lang="en-US" sz="2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lts</a:t>
            </a:r>
            <a:r>
              <a:rPr b="1" lang="en-US" sz="2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0" sz="2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Author‘s name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font, screenshot, graphics, text&#10;&#10;Description automatically generated" id="248" name="Google Shape;2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80" y="6391307"/>
            <a:ext cx="1198079" cy="3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6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330831" y="614664"/>
            <a:ext cx="2304000" cy="3568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84666" y="2026080"/>
            <a:ext cx="12187238" cy="367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 &amp; recommendations can be bullet points, therefore can be plain text.</a:t>
            </a:r>
            <a:endParaRPr b="1" sz="1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2634831" y="614663"/>
            <a:ext cx="230399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7248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9552407" y="614663"/>
            <a:ext cx="2304000" cy="3568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4938830" y="614663"/>
            <a:ext cx="234216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Author‘s name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font, screenshot, graphics, text&#10;&#10;Description automatically generated" id="267" name="Google Shape;2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880" y="6391307"/>
            <a:ext cx="1198079" cy="30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8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sz="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30831" y="614664"/>
            <a:ext cx="2304000" cy="35683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>
            <a:off x="9552407" y="614663"/>
            <a:ext cx="2304000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4666" y="2026080"/>
            <a:ext cx="12187238" cy="1475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add additional slides after the last “Thank you/ETH” slide.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are here to help you answer the questions you may get after you finish presenting.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not show, nor discuss these slides during your main talk.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here information which did not fit in the main presentation plot or some supplementary information regarding the results or the methods.</a:t>
            </a:r>
            <a:endParaRPr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2634831" y="614663"/>
            <a:ext cx="230399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6AB3"/>
              </a:buClr>
              <a:buSzPts val="176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4938830" y="614663"/>
            <a:ext cx="2342169" cy="35683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248407" y="614663"/>
            <a:ext cx="2304000" cy="3568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144000" spcFirstLastPara="1" rIns="14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40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insights into methods/results useful for Q&amp;A</a:t>
            </a:r>
            <a:endParaRPr b="0" sz="2800" strike="noStrike">
              <a:solidFill>
                <a:srgbClr val="1F40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2019-10-05T17:13:10Z</dcterms:created>
  <dc:creator>MT2DpgdlXV@student.ethz.ch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