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7225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jI2QhLJPX3E2mdqpVQ82Xho4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FE215C-CC37-434D-919D-2B2DB7243B9B}">
  <a:tblStyle styleId="{44FE215C-CC37-434D-919D-2B2DB7243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b158e8a20_0_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b158e8a20_0_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b158e8a20_0_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b158e8a20_0_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b158e8a20_0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b158e8a20_0_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b158e8a20_0_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b158e8a20_0_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b158e8a20_0_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4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158e8a20_0_1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b158e8a20_0_1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5b158e8a20_0_1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b158e8a20_0_1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b158e8a20_0_1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5b158e8a20_0_13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4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b158e8a20_0_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b158e8a20_0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b158e8a20_0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b158e8a20_0_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b158e8a20_0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5b158e8a20_0_3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b158e8a20_0_4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b158e8a20_0_4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b158e8a20_0_4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b158e8a20_0_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b158e8a20_0_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5b158e8a20_0_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>
            <p:ph idx="2" type="pic"/>
          </p:nvPr>
        </p:nvSpPr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sz="359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53" y="360538"/>
            <a:ext cx="176487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/>
          <p:nvPr>
            <p:ph idx="3" type="pic"/>
          </p:nvPr>
        </p:nvSpPr>
        <p:spPr>
          <a:xfrm>
            <a:off x="10196179" y="6489088"/>
            <a:ext cx="1259508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4" type="body"/>
          </p:nvPr>
        </p:nvSpPr>
        <p:spPr>
          <a:xfrm>
            <a:off x="9692662" y="316800"/>
            <a:ext cx="17992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2pPr>
            <a:lvl3pPr indent="-3016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3pPr>
            <a:lvl4pPr indent="-3016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4pPr>
            <a:lvl5pPr indent="-3016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3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3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4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3"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4"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5"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6"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9460" y="365126"/>
            <a:ext cx="10511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9461" y="1681163"/>
            <a:ext cx="51557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839461" y="2505075"/>
            <a:ext cx="515577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3" type="body"/>
          </p:nvPr>
        </p:nvSpPr>
        <p:spPr>
          <a:xfrm>
            <a:off x="6169789" y="1681163"/>
            <a:ext cx="518116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2" name="Google Shape;42;p12"/>
          <p:cNvSpPr txBox="1"/>
          <p:nvPr>
            <p:ph idx="4" type="body"/>
          </p:nvPr>
        </p:nvSpPr>
        <p:spPr>
          <a:xfrm>
            <a:off x="6169789" y="2505075"/>
            <a:ext cx="518116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cxnSp>
          <p:nvCxnSpPr>
            <p:cNvPr id="11" name="Google Shape;11;p10"/>
            <p:cNvCxnSpPr/>
            <p:nvPr/>
          </p:nvCxnSpPr>
          <p:spPr>
            <a:xfrm flipH="1">
              <a:off x="3214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1185876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" name="Google Shape;13;p10"/>
            <p:cNvCxnSpPr/>
            <p:nvPr/>
          </p:nvCxnSpPr>
          <p:spPr>
            <a:xfrm>
              <a:off x="-377640" y="342684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0"/>
            <p:cNvCxnSpPr/>
            <p:nvPr/>
          </p:nvCxnSpPr>
          <p:spPr>
            <a:xfrm>
              <a:off x="-377640" y="76248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0"/>
            <p:cNvCxnSpPr/>
            <p:nvPr/>
          </p:nvCxnSpPr>
          <p:spPr>
            <a:xfrm>
              <a:off x="-377640" y="63046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0"/>
            <p:cNvCxnSpPr/>
            <p:nvPr/>
          </p:nvCxnSpPr>
          <p:spPr>
            <a:xfrm>
              <a:off x="-377640" y="62370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0"/>
            <p:cNvCxnSpPr/>
            <p:nvPr/>
          </p:nvCxnSpPr>
          <p:spPr>
            <a:xfrm>
              <a:off x="-377640" y="67744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0"/>
            <p:cNvCxnSpPr/>
            <p:nvPr/>
          </p:nvCxnSpPr>
          <p:spPr>
            <a:xfrm flipH="1">
              <a:off x="60940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" name="Google Shape;19;p10"/>
            <p:cNvCxnSpPr/>
            <p:nvPr/>
          </p:nvCxnSpPr>
          <p:spPr>
            <a:xfrm>
              <a:off x="-377640" y="61920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0"/>
            <p:cNvCxnSpPr/>
            <p:nvPr/>
          </p:nvCxnSpPr>
          <p:spPr>
            <a:xfrm>
              <a:off x="-377640" y="202032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0"/>
            <p:cNvCxnSpPr/>
            <p:nvPr/>
          </p:nvCxnSpPr>
          <p:spPr>
            <a:xfrm>
              <a:off x="-377640" y="48312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 flipH="1">
              <a:off x="141840" y="-384840"/>
              <a:ext cx="72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3" name="Google Shape;23;p10"/>
            <p:cNvCxnSpPr/>
            <p:nvPr/>
          </p:nvCxnSpPr>
          <p:spPr>
            <a:xfrm flipH="1">
              <a:off x="1203984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4" name="Google Shape;24;p10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pk6jNq9gG_7C5ho5Edl_WbWOz5cEIb6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bäude, Stadt, Schloss, Turm enthält.&#10;&#10;Automatisch generierte Beschreibung" id="98" name="Google Shape;9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" l="0" r="0" t="461"/>
          <a:stretch/>
        </p:blipFill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Weekly Update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de-DE">
                <a:latin typeface="Times New Roman"/>
                <a:ea typeface="Times New Roman"/>
                <a:cs typeface="Times New Roman"/>
                <a:sym typeface="Times New Roman"/>
              </a:rPr>
              <a:t>Leandro Catarci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Bachelor’s Thesis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.05.2025</a:t>
            </a:r>
            <a:endParaRPr/>
          </a:p>
        </p:txBody>
      </p:sp>
      <p:pic>
        <p:nvPicPr>
          <p:cNvPr descr="A picture containing font, screenshot, graphics, text&#10;&#10;Description automatically generated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006" y="345057"/>
            <a:ext cx="1391854" cy="35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158e8a20_0_86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Validation Planning - Objectives</a:t>
            </a:r>
            <a:endParaRPr/>
          </a:p>
        </p:txBody>
      </p:sp>
      <p:sp>
        <p:nvSpPr>
          <p:cNvPr id="184" name="Google Shape;184;g35b158e8a20_0_86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±1 % drop-count accuracy over continuous flow (target: 300+ drops)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&lt; 15 s alarm delay for occlusion or flow drift &gt; ±10 %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Battery runtime ≥ 360 h under realistic duty cyc</a:t>
            </a:r>
            <a:r>
              <a:rPr lang="de-DE" sz="1100"/>
              <a:t>le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158e8a20_0_92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Validation Planning </a:t>
            </a:r>
            <a:r>
              <a:rPr lang="de-DE"/>
              <a:t>- Setup</a:t>
            </a:r>
            <a:endParaRPr/>
          </a:p>
        </p:txBody>
      </p:sp>
      <p:sp>
        <p:nvSpPr>
          <p:cNvPr id="191" name="Google Shape;191;g35b158e8a20_0_92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Arduino Pro Mini + INA219 current sensor for </a:t>
            </a:r>
            <a:r>
              <a:rPr lang="de-DE"/>
              <a:t>Power consumption profile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Analytical Scale (0.01g Accuracy) for flow accuracy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Testing begins in July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158e8a20_0_62"/>
          <p:cNvSpPr txBox="1"/>
          <p:nvPr>
            <p:ph type="title"/>
          </p:nvPr>
        </p:nvSpPr>
        <p:spPr>
          <a:xfrm>
            <a:off x="839460" y="365126"/>
            <a:ext cx="10511400" cy="13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Timeline</a:t>
            </a:r>
            <a:endParaRPr/>
          </a:p>
        </p:txBody>
      </p:sp>
      <p:sp>
        <p:nvSpPr>
          <p:cNvPr id="198" name="Google Shape;198;g35b158e8a20_0_62"/>
          <p:cNvSpPr txBox="1"/>
          <p:nvPr>
            <p:ph idx="3" type="body"/>
          </p:nvPr>
        </p:nvSpPr>
        <p:spPr>
          <a:xfrm>
            <a:off x="6169789" y="1681163"/>
            <a:ext cx="51813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b158e8a20_0_62"/>
          <p:cNvSpPr txBox="1"/>
          <p:nvPr>
            <p:ph idx="4" type="body"/>
          </p:nvPr>
        </p:nvSpPr>
        <p:spPr>
          <a:xfrm>
            <a:off x="6169789" y="2505075"/>
            <a:ext cx="51813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35b158e8a20_0_62" title="output.png"/>
          <p:cNvPicPr preferRelativeResize="0"/>
          <p:nvPr/>
        </p:nvPicPr>
        <p:blipFill rotWithShape="1">
          <a:blip r:embed="rId3">
            <a:alphaModFix/>
          </a:blip>
          <a:srcRect b="0" l="0" r="0" t="6023"/>
          <a:stretch/>
        </p:blipFill>
        <p:spPr>
          <a:xfrm>
            <a:off x="1697099" y="1301775"/>
            <a:ext cx="8793027" cy="47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839460" y="365126"/>
            <a:ext cx="10511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New BOM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75500" y="5700300"/>
            <a:ext cx="10439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chemeClr val="dk1"/>
                </a:solidFill>
              </a:rPr>
              <a:t>Link: </a:t>
            </a:r>
            <a:r>
              <a:rPr lang="de-DE" sz="1900" u="sng">
                <a:solidFill>
                  <a:schemeClr val="hlink"/>
                </a:solidFill>
                <a:hlinkClick r:id="rId3"/>
              </a:rPr>
              <a:t>https://docs.google.com/spreadsheets/d/1pk6jNq9gG_7C5ho5Edl_WbWOz5cEIb6d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graphicFrame>
        <p:nvGraphicFramePr>
          <p:cNvPr id="110" name="Google Shape;110;p2"/>
          <p:cNvGraphicFramePr/>
          <p:nvPr/>
        </p:nvGraphicFramePr>
        <p:xfrm>
          <a:off x="952488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{44FE215C-CC37-434D-919D-2B2DB7243B9B}</a:tableStyleId>
              </a:tblPr>
              <a:tblGrid>
                <a:gridCol w="3427425"/>
                <a:gridCol w="1406650"/>
                <a:gridCol w="544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Expense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Price (1 of 1)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Price (1 of 1000)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MCU 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IR LED 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IR Sensor 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Power 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PCB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25.57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UI &amp; 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8.18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Casing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Miscellaneous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58.81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18.03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b158e8a20_0_124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600"/>
              <a:t>IV Drip Inaccuracy Due to Clamp Drift &amp; Hysteresis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b158e8a20_0_124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00"/>
              <a:t>Observation (Prototype Testing):</a:t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My optical drip sensor showed significant deviation between actual drip rate and the value set on the roller clamp.</a:t>
            </a:r>
            <a:br>
              <a:rPr lang="de-DE" sz="1900"/>
            </a:b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This discrepancy increased over time, especially after multiple flow adjustments.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b158e8a20_0_131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IV Drip Inaccuracy Due to Clamp Drift &amp; Hysteresis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5b158e8a20_0_131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00"/>
              <a:t>Root Cause:</a:t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/>
              <a:t>Hysteresis &amp; mechanical drift in the roller clamp:</a:t>
            </a:r>
            <a:br>
              <a:rPr lang="de-DE" sz="1900"/>
            </a:b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de-DE" sz="1900"/>
              <a:t>The same clamp position did not produce the same drip rate when approached from above vs. below.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00"/>
              <a:t>Literature:</a:t>
            </a:r>
            <a:br>
              <a:rPr lang="de-DE" sz="1900"/>
            </a:b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de-DE" sz="1900"/>
              <a:t>Clamp and tubing variability leads to up to 45% deviation over time (Flack &amp; Whyte, 1974; Crass et al., 1985).</a:t>
            </a:r>
            <a:br>
              <a:rPr lang="de-DE" sz="1900"/>
            </a:b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de-DE" sz="1900"/>
              <a:t>ISO standards (8536) allow ±10% error, but real-world deviations can exceed that without monitoring.</a:t>
            </a:r>
            <a:br>
              <a:rPr lang="de-DE" sz="1900"/>
            </a:b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839460" y="365126"/>
            <a:ext cx="10511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Schematics - MCU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839461" y="1681163"/>
            <a:ext cx="51557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 txBox="1"/>
          <p:nvPr>
            <p:ph idx="3" type="body"/>
          </p:nvPr>
        </p:nvSpPr>
        <p:spPr>
          <a:xfrm>
            <a:off x="6169789" y="1681163"/>
            <a:ext cx="518116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 txBox="1"/>
          <p:nvPr>
            <p:ph idx="4" type="body"/>
          </p:nvPr>
        </p:nvSpPr>
        <p:spPr>
          <a:xfrm>
            <a:off x="6169789" y="2505075"/>
            <a:ext cx="518116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00" y="1458312"/>
            <a:ext cx="7196025" cy="50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b158e8a20_0_22"/>
          <p:cNvSpPr txBox="1"/>
          <p:nvPr>
            <p:ph type="title"/>
          </p:nvPr>
        </p:nvSpPr>
        <p:spPr>
          <a:xfrm>
            <a:off x="839460" y="365126"/>
            <a:ext cx="10511400" cy="13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Schematics - Power</a:t>
            </a:r>
            <a:endParaRPr/>
          </a:p>
        </p:txBody>
      </p:sp>
      <p:sp>
        <p:nvSpPr>
          <p:cNvPr id="141" name="Google Shape;141;g35b158e8a20_0_22"/>
          <p:cNvSpPr txBox="1"/>
          <p:nvPr>
            <p:ph idx="1" type="body"/>
          </p:nvPr>
        </p:nvSpPr>
        <p:spPr>
          <a:xfrm>
            <a:off x="839461" y="1681163"/>
            <a:ext cx="51558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b158e8a20_0_22"/>
          <p:cNvSpPr txBox="1"/>
          <p:nvPr>
            <p:ph idx="2" type="body"/>
          </p:nvPr>
        </p:nvSpPr>
        <p:spPr>
          <a:xfrm>
            <a:off x="839461" y="2505075"/>
            <a:ext cx="51558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5b158e8a20_0_22"/>
          <p:cNvSpPr txBox="1"/>
          <p:nvPr>
            <p:ph idx="3" type="body"/>
          </p:nvPr>
        </p:nvSpPr>
        <p:spPr>
          <a:xfrm>
            <a:off x="6169789" y="1681163"/>
            <a:ext cx="51813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5b158e8a20_0_22"/>
          <p:cNvSpPr txBox="1"/>
          <p:nvPr>
            <p:ph idx="4" type="body"/>
          </p:nvPr>
        </p:nvSpPr>
        <p:spPr>
          <a:xfrm>
            <a:off x="6169789" y="2505075"/>
            <a:ext cx="51813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35b158e8a2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537" y="1681175"/>
            <a:ext cx="8592151" cy="44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b158e8a20_0_33"/>
          <p:cNvSpPr txBox="1"/>
          <p:nvPr>
            <p:ph type="title"/>
          </p:nvPr>
        </p:nvSpPr>
        <p:spPr>
          <a:xfrm>
            <a:off x="839460" y="365126"/>
            <a:ext cx="10511400" cy="13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Schematics - Photodiode</a:t>
            </a:r>
            <a:endParaRPr/>
          </a:p>
        </p:txBody>
      </p:sp>
      <p:sp>
        <p:nvSpPr>
          <p:cNvPr id="152" name="Google Shape;152;g35b158e8a20_0_33"/>
          <p:cNvSpPr txBox="1"/>
          <p:nvPr>
            <p:ph idx="1" type="body"/>
          </p:nvPr>
        </p:nvSpPr>
        <p:spPr>
          <a:xfrm>
            <a:off x="839461" y="1681163"/>
            <a:ext cx="51558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b158e8a20_0_33"/>
          <p:cNvSpPr txBox="1"/>
          <p:nvPr>
            <p:ph idx="2" type="body"/>
          </p:nvPr>
        </p:nvSpPr>
        <p:spPr>
          <a:xfrm>
            <a:off x="839461" y="2505075"/>
            <a:ext cx="51558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b158e8a20_0_33"/>
          <p:cNvSpPr txBox="1"/>
          <p:nvPr>
            <p:ph idx="3" type="body"/>
          </p:nvPr>
        </p:nvSpPr>
        <p:spPr>
          <a:xfrm>
            <a:off x="6169789" y="1681163"/>
            <a:ext cx="51813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b158e8a20_0_33"/>
          <p:cNvSpPr txBox="1"/>
          <p:nvPr>
            <p:ph idx="4" type="body"/>
          </p:nvPr>
        </p:nvSpPr>
        <p:spPr>
          <a:xfrm>
            <a:off x="6169789" y="2505075"/>
            <a:ext cx="51813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35b158e8a2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50" y="1381716"/>
            <a:ext cx="10508324" cy="409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b158e8a20_0_43"/>
          <p:cNvSpPr txBox="1"/>
          <p:nvPr>
            <p:ph type="title"/>
          </p:nvPr>
        </p:nvSpPr>
        <p:spPr>
          <a:xfrm>
            <a:off x="839460" y="365126"/>
            <a:ext cx="10511400" cy="13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Schematics - IR LED</a:t>
            </a:r>
            <a:endParaRPr/>
          </a:p>
        </p:txBody>
      </p:sp>
      <p:sp>
        <p:nvSpPr>
          <p:cNvPr id="163" name="Google Shape;163;g35b158e8a20_0_43"/>
          <p:cNvSpPr txBox="1"/>
          <p:nvPr>
            <p:ph idx="1" type="body"/>
          </p:nvPr>
        </p:nvSpPr>
        <p:spPr>
          <a:xfrm>
            <a:off x="839461" y="1681163"/>
            <a:ext cx="51558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b158e8a20_0_43"/>
          <p:cNvSpPr txBox="1"/>
          <p:nvPr>
            <p:ph idx="2" type="body"/>
          </p:nvPr>
        </p:nvSpPr>
        <p:spPr>
          <a:xfrm>
            <a:off x="839461" y="2505075"/>
            <a:ext cx="51558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5b158e8a20_0_43"/>
          <p:cNvSpPr txBox="1"/>
          <p:nvPr>
            <p:ph idx="3" type="body"/>
          </p:nvPr>
        </p:nvSpPr>
        <p:spPr>
          <a:xfrm>
            <a:off x="6169789" y="1681163"/>
            <a:ext cx="51813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b158e8a20_0_43"/>
          <p:cNvSpPr txBox="1"/>
          <p:nvPr>
            <p:ph idx="4" type="body"/>
          </p:nvPr>
        </p:nvSpPr>
        <p:spPr>
          <a:xfrm>
            <a:off x="6169789" y="2505075"/>
            <a:ext cx="51813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35b158e8a20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50" y="1429325"/>
            <a:ext cx="7008598" cy="49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b158e8a20_0_53"/>
          <p:cNvSpPr txBox="1"/>
          <p:nvPr>
            <p:ph type="title"/>
          </p:nvPr>
        </p:nvSpPr>
        <p:spPr>
          <a:xfrm>
            <a:off x="839460" y="365126"/>
            <a:ext cx="10511400" cy="13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Improvements and next steps</a:t>
            </a:r>
            <a:endParaRPr/>
          </a:p>
        </p:txBody>
      </p:sp>
      <p:sp>
        <p:nvSpPr>
          <p:cNvPr id="174" name="Google Shape;174;g35b158e8a20_0_53"/>
          <p:cNvSpPr txBox="1"/>
          <p:nvPr>
            <p:ph idx="1" type="body"/>
          </p:nvPr>
        </p:nvSpPr>
        <p:spPr>
          <a:xfrm>
            <a:off x="839461" y="1681163"/>
            <a:ext cx="51558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EE</a:t>
            </a:r>
            <a:endParaRPr/>
          </a:p>
        </p:txBody>
      </p:sp>
      <p:sp>
        <p:nvSpPr>
          <p:cNvPr id="175" name="Google Shape;175;g35b158e8a20_0_53"/>
          <p:cNvSpPr txBox="1"/>
          <p:nvPr>
            <p:ph idx="2" type="body"/>
          </p:nvPr>
        </p:nvSpPr>
        <p:spPr>
          <a:xfrm>
            <a:off x="839461" y="2505075"/>
            <a:ext cx="51558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Add 32 kHz crystal,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Draw PCB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Order PCB &amp; Components</a:t>
            </a:r>
            <a:endParaRPr/>
          </a:p>
        </p:txBody>
      </p:sp>
      <p:sp>
        <p:nvSpPr>
          <p:cNvPr id="176" name="Google Shape;176;g35b158e8a20_0_53"/>
          <p:cNvSpPr txBox="1"/>
          <p:nvPr>
            <p:ph idx="3" type="body"/>
          </p:nvPr>
        </p:nvSpPr>
        <p:spPr>
          <a:xfrm>
            <a:off x="6169789" y="1681163"/>
            <a:ext cx="5181300" cy="8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ME</a:t>
            </a:r>
            <a:endParaRPr/>
          </a:p>
        </p:txBody>
      </p:sp>
      <p:sp>
        <p:nvSpPr>
          <p:cNvPr id="177" name="Google Shape;177;g35b158e8a20_0_53"/>
          <p:cNvSpPr txBox="1"/>
          <p:nvPr>
            <p:ph idx="4" type="body"/>
          </p:nvPr>
        </p:nvSpPr>
        <p:spPr>
          <a:xfrm>
            <a:off x="6169789" y="2505075"/>
            <a:ext cx="51813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Universal compliant clamp for 15mm - 20mm.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2019-10-05T17:13:10Z</dcterms:created>
  <dc:creator>MT2DpgdlXV@student.ethz.ch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