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87225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hqYL3gyRZVHp+LZdLQSUAFudiw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4FD9F1-191C-44C0-91BF-65B1F4B0F25C}">
  <a:tblStyle styleId="{E54FD9F1-191C-44C0-91BF-65B1F4B0F2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de-D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6bb5bbe90_1_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36bb5bbe90_1_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36bb5bbe90_1_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6bb5bbe90_0_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6bb5bbe90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336bb5bbe90_0_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6bb5bbe90_0_13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6bb5bbe90_0_13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336bb5bbe90_0_13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6bb5bbe90_1_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6bb5bbe90_1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336bb5bbe90_1_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6bb5bbe90_1_2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6bb5bbe90_1_2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336bb5bbe90_1_2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6bb5bbe90_0_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36bb5bbe90_0_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36bb5bbe90_0_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6bb5bbe90_0_2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6bb5bbe90_0_2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36bb5bbe90_0_2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6bb5bbe90_0_27:notes"/>
          <p:cNvSpPr/>
          <p:nvPr>
            <p:ph idx="2" type="sldImg"/>
          </p:nvPr>
        </p:nvSpPr>
        <p:spPr>
          <a:xfrm>
            <a:off x="217488" y="812800"/>
            <a:ext cx="71247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g336bb5bbe90_0_2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36bb5bbe90_0_2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400" strike="noStrike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400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6a23a003d_0_1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66a23a003d_0_1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66a23a003d_0_1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01">
  <p:cSld name="Titelfolie 0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/>
          <p:nvPr>
            <p:ph idx="2" type="pic"/>
          </p:nvPr>
        </p:nvSpPr>
        <p:spPr>
          <a:xfrm>
            <a:off x="731552" y="1016000"/>
            <a:ext cx="10724135" cy="52560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11"/>
          <p:cNvSpPr txBox="1"/>
          <p:nvPr>
            <p:ph type="ctrTitle"/>
          </p:nvPr>
        </p:nvSpPr>
        <p:spPr>
          <a:xfrm>
            <a:off x="0" y="2233538"/>
            <a:ext cx="5901694" cy="27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1080000" spcFirstLastPara="1" rIns="0" wrap="square" tIns="252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99"/>
              <a:buFont typeface="Arial"/>
              <a:buNone/>
              <a:defRPr sz="3599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3" name="Google Shape;3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1553" y="360538"/>
            <a:ext cx="1764875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/>
          <p:nvPr>
            <p:ph idx="3" type="pic"/>
          </p:nvPr>
        </p:nvSpPr>
        <p:spPr>
          <a:xfrm>
            <a:off x="10196179" y="6489088"/>
            <a:ext cx="1259508" cy="1800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1078095" y="3860495"/>
            <a:ext cx="4678172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4" type="body"/>
          </p:nvPr>
        </p:nvSpPr>
        <p:spPr>
          <a:xfrm>
            <a:off x="9692662" y="316800"/>
            <a:ext cx="1799297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None/>
              <a:defRPr sz="1150"/>
            </a:lvl1pPr>
            <a:lvl2pPr indent="-301625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•"/>
              <a:defRPr sz="1150"/>
            </a:lvl2pPr>
            <a:lvl3pPr indent="-301625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•"/>
              <a:defRPr sz="1150"/>
            </a:lvl3pPr>
            <a:lvl4pPr indent="-30162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•"/>
              <a:defRPr sz="1150"/>
            </a:lvl4pPr>
            <a:lvl5pPr indent="-30162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50"/>
              <a:buChar char="•"/>
              <a:defRPr sz="11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  <p15:guide id="2" orient="horz" pos="640">
          <p15:clr>
            <a:srgbClr val="FBAE40"/>
          </p15:clr>
        </p15:guide>
        <p15:guide id="3" orient="horz" pos="3952">
          <p15:clr>
            <a:srgbClr val="FBAE40"/>
          </p15:clr>
        </p15:guide>
        <p15:guide id="4" pos="610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609120" y="1604520"/>
            <a:ext cx="53521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2" type="body"/>
          </p:nvPr>
        </p:nvSpPr>
        <p:spPr>
          <a:xfrm>
            <a:off x="6229080" y="160452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3" type="body"/>
          </p:nvPr>
        </p:nvSpPr>
        <p:spPr>
          <a:xfrm>
            <a:off x="6229080" y="368208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" type="body"/>
          </p:nvPr>
        </p:nvSpPr>
        <p:spPr>
          <a:xfrm>
            <a:off x="609120" y="160452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2" type="body"/>
          </p:nvPr>
        </p:nvSpPr>
        <p:spPr>
          <a:xfrm>
            <a:off x="6229080" y="160452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3" type="body"/>
          </p:nvPr>
        </p:nvSpPr>
        <p:spPr>
          <a:xfrm>
            <a:off x="609120" y="3682080"/>
            <a:ext cx="109677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609120" y="1604520"/>
            <a:ext cx="109677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2" type="body"/>
          </p:nvPr>
        </p:nvSpPr>
        <p:spPr>
          <a:xfrm>
            <a:off x="609120" y="3682080"/>
            <a:ext cx="1096776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" type="body"/>
          </p:nvPr>
        </p:nvSpPr>
        <p:spPr>
          <a:xfrm>
            <a:off x="609120" y="160452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2" type="body"/>
          </p:nvPr>
        </p:nvSpPr>
        <p:spPr>
          <a:xfrm>
            <a:off x="6229080" y="160452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3" type="body"/>
          </p:nvPr>
        </p:nvSpPr>
        <p:spPr>
          <a:xfrm>
            <a:off x="609120" y="368208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4" type="body"/>
          </p:nvPr>
        </p:nvSpPr>
        <p:spPr>
          <a:xfrm>
            <a:off x="6229080" y="368208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" type="body"/>
          </p:nvPr>
        </p:nvSpPr>
        <p:spPr>
          <a:xfrm>
            <a:off x="609120" y="1604520"/>
            <a:ext cx="3531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2" type="body"/>
          </p:nvPr>
        </p:nvSpPr>
        <p:spPr>
          <a:xfrm>
            <a:off x="4317480" y="1604520"/>
            <a:ext cx="3531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3" type="body"/>
          </p:nvPr>
        </p:nvSpPr>
        <p:spPr>
          <a:xfrm>
            <a:off x="8025480" y="1604520"/>
            <a:ext cx="3531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4" type="body"/>
          </p:nvPr>
        </p:nvSpPr>
        <p:spPr>
          <a:xfrm>
            <a:off x="609120" y="3682080"/>
            <a:ext cx="3531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5" type="body"/>
          </p:nvPr>
        </p:nvSpPr>
        <p:spPr>
          <a:xfrm>
            <a:off x="4317480" y="3682080"/>
            <a:ext cx="3531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6" type="body"/>
          </p:nvPr>
        </p:nvSpPr>
        <p:spPr>
          <a:xfrm>
            <a:off x="8025480" y="3682080"/>
            <a:ext cx="3531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/>
          <p:nvPr>
            <p:ph type="title"/>
          </p:nvPr>
        </p:nvSpPr>
        <p:spPr>
          <a:xfrm>
            <a:off x="839460" y="365126"/>
            <a:ext cx="1051149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" type="body"/>
          </p:nvPr>
        </p:nvSpPr>
        <p:spPr>
          <a:xfrm>
            <a:off x="839461" y="1681163"/>
            <a:ext cx="515577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99"/>
              <a:buNone/>
              <a:defRPr b="1" sz="2399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None/>
              <a:defRPr b="1" sz="1999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None/>
              <a:defRPr b="1" sz="1799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9"/>
              <a:buNone/>
              <a:defRPr b="1" sz="1599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9"/>
              <a:buNone/>
              <a:defRPr b="1" sz="1599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9"/>
              <a:buNone/>
              <a:defRPr b="1" sz="1599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9"/>
              <a:buNone/>
              <a:defRPr b="1" sz="1599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9"/>
              <a:buNone/>
              <a:defRPr b="1" sz="1599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9"/>
              <a:buNone/>
              <a:defRPr b="1" sz="1599"/>
            </a:lvl9pPr>
          </a:lstStyle>
          <a:p/>
        </p:txBody>
      </p:sp>
      <p:sp>
        <p:nvSpPr>
          <p:cNvPr id="40" name="Google Shape;40;p12"/>
          <p:cNvSpPr txBox="1"/>
          <p:nvPr>
            <p:ph idx="2" type="body"/>
          </p:nvPr>
        </p:nvSpPr>
        <p:spPr>
          <a:xfrm>
            <a:off x="839461" y="2505075"/>
            <a:ext cx="515577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3" type="body"/>
          </p:nvPr>
        </p:nvSpPr>
        <p:spPr>
          <a:xfrm>
            <a:off x="6169789" y="1681163"/>
            <a:ext cx="518116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99"/>
              <a:buNone/>
              <a:defRPr b="1" sz="2399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99"/>
              <a:buNone/>
              <a:defRPr b="1" sz="1999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None/>
              <a:defRPr b="1" sz="1799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9"/>
              <a:buNone/>
              <a:defRPr b="1" sz="1599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9"/>
              <a:buNone/>
              <a:defRPr b="1" sz="1599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9"/>
              <a:buNone/>
              <a:defRPr b="1" sz="1599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9"/>
              <a:buNone/>
              <a:defRPr b="1" sz="1599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9"/>
              <a:buNone/>
              <a:defRPr b="1" sz="1599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99"/>
              <a:buNone/>
              <a:defRPr b="1" sz="1599"/>
            </a:lvl9pPr>
          </a:lstStyle>
          <a:p/>
        </p:txBody>
      </p:sp>
      <p:sp>
        <p:nvSpPr>
          <p:cNvPr id="42" name="Google Shape;42;p12"/>
          <p:cNvSpPr txBox="1"/>
          <p:nvPr>
            <p:ph idx="4" type="body"/>
          </p:nvPr>
        </p:nvSpPr>
        <p:spPr>
          <a:xfrm>
            <a:off x="6169789" y="2505075"/>
            <a:ext cx="5181164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" type="body"/>
          </p:nvPr>
        </p:nvSpPr>
        <p:spPr>
          <a:xfrm>
            <a:off x="609120" y="1604520"/>
            <a:ext cx="1096776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" type="subTitle"/>
          </p:nvPr>
        </p:nvSpPr>
        <p:spPr>
          <a:xfrm>
            <a:off x="609120" y="1604520"/>
            <a:ext cx="1096776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609120" y="1604520"/>
            <a:ext cx="53521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2" type="body"/>
          </p:nvPr>
        </p:nvSpPr>
        <p:spPr>
          <a:xfrm>
            <a:off x="6229080" y="1604520"/>
            <a:ext cx="53521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idx="1" type="subTitle"/>
          </p:nvPr>
        </p:nvSpPr>
        <p:spPr>
          <a:xfrm>
            <a:off x="609120" y="273600"/>
            <a:ext cx="1096776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" type="body"/>
          </p:nvPr>
        </p:nvSpPr>
        <p:spPr>
          <a:xfrm>
            <a:off x="609120" y="160452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2" type="body"/>
          </p:nvPr>
        </p:nvSpPr>
        <p:spPr>
          <a:xfrm>
            <a:off x="6229080" y="1604520"/>
            <a:ext cx="53521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3" type="body"/>
          </p:nvPr>
        </p:nvSpPr>
        <p:spPr>
          <a:xfrm>
            <a:off x="609120" y="3682080"/>
            <a:ext cx="53521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7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0"/>
          <p:cNvGrpSpPr/>
          <p:nvPr/>
        </p:nvGrpSpPr>
        <p:grpSpPr>
          <a:xfrm>
            <a:off x="-377640" y="-384840"/>
            <a:ext cx="12418560" cy="7159320"/>
            <a:chOff x="-377640" y="-384840"/>
            <a:chExt cx="12418560" cy="7159320"/>
          </a:xfrm>
        </p:grpSpPr>
        <p:cxnSp>
          <p:nvCxnSpPr>
            <p:cNvPr id="11" name="Google Shape;11;p10"/>
            <p:cNvCxnSpPr/>
            <p:nvPr/>
          </p:nvCxnSpPr>
          <p:spPr>
            <a:xfrm flipH="1">
              <a:off x="321480" y="-384840"/>
              <a:ext cx="1080" cy="2628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cxnSp>
          <p:nvCxnSpPr>
            <p:cNvPr id="12" name="Google Shape;12;p10"/>
            <p:cNvCxnSpPr/>
            <p:nvPr/>
          </p:nvCxnSpPr>
          <p:spPr>
            <a:xfrm flipH="1">
              <a:off x="11858760" y="-384840"/>
              <a:ext cx="1080" cy="2628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cxnSp>
          <p:nvCxnSpPr>
            <p:cNvPr id="13" name="Google Shape;13;p10"/>
            <p:cNvCxnSpPr/>
            <p:nvPr/>
          </p:nvCxnSpPr>
          <p:spPr>
            <a:xfrm>
              <a:off x="-377640" y="3426840"/>
              <a:ext cx="26244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0"/>
            <p:cNvCxnSpPr/>
            <p:nvPr/>
          </p:nvCxnSpPr>
          <p:spPr>
            <a:xfrm>
              <a:off x="-377640" y="762480"/>
              <a:ext cx="262800" cy="144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10"/>
            <p:cNvCxnSpPr/>
            <p:nvPr/>
          </p:nvCxnSpPr>
          <p:spPr>
            <a:xfrm>
              <a:off x="-377640" y="6304680"/>
              <a:ext cx="2628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10"/>
            <p:cNvCxnSpPr/>
            <p:nvPr/>
          </p:nvCxnSpPr>
          <p:spPr>
            <a:xfrm>
              <a:off x="-377640" y="6237000"/>
              <a:ext cx="2628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0"/>
            <p:cNvCxnSpPr/>
            <p:nvPr/>
          </p:nvCxnSpPr>
          <p:spPr>
            <a:xfrm>
              <a:off x="-377640" y="6774480"/>
              <a:ext cx="2628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10"/>
            <p:cNvCxnSpPr/>
            <p:nvPr/>
          </p:nvCxnSpPr>
          <p:spPr>
            <a:xfrm flipH="1">
              <a:off x="6094080" y="-384840"/>
              <a:ext cx="1080" cy="2628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cxnSp>
          <p:nvCxnSpPr>
            <p:cNvPr id="19" name="Google Shape;19;p10"/>
            <p:cNvCxnSpPr/>
            <p:nvPr/>
          </p:nvCxnSpPr>
          <p:spPr>
            <a:xfrm>
              <a:off x="-377640" y="619200"/>
              <a:ext cx="262800" cy="144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10"/>
            <p:cNvCxnSpPr/>
            <p:nvPr/>
          </p:nvCxnSpPr>
          <p:spPr>
            <a:xfrm>
              <a:off x="-377640" y="2020320"/>
              <a:ext cx="26244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10"/>
            <p:cNvCxnSpPr/>
            <p:nvPr/>
          </p:nvCxnSpPr>
          <p:spPr>
            <a:xfrm>
              <a:off x="-377640" y="4831200"/>
              <a:ext cx="262800" cy="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10"/>
            <p:cNvCxnSpPr/>
            <p:nvPr/>
          </p:nvCxnSpPr>
          <p:spPr>
            <a:xfrm flipH="1">
              <a:off x="141840" y="-384840"/>
              <a:ext cx="720" cy="2628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cxnSp>
          <p:nvCxnSpPr>
            <p:cNvPr id="23" name="Google Shape;23;p10"/>
            <p:cNvCxnSpPr/>
            <p:nvPr/>
          </p:nvCxnSpPr>
          <p:spPr>
            <a:xfrm flipH="1">
              <a:off x="12039840" y="-384840"/>
              <a:ext cx="1080" cy="262800"/>
            </a:xfrm>
            <a:prstGeom prst="straightConnector1">
              <a:avLst/>
            </a:prstGeom>
            <a:noFill/>
            <a:ln cap="flat" cmpd="sng" w="9525">
              <a:solidFill>
                <a:srgbClr val="FF006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</p:grpSp>
      <p:sp>
        <p:nvSpPr>
          <p:cNvPr id="24" name="Google Shape;24;p10"/>
          <p:cNvSpPr/>
          <p:nvPr/>
        </p:nvSpPr>
        <p:spPr>
          <a:xfrm>
            <a:off x="11536200" y="6300360"/>
            <a:ext cx="140040" cy="46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36000" spcFirstLastPara="1" rIns="36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0"/>
          <p:cNvSpPr/>
          <p:nvPr/>
        </p:nvSpPr>
        <p:spPr>
          <a:xfrm>
            <a:off x="10779120" y="6300360"/>
            <a:ext cx="140040" cy="46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36000" spcFirstLastPara="1" rIns="36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24000" y="306000"/>
            <a:ext cx="969840" cy="15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1840" y="6397560"/>
            <a:ext cx="1234440" cy="29304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0"/>
          <p:cNvSpPr txBox="1"/>
          <p:nvPr>
            <p:ph type="title"/>
          </p:nvPr>
        </p:nvSpPr>
        <p:spPr>
          <a:xfrm>
            <a:off x="609120" y="273600"/>
            <a:ext cx="1096776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609120" y="1604520"/>
            <a:ext cx="1096776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4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in Bild, das Gebäude, Stadt, Schloss, Turm enthält.&#10;&#10;Automatisch generierte Beschreibung" id="98" name="Google Shape;98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61" l="0" r="0" t="461"/>
          <a:stretch/>
        </p:blipFill>
        <p:spPr>
          <a:xfrm>
            <a:off x="731552" y="1016000"/>
            <a:ext cx="10724135" cy="52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>
            <p:ph type="ctrTitle"/>
          </p:nvPr>
        </p:nvSpPr>
        <p:spPr>
          <a:xfrm>
            <a:off x="0" y="2233538"/>
            <a:ext cx="5901694" cy="27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1080000" spcFirstLastPara="1" rIns="0" wrap="square" tIns="25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imes New Roman"/>
              <a:buNone/>
            </a:pPr>
            <a:r>
              <a:rPr lang="de-DE">
                <a:latin typeface="Times New Roman"/>
                <a:ea typeface="Times New Roman"/>
                <a:cs typeface="Times New Roman"/>
                <a:sym typeface="Times New Roman"/>
              </a:rPr>
              <a:t>Weekly Update</a:t>
            </a:r>
            <a:endParaRPr/>
          </a:p>
        </p:txBody>
      </p:sp>
      <p:sp>
        <p:nvSpPr>
          <p:cNvPr id="100" name="Google Shape;100;p1"/>
          <p:cNvSpPr txBox="1"/>
          <p:nvPr>
            <p:ph idx="1" type="body"/>
          </p:nvPr>
        </p:nvSpPr>
        <p:spPr>
          <a:xfrm>
            <a:off x="1078095" y="3860495"/>
            <a:ext cx="4678172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77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de-DE">
                <a:latin typeface="Times New Roman"/>
                <a:ea typeface="Times New Roman"/>
                <a:cs typeface="Times New Roman"/>
                <a:sym typeface="Times New Roman"/>
              </a:rPr>
              <a:t>Leandro Catarci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>
                <a:latin typeface="Times New Roman"/>
                <a:ea typeface="Times New Roman"/>
                <a:cs typeface="Times New Roman"/>
                <a:sym typeface="Times New Roman"/>
              </a:rPr>
              <a:t>Bachelor’s Thesis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de-DE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de-DE">
                <a:latin typeface="Times New Roman"/>
                <a:ea typeface="Times New Roman"/>
                <a:cs typeface="Times New Roman"/>
                <a:sym typeface="Times New Roman"/>
              </a:rPr>
              <a:t>.06.2025</a:t>
            </a:r>
            <a:endParaRPr/>
          </a:p>
        </p:txBody>
      </p:sp>
      <p:pic>
        <p:nvPicPr>
          <p:cNvPr descr="A picture containing font, screenshot, graphics, text&#10;&#10;Description automatically generated" id="101" name="Google Shape;10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0006" y="345057"/>
            <a:ext cx="1391854" cy="35078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/>
          <p:nvPr/>
        </p:nvSpPr>
        <p:spPr>
          <a:xfrm>
            <a:off x="10916640" y="6308640"/>
            <a:ext cx="610920" cy="46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-DE" sz="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endParaRPr b="0" i="0" sz="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6bb5bbe90_1_7"/>
          <p:cNvSpPr txBox="1"/>
          <p:nvPr>
            <p:ph type="title"/>
          </p:nvPr>
        </p:nvSpPr>
        <p:spPr>
          <a:xfrm>
            <a:off x="609120" y="273600"/>
            <a:ext cx="10967700" cy="114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Next Steps</a:t>
            </a:r>
            <a:endParaRPr/>
          </a:p>
        </p:txBody>
      </p:sp>
      <p:sp>
        <p:nvSpPr>
          <p:cNvPr id="169" name="Google Shape;169;g336bb5bbe90_1_7"/>
          <p:cNvSpPr txBox="1"/>
          <p:nvPr>
            <p:ph idx="1" type="body"/>
          </p:nvPr>
        </p:nvSpPr>
        <p:spPr>
          <a:xfrm>
            <a:off x="609120" y="1604520"/>
            <a:ext cx="10967700" cy="3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Final, functional casing.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Solder all components and PCB Bring-Up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Firmware Development</a:t>
            </a:r>
            <a:endParaRPr/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Then - Validation, Logging, Documentation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6bb5bbe90_0_0"/>
          <p:cNvSpPr txBox="1"/>
          <p:nvPr>
            <p:ph type="title"/>
          </p:nvPr>
        </p:nvSpPr>
        <p:spPr>
          <a:xfrm>
            <a:off x="609120" y="273600"/>
            <a:ext cx="10967700" cy="114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Electronic Hardware</a:t>
            </a:r>
            <a:endParaRPr/>
          </a:p>
        </p:txBody>
      </p:sp>
      <p:sp>
        <p:nvSpPr>
          <p:cNvPr id="109" name="Google Shape;109;g336bb5bbe90_0_0"/>
          <p:cNvSpPr txBox="1"/>
          <p:nvPr>
            <p:ph idx="1" type="body"/>
          </p:nvPr>
        </p:nvSpPr>
        <p:spPr>
          <a:xfrm>
            <a:off x="609120" y="1604520"/>
            <a:ext cx="10967700" cy="3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de-DE"/>
              <a:t>DONE: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Experiment to see how much “shadow” a drop produces. (1 day)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Finalised schematic &amp; PCB layout (10 days)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Ordered two-layer PCBs. (1 day)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de-DE"/>
              <a:t>TODO: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Hand solder last things on. (½ day)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Bench-Test (2 days)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6bb5bbe90_0_13"/>
          <p:cNvSpPr txBox="1"/>
          <p:nvPr>
            <p:ph type="title"/>
          </p:nvPr>
        </p:nvSpPr>
        <p:spPr>
          <a:xfrm>
            <a:off x="609120" y="273600"/>
            <a:ext cx="10967700" cy="114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336bb5bbe90_0_13"/>
          <p:cNvSpPr txBox="1"/>
          <p:nvPr>
            <p:ph idx="1" type="body"/>
          </p:nvPr>
        </p:nvSpPr>
        <p:spPr>
          <a:xfrm>
            <a:off x="609120" y="1604520"/>
            <a:ext cx="10967700" cy="3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g336bb5bbe90_0_13" title="2025-05-23_drop_R4700_trial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81625"/>
            <a:ext cx="12187224" cy="77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6bb5bbe90_1_0"/>
          <p:cNvSpPr txBox="1"/>
          <p:nvPr>
            <p:ph type="title"/>
          </p:nvPr>
        </p:nvSpPr>
        <p:spPr>
          <a:xfrm>
            <a:off x="609120" y="273600"/>
            <a:ext cx="10967700" cy="114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36bb5bbe90_1_0"/>
          <p:cNvSpPr txBox="1"/>
          <p:nvPr>
            <p:ph idx="1" type="body"/>
          </p:nvPr>
        </p:nvSpPr>
        <p:spPr>
          <a:xfrm>
            <a:off x="609120" y="1604520"/>
            <a:ext cx="10967700" cy="3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g336bb5bbe90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225" y="341474"/>
            <a:ext cx="7304775" cy="617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6bb5bbe90_1_25"/>
          <p:cNvSpPr txBox="1"/>
          <p:nvPr>
            <p:ph type="title"/>
          </p:nvPr>
        </p:nvSpPr>
        <p:spPr>
          <a:xfrm>
            <a:off x="609120" y="273600"/>
            <a:ext cx="10967700" cy="114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36bb5bbe90_1_25"/>
          <p:cNvSpPr txBox="1"/>
          <p:nvPr>
            <p:ph idx="1" type="body"/>
          </p:nvPr>
        </p:nvSpPr>
        <p:spPr>
          <a:xfrm>
            <a:off x="609120" y="1604520"/>
            <a:ext cx="10967700" cy="3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g336bb5bbe90_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950" y="164800"/>
            <a:ext cx="7755325" cy="65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6bb5bbe90_0_6"/>
          <p:cNvSpPr txBox="1"/>
          <p:nvPr>
            <p:ph type="title"/>
          </p:nvPr>
        </p:nvSpPr>
        <p:spPr>
          <a:xfrm>
            <a:off x="609120" y="273600"/>
            <a:ext cx="10967700" cy="114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Embedded Firmware	</a:t>
            </a:r>
            <a:endParaRPr/>
          </a:p>
        </p:txBody>
      </p:sp>
      <p:sp>
        <p:nvSpPr>
          <p:cNvPr id="140" name="Google Shape;140;g336bb5bbe90_0_6"/>
          <p:cNvSpPr txBox="1"/>
          <p:nvPr>
            <p:ph idx="1" type="body"/>
          </p:nvPr>
        </p:nvSpPr>
        <p:spPr>
          <a:xfrm>
            <a:off x="609120" y="1604520"/>
            <a:ext cx="10967700" cy="3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/>
              <a:t>DONE: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Set up STM32CubeIDE project (alongside PCB)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Planned Drop-detection algorithm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/>
              <a:t>TODO: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Bring-up MCU peripherals (½ day)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Implement drop-detection (2 days)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Integrate UI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6bb5bbe90_0_21"/>
          <p:cNvSpPr txBox="1"/>
          <p:nvPr>
            <p:ph type="title"/>
          </p:nvPr>
        </p:nvSpPr>
        <p:spPr>
          <a:xfrm>
            <a:off x="609120" y="273600"/>
            <a:ext cx="10967700" cy="114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Documentation</a:t>
            </a:r>
            <a:endParaRPr/>
          </a:p>
        </p:txBody>
      </p:sp>
      <p:sp>
        <p:nvSpPr>
          <p:cNvPr id="147" name="Google Shape;147;g336bb5bbe90_0_21"/>
          <p:cNvSpPr txBox="1"/>
          <p:nvPr>
            <p:ph idx="1" type="body"/>
          </p:nvPr>
        </p:nvSpPr>
        <p:spPr>
          <a:xfrm>
            <a:off x="609120" y="1604520"/>
            <a:ext cx="10967700" cy="3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de-DE"/>
              <a:t>DONE: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Began writing in Overleaf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Documented the experiment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de-DE"/>
              <a:t>TODO: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Put all PDF Schematics and PCB files on Drive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6bb5bbe90_0_27"/>
          <p:cNvSpPr txBox="1"/>
          <p:nvPr/>
        </p:nvSpPr>
        <p:spPr>
          <a:xfrm>
            <a:off x="875500" y="5798575"/>
            <a:ext cx="104394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DE" sz="1900">
                <a:solidFill>
                  <a:schemeClr val="dk1"/>
                </a:solidFill>
              </a:rPr>
              <a:t>Not including Shipping, 3D Printing cost except filament, manufacturing cost etc.</a:t>
            </a:r>
            <a:endParaRPr i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00">
              <a:solidFill>
                <a:schemeClr val="dk1"/>
              </a:solidFill>
            </a:endParaRPr>
          </a:p>
        </p:txBody>
      </p:sp>
      <p:graphicFrame>
        <p:nvGraphicFramePr>
          <p:cNvPr id="154" name="Google Shape;154;g336bb5bbe90_0_27"/>
          <p:cNvGraphicFramePr/>
          <p:nvPr/>
        </p:nvGraphicFramePr>
        <p:xfrm>
          <a:off x="952463" y="150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{E54FD9F1-191C-44C0-91BF-65B1F4B0F25C}</a:tableStyleId>
              </a:tblPr>
              <a:tblGrid>
                <a:gridCol w="3427425"/>
                <a:gridCol w="1406650"/>
                <a:gridCol w="5448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>
                          <a:solidFill>
                            <a:schemeClr val="lt1"/>
                          </a:solidFill>
                        </a:rPr>
                        <a:t>Expense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>
                          <a:solidFill>
                            <a:schemeClr val="lt1"/>
                          </a:solidFill>
                        </a:rPr>
                        <a:t>Price (1 of 5)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>
                          <a:solidFill>
                            <a:schemeClr val="lt1"/>
                          </a:solidFill>
                        </a:rPr>
                        <a:t>Price (1 of 1000)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PCBA (JLCPCB)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19.4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1.93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Additional Parts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de-DE"/>
                        <a:t>UI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de-DE"/>
                        <a:t>Sensor</a:t>
                      </a:r>
                      <a:br>
                        <a:rPr lang="de-DE"/>
                      </a:br>
                      <a:r>
                        <a:rPr lang="de-DE"/>
                        <a:t>LED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de-DE"/>
                        <a:t>Battery Holder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de-DE"/>
                        <a:t>Boost Converter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5.121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Casing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Filament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Heat Inserts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de-DE">
                          <a:solidFill>
                            <a:schemeClr val="dk1"/>
                          </a:solidFill>
                        </a:rPr>
                        <a:t>Screws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4.42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3.72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Miscellaneous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de-DE"/>
                        <a:t>Silica Gel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2.6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0.03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Total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36.42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10.83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155" name="Google Shape;155;g336bb5bbe90_0_27"/>
          <p:cNvSpPr txBox="1"/>
          <p:nvPr>
            <p:ph type="title"/>
          </p:nvPr>
        </p:nvSpPr>
        <p:spPr>
          <a:xfrm>
            <a:off x="609120" y="273600"/>
            <a:ext cx="10967700" cy="114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New BOM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6a23a003d_0_17"/>
          <p:cNvSpPr txBox="1"/>
          <p:nvPr>
            <p:ph type="title"/>
          </p:nvPr>
        </p:nvSpPr>
        <p:spPr>
          <a:xfrm>
            <a:off x="609120" y="273600"/>
            <a:ext cx="10967700" cy="114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New Character Unlocked</a:t>
            </a:r>
            <a:endParaRPr/>
          </a:p>
        </p:txBody>
      </p:sp>
      <p:sp>
        <p:nvSpPr>
          <p:cNvPr id="162" name="Google Shape;162;g366a23a003d_0_17"/>
          <p:cNvSpPr txBox="1"/>
          <p:nvPr>
            <p:ph idx="1" type="body"/>
          </p:nvPr>
        </p:nvSpPr>
        <p:spPr>
          <a:xfrm>
            <a:off x="609120" y="1604520"/>
            <a:ext cx="10967700" cy="3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Nurse from Kispi Zürich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Organizes Micro-Drip 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Knows Humanitarian Doctors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-DE"/>
              <a:t>Would let me test on her patients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de-DE"/>
              <a:t>What is required for a proper visit from ETH side?</a:t>
            </a:r>
            <a:endParaRPr i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2019-10-05T17:13:10Z</dcterms:created>
  <dc:creator>MT2DpgdlXV@student.ethz.ch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