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59" autoAdjust="0"/>
  </p:normalViewPr>
  <p:slideViewPr>
    <p:cSldViewPr snapToGrid="0">
      <p:cViewPr>
        <p:scale>
          <a:sx n="400" d="100"/>
          <a:sy n="400" d="100"/>
        </p:scale>
        <p:origin x="-23299" y="-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6CDD-4E62-439B-845B-5BF065017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EAB0D-B84E-4331-8071-E72A74FB3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22487-A4D6-4992-A61C-5F936065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8428B-7F99-4F3F-9ACB-7BE36CFF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F8161-6410-4592-9406-614C058C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45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0709-024B-453A-9D87-798C4C2A7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E990-9CE7-443D-AE53-DF04116D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8DCBC-67E4-4E90-854B-4F591729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858A-094F-4DCE-B340-A36D1467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1833-A32F-46FC-A197-DD9DC03C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329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4804E-76FD-4172-BE8E-5ED10519C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0DEE8-0E34-4774-8EA7-5A45C8142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2992-D476-48ED-8A25-1F4FA600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D8FD5-0E02-496D-A0CC-059A531B4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4C3B-9DFA-4DA1-833F-2EF66EC2F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94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6DA00-745D-4748-BB75-EAB46451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72C09-4175-4BBF-9AA9-23C3E9D22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D627-41A2-4F71-AD04-A7821A35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912A4-0E6B-4ED6-90D4-282C76CF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2ADA-CD36-4158-BF6E-C761508B8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554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468D-9463-487F-8BF8-0D2ACBFA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1BE17-3725-4F2E-9DFB-9A83F3B89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C5E28-F7F6-40BE-BD6F-143BF4AB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8D82E-F886-40C7-9BD6-4ED1C327F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D60B-029D-4F6C-8A60-C301FB4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54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07B8-17C6-4C8A-9DCB-9169AC68B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6C98-6767-4EF8-B697-D7BA7A639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7437E-677B-434B-9505-384FCCF62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39507-682D-4C39-A3F6-A856B8F4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C725-48D8-4C43-AC15-FFBE4AE0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E70A3-A74E-4E60-9780-F980F3D2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026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EBC2-03CB-4507-AB3B-90DA7223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DBCFA-DFF2-4818-ABC6-45FBCB263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E159A-1317-4A62-9999-472DF2B4E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3DA2F-D465-456F-966C-267CC5945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7BC45-21C4-4E23-9B06-97949E55C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B84F6-CD78-48AF-9899-1F87A93A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B836F-84CE-4D34-B493-B5503F08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93AF8-D614-4BDC-888F-7F5DD89A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793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FD6AB-9B5D-4F2C-82C2-308DF77E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B06E3-B28F-454F-9E28-E6FEB442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ED15F-D6C7-4711-8EE6-552F6780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78569-58AE-44A6-AB1A-ED7588DC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135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226B6-D868-4723-8D1A-FA9FFD13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7F0F1-230B-46D1-AD8B-24B93A65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7752B-DBC2-45F1-9114-56E33BAF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60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BBF2-A325-4946-A447-20B7EE9B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463-9992-468D-9E5D-B2FFF3FBB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CB187-E4ED-441A-8AFB-B999579D9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0C81-48A3-4B29-B33C-B5E5ED3C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C8755-657B-4C86-B261-01DBA5AF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ECF22-0B5B-46F4-8ECF-5240C463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8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33FD-E53A-4FE6-B04D-8A063FF1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3661A-07C0-4FE2-96CF-94F8D4E2E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1EB97-2C71-429D-B9D8-492EA2E3F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8D0B7-31A9-458E-9B3B-09F8A289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23141-394A-419C-AA3D-2A52D00D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511B5-5C94-48B7-9077-E7AB07A9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802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7A0218-C255-4545-927F-DE661E3E3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9E2B3-BE14-46CB-B6F6-55514664A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58DF8-5C1D-4A0C-9151-26A9CE38E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BAA2-2DE0-4EDC-83C5-032A8ECFD231}" type="datetimeFigureOut">
              <a:rPr lang="en-CH" smtClean="0"/>
              <a:t>09/12/2021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FD63-AE54-4534-92B6-5A096C789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B0723-811D-4CDE-B2DA-BFA0146D0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4A0F-E224-423D-A514-98B78789FD5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621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7D132-0F75-4E73-9CAC-F9B7E8852CDF}"/>
              </a:ext>
            </a:extLst>
          </p:cNvPr>
          <p:cNvSpPr/>
          <p:nvPr/>
        </p:nvSpPr>
        <p:spPr>
          <a:xfrm>
            <a:off x="456112" y="4468568"/>
            <a:ext cx="1153891" cy="41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 </a:t>
            </a:r>
            <a:r>
              <a:rPr lang="en-US" sz="1100" dirty="0"/>
              <a:t>Type</a:t>
            </a:r>
            <a:endParaRPr lang="en-CH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83209-091E-4358-A22E-6B2E5C5D7AA0}"/>
              </a:ext>
            </a:extLst>
          </p:cNvPr>
          <p:cNvSpPr/>
          <p:nvPr/>
        </p:nvSpPr>
        <p:spPr>
          <a:xfrm>
            <a:off x="448034" y="3283320"/>
            <a:ext cx="1153891" cy="411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Vaccine </a:t>
            </a:r>
            <a:r>
              <a:rPr lang="en-US" sz="1100" dirty="0"/>
              <a:t>Type</a:t>
            </a:r>
            <a:r>
              <a:rPr lang="en-US" sz="1200" dirty="0"/>
              <a:t> &amp; Dose</a:t>
            </a:r>
            <a:endParaRPr lang="en-CH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237044-F8AC-4394-9725-721AC0881D53}"/>
              </a:ext>
            </a:extLst>
          </p:cNvPr>
          <p:cNvSpPr/>
          <p:nvPr/>
        </p:nvSpPr>
        <p:spPr>
          <a:xfrm>
            <a:off x="455491" y="6065195"/>
            <a:ext cx="1153891" cy="41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People passed (Indoors)</a:t>
            </a:r>
            <a:endParaRPr lang="en-CH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0ABB62-BA3E-486E-A6DB-C41AE36AB0EF}"/>
              </a:ext>
            </a:extLst>
          </p:cNvPr>
          <p:cNvSpPr/>
          <p:nvPr/>
        </p:nvSpPr>
        <p:spPr>
          <a:xfrm>
            <a:off x="455492" y="2264635"/>
            <a:ext cx="1153891" cy="41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Date</a:t>
            </a:r>
            <a:endParaRPr lang="en-CH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8AFF91-1AA4-451F-A741-091F32E8F66A}"/>
              </a:ext>
            </a:extLst>
          </p:cNvPr>
          <p:cNvSpPr/>
          <p:nvPr/>
        </p:nvSpPr>
        <p:spPr>
          <a:xfrm>
            <a:off x="448034" y="5382744"/>
            <a:ext cx="1153891" cy="41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People passed (Outdoors)</a:t>
            </a:r>
            <a:endParaRPr lang="en-CH" sz="1100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D426A2A6-E546-4B0E-8740-89A1D81F2BE8}"/>
              </a:ext>
            </a:extLst>
          </p:cNvPr>
          <p:cNvSpPr/>
          <p:nvPr/>
        </p:nvSpPr>
        <p:spPr>
          <a:xfrm>
            <a:off x="2560904" y="1276653"/>
            <a:ext cx="1153891" cy="11010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Johns Hopkins &amp; Oxford University confirmed cases dataset</a:t>
            </a:r>
            <a:endParaRPr lang="en-CH" sz="105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FDA59F5-CA54-4FE5-A106-D9AB077CD7E7}"/>
              </a:ext>
            </a:extLst>
          </p:cNvPr>
          <p:cNvSpPr/>
          <p:nvPr/>
        </p:nvSpPr>
        <p:spPr>
          <a:xfrm>
            <a:off x="2546863" y="2476437"/>
            <a:ext cx="1153891" cy="11010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GISAID variants </a:t>
            </a:r>
            <a:r>
              <a:rPr lang="en-US" sz="1200" dirty="0"/>
              <a:t>dataset</a:t>
            </a:r>
            <a:endParaRPr lang="en-CH" sz="1200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B773169-CBA5-4C55-9BA2-63A2361783B2}"/>
              </a:ext>
            </a:extLst>
          </p:cNvPr>
          <p:cNvSpPr/>
          <p:nvPr/>
        </p:nvSpPr>
        <p:spPr>
          <a:xfrm>
            <a:off x="2560904" y="3678715"/>
            <a:ext cx="1153891" cy="11010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COVID19 Vaccine Efficacy dataset</a:t>
            </a:r>
            <a:endParaRPr lang="en-CH" sz="1200" dirty="0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9E86000F-BB93-4384-960F-CF7937D050B5}"/>
              </a:ext>
            </a:extLst>
          </p:cNvPr>
          <p:cNvSpPr/>
          <p:nvPr/>
        </p:nvSpPr>
        <p:spPr>
          <a:xfrm>
            <a:off x="2546862" y="4878502"/>
            <a:ext cx="1153891" cy="11010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Mask Fitted Filtration Efficacy dataset</a:t>
            </a:r>
            <a:endParaRPr lang="en-CH" sz="12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C11FCA4A-B53E-4FDC-A59D-E2D4BC66EE25}"/>
              </a:ext>
            </a:extLst>
          </p:cNvPr>
          <p:cNvSpPr/>
          <p:nvPr/>
        </p:nvSpPr>
        <p:spPr>
          <a:xfrm>
            <a:off x="2546862" y="74372"/>
            <a:ext cx="1153891" cy="110101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Region-wise Population dataset</a:t>
            </a:r>
            <a:endParaRPr lang="en-CH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557CFD-EEEF-4D13-80E3-5BC893D4A2BE}"/>
              </a:ext>
            </a:extLst>
          </p:cNvPr>
          <p:cNvSpPr/>
          <p:nvPr/>
        </p:nvSpPr>
        <p:spPr>
          <a:xfrm>
            <a:off x="145318" y="509324"/>
            <a:ext cx="1651519" cy="6128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5182B2-2D39-4AE0-9C02-849168297640}"/>
              </a:ext>
            </a:extLst>
          </p:cNvPr>
          <p:cNvSpPr txBox="1"/>
          <p:nvPr/>
        </p:nvSpPr>
        <p:spPr>
          <a:xfrm>
            <a:off x="398382" y="226596"/>
            <a:ext cx="126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Inputs</a:t>
            </a:r>
            <a:endParaRPr lang="en-CH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8178A-5670-47B2-8FE0-D09B6FB5C7E1}"/>
              </a:ext>
            </a:extLst>
          </p:cNvPr>
          <p:cNvSpPr/>
          <p:nvPr/>
        </p:nvSpPr>
        <p:spPr>
          <a:xfrm>
            <a:off x="5543422" y="1331219"/>
            <a:ext cx="1153891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Active Cases for a specific region</a:t>
            </a:r>
            <a:endParaRPr lang="en-CH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DC1BF2-1613-47B1-9482-DFB1C57248D6}"/>
              </a:ext>
            </a:extLst>
          </p:cNvPr>
          <p:cNvSpPr/>
          <p:nvPr/>
        </p:nvSpPr>
        <p:spPr>
          <a:xfrm>
            <a:off x="6438171" y="2594417"/>
            <a:ext cx="1153891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Average active Variants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6FDF18-BAC6-4B08-A4A4-98D81EA01B47}"/>
                  </a:ext>
                </a:extLst>
              </p:cNvPr>
              <p:cNvSpPr txBox="1"/>
              <p:nvPr/>
            </p:nvSpPr>
            <p:spPr>
              <a:xfrm>
                <a:off x="3655358" y="1181336"/>
                <a:ext cx="1960447" cy="439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14 day aggregated active cases (</a:t>
                </a:r>
                <a:r>
                  <a:rPr lang="en-US" sz="1100" dirty="0" err="1"/>
                  <a:t>n</a:t>
                </a:r>
                <a:r>
                  <a:rPr lang="en-US" sz="1100" baseline="-25000" dirty="0" err="1"/>
                  <a:t>cas</a:t>
                </a:r>
                <a:r>
                  <a:rPr lang="en-US" sz="11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CH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CH" sz="1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6FDF18-BAC6-4B08-A4A4-98D81EA01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358" y="1181336"/>
                <a:ext cx="1960447" cy="439672"/>
              </a:xfrm>
              <a:prstGeom prst="rect">
                <a:avLst/>
              </a:prstGeom>
              <a:blipFill>
                <a:blip r:embed="rId2"/>
                <a:stretch>
                  <a:fillRect t="-16667" b="-8888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E6E2957E-9B90-4E97-9CBA-280322BD233D}"/>
              </a:ext>
            </a:extLst>
          </p:cNvPr>
          <p:cNvSpPr/>
          <p:nvPr/>
        </p:nvSpPr>
        <p:spPr>
          <a:xfrm>
            <a:off x="7984751" y="1168767"/>
            <a:ext cx="1153891" cy="85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Active cases per unit population*</a:t>
            </a:r>
            <a:endParaRPr lang="en-CH" sz="11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03B2B78-675A-49CD-8C10-039C5C11BF20}"/>
              </a:ext>
            </a:extLst>
          </p:cNvPr>
          <p:cNvCxnSpPr>
            <a:cxnSpLocks/>
          </p:cNvCxnSpPr>
          <p:nvPr/>
        </p:nvCxnSpPr>
        <p:spPr>
          <a:xfrm>
            <a:off x="3700753" y="1625168"/>
            <a:ext cx="1853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C96B722-1979-489E-AE02-E3B2CD7D176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697313" y="1677211"/>
            <a:ext cx="173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6B1C309-79C8-4F50-8654-DF49B713C608}"/>
              </a:ext>
            </a:extLst>
          </p:cNvPr>
          <p:cNvCxnSpPr>
            <a:cxnSpLocks/>
          </p:cNvCxnSpPr>
          <p:nvPr/>
        </p:nvCxnSpPr>
        <p:spPr>
          <a:xfrm>
            <a:off x="2365073" y="534373"/>
            <a:ext cx="0" cy="580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81B4837-BF0E-4B3E-A2F8-19FD408D174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3714795" y="2940409"/>
            <a:ext cx="2723376" cy="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D174DF2-45CF-41C6-BDA1-3F0F0CD15237}"/>
              </a:ext>
            </a:extLst>
          </p:cNvPr>
          <p:cNvSpPr/>
          <p:nvPr/>
        </p:nvSpPr>
        <p:spPr>
          <a:xfrm>
            <a:off x="469699" y="1308243"/>
            <a:ext cx="1153891" cy="41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Region</a:t>
            </a:r>
            <a:endParaRPr lang="en-CH" sz="11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539404E-5D02-4FC6-8EA2-281C3E5A6DD1}"/>
              </a:ext>
            </a:extLst>
          </p:cNvPr>
          <p:cNvSpPr txBox="1"/>
          <p:nvPr/>
        </p:nvSpPr>
        <p:spPr>
          <a:xfrm>
            <a:off x="5067018" y="305088"/>
            <a:ext cx="12115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If region matches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652476B-6315-492A-AC52-0EECC5471D35}"/>
              </a:ext>
            </a:extLst>
          </p:cNvPr>
          <p:cNvSpPr/>
          <p:nvPr/>
        </p:nvSpPr>
        <p:spPr>
          <a:xfrm>
            <a:off x="7624709" y="3470932"/>
            <a:ext cx="1333595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Vaccine Risk Reduction</a:t>
            </a:r>
          </a:p>
          <a:p>
            <a:pPr algn="ctr"/>
            <a:r>
              <a:rPr lang="en-US" sz="1100" dirty="0"/>
              <a:t>(r</a:t>
            </a:r>
            <a:r>
              <a:rPr lang="en-US" sz="1100" baseline="-25000" dirty="0"/>
              <a:t>v</a:t>
            </a:r>
            <a:r>
              <a:rPr lang="en-US" sz="1100" dirty="0"/>
              <a:t>)*</a:t>
            </a:r>
            <a:endParaRPr lang="en-CH" sz="1100" baseline="-250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D9801EE-D612-4638-97C2-B5C97F05265F}"/>
              </a:ext>
            </a:extLst>
          </p:cNvPr>
          <p:cNvSpPr/>
          <p:nvPr/>
        </p:nvSpPr>
        <p:spPr>
          <a:xfrm>
            <a:off x="7933481" y="2424002"/>
            <a:ext cx="1153891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Risk factor Current Active Cases (r</a:t>
            </a:r>
            <a:r>
              <a:rPr lang="en-US" sz="1100" baseline="-25000" dirty="0"/>
              <a:t>ac</a:t>
            </a:r>
            <a:r>
              <a:rPr lang="en-US" sz="1100" dirty="0"/>
              <a:t>)*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1245757-8465-4DE5-A672-31721C206921}"/>
              </a:ext>
            </a:extLst>
          </p:cNvPr>
          <p:cNvCxnSpPr>
            <a:cxnSpLocks/>
          </p:cNvCxnSpPr>
          <p:nvPr/>
        </p:nvCxnSpPr>
        <p:spPr>
          <a:xfrm>
            <a:off x="8567543" y="2023203"/>
            <a:ext cx="0" cy="410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CAA017A-60F5-4F30-BA09-4345EAC667CB}"/>
              </a:ext>
            </a:extLst>
          </p:cNvPr>
          <p:cNvCxnSpPr>
            <a:cxnSpLocks/>
          </p:cNvCxnSpPr>
          <p:nvPr/>
        </p:nvCxnSpPr>
        <p:spPr>
          <a:xfrm>
            <a:off x="2360718" y="526761"/>
            <a:ext cx="186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7AA8E1C-234B-43B0-BC91-FA71FB6B8185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1623590" y="1513931"/>
            <a:ext cx="75002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6241B80-9717-4A92-BFB0-8FBCDC50F37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609383" y="2470324"/>
            <a:ext cx="670780" cy="2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3922B6C1-6B50-4EBF-8068-25898065DB61}"/>
              </a:ext>
            </a:extLst>
          </p:cNvPr>
          <p:cNvCxnSpPr>
            <a:cxnSpLocks/>
          </p:cNvCxnSpPr>
          <p:nvPr/>
        </p:nvCxnSpPr>
        <p:spPr>
          <a:xfrm>
            <a:off x="2362455" y="1114735"/>
            <a:ext cx="0" cy="510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8836130E-A454-4A07-9F1B-0206EDA83CBA}"/>
              </a:ext>
            </a:extLst>
          </p:cNvPr>
          <p:cNvCxnSpPr/>
          <p:nvPr/>
        </p:nvCxnSpPr>
        <p:spPr>
          <a:xfrm>
            <a:off x="2359409" y="1625168"/>
            <a:ext cx="187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294BC02-FAF6-4437-9DA9-FBC96F26A562}"/>
              </a:ext>
            </a:extLst>
          </p:cNvPr>
          <p:cNvCxnSpPr/>
          <p:nvPr/>
        </p:nvCxnSpPr>
        <p:spPr>
          <a:xfrm flipV="1">
            <a:off x="2280163" y="1899974"/>
            <a:ext cx="0" cy="570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ABE6257-0F71-426A-BBFE-AA2F6DAC1433}"/>
              </a:ext>
            </a:extLst>
          </p:cNvPr>
          <p:cNvCxnSpPr>
            <a:cxnSpLocks/>
          </p:cNvCxnSpPr>
          <p:nvPr/>
        </p:nvCxnSpPr>
        <p:spPr>
          <a:xfrm>
            <a:off x="2280163" y="2470324"/>
            <a:ext cx="0" cy="556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17399A9-0A29-4F03-BBDB-FDA32F29EADB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280163" y="3026944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C00735E8-23CF-4DB1-8CC6-EDA581AF8D83}"/>
              </a:ext>
            </a:extLst>
          </p:cNvPr>
          <p:cNvCxnSpPr/>
          <p:nvPr/>
        </p:nvCxnSpPr>
        <p:spPr>
          <a:xfrm>
            <a:off x="2280163" y="1899974"/>
            <a:ext cx="28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E364ADA-1627-42F9-A6E4-FF8E70F4555F}"/>
              </a:ext>
            </a:extLst>
          </p:cNvPr>
          <p:cNvCxnSpPr>
            <a:cxnSpLocks/>
          </p:cNvCxnSpPr>
          <p:nvPr/>
        </p:nvCxnSpPr>
        <p:spPr>
          <a:xfrm>
            <a:off x="3699023" y="321669"/>
            <a:ext cx="4862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CFB502D3-D08C-4B8C-BA1A-6FF60D2B6C38}"/>
              </a:ext>
            </a:extLst>
          </p:cNvPr>
          <p:cNvCxnSpPr>
            <a:cxnSpLocks/>
          </p:cNvCxnSpPr>
          <p:nvPr/>
        </p:nvCxnSpPr>
        <p:spPr>
          <a:xfrm flipH="1">
            <a:off x="8561698" y="321669"/>
            <a:ext cx="1" cy="84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2F61882-1AB9-41CA-B234-0CA548170B34}"/>
              </a:ext>
            </a:extLst>
          </p:cNvPr>
          <p:cNvSpPr/>
          <p:nvPr/>
        </p:nvSpPr>
        <p:spPr>
          <a:xfrm>
            <a:off x="4173101" y="3081578"/>
            <a:ext cx="1188744" cy="37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1-Alpha variant efficacy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2B5E7B8-885C-47A6-BF57-244842462876}"/>
              </a:ext>
            </a:extLst>
          </p:cNvPr>
          <p:cNvSpPr/>
          <p:nvPr/>
        </p:nvSpPr>
        <p:spPr>
          <a:xfrm>
            <a:off x="7546676" y="5092465"/>
            <a:ext cx="1375458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Mask Risk Reduction (r</a:t>
            </a:r>
            <a:r>
              <a:rPr lang="en-US" sz="1100" baseline="-25000" dirty="0"/>
              <a:t>m</a:t>
            </a:r>
            <a:r>
              <a:rPr lang="en-US" sz="1100" dirty="0"/>
              <a:t>)</a:t>
            </a:r>
            <a:br>
              <a:rPr lang="en-US" sz="1100" dirty="0"/>
            </a:br>
            <a:r>
              <a:rPr lang="en-US" sz="1100" dirty="0"/>
              <a:t>(1 – mask FFE)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08E2FA60-FE33-4526-9F87-0C45707E4AC7}"/>
                  </a:ext>
                </a:extLst>
              </p:cNvPr>
              <p:cNvSpPr txBox="1"/>
              <p:nvPr/>
            </p:nvSpPr>
            <p:spPr>
              <a:xfrm>
                <a:off x="3699023" y="2672569"/>
                <a:ext cx="3069301" cy="271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Average variant cases= </a:t>
                </a:r>
                <a14:m>
                  <m:oMath xmlns:m="http://schemas.openxmlformats.org/officeDocument/2006/math"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31</m:t>
                    </m:r>
                    <m:nary>
                      <m:naryPr>
                        <m:chr m:val="∑"/>
                        <m:ctrlPr>
                          <a:rPr lang="en-CH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</m:oMath>
                </a14:m>
                <a:endParaRPr lang="en-CH" sz="1100" dirty="0"/>
              </a:p>
            </p:txBody>
          </p:sp>
        </mc:Choice>
        <mc:Fallback xmlns="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08E2FA60-FE33-4526-9F87-0C45707E4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23" y="2672569"/>
                <a:ext cx="3069301" cy="271613"/>
              </a:xfrm>
              <a:prstGeom prst="rect">
                <a:avLst/>
              </a:prstGeom>
              <a:blipFill>
                <a:blip r:embed="rId3"/>
                <a:stretch>
                  <a:fillRect t="-86667" b="-14222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13DEB63-1199-47CF-A7E5-CBF42026A107}"/>
                  </a:ext>
                </a:extLst>
              </p:cNvPr>
              <p:cNvSpPr txBox="1"/>
              <p:nvPr/>
            </p:nvSpPr>
            <p:spPr>
              <a:xfrm>
                <a:off x="4150136" y="2445960"/>
                <a:ext cx="12519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If date,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matches, </a:t>
                </a: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D13DEB63-1199-47CF-A7E5-CBF42026A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36" y="2445960"/>
                <a:ext cx="1251946" cy="261610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Rectangle 271">
            <a:extLst>
              <a:ext uri="{FF2B5EF4-FFF2-40B4-BE49-F238E27FC236}">
                <a16:creationId xmlns:a16="http://schemas.microsoft.com/office/drawing/2014/main" id="{64BAA055-D1AA-49AA-8960-BD199EFBED9F}"/>
              </a:ext>
            </a:extLst>
          </p:cNvPr>
          <p:cNvSpPr/>
          <p:nvPr/>
        </p:nvSpPr>
        <p:spPr>
          <a:xfrm>
            <a:off x="4181894" y="3602142"/>
            <a:ext cx="1188744" cy="37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1-Beta variant efficacy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5C550FF-7914-48E0-A579-D0266D630B6B}"/>
              </a:ext>
            </a:extLst>
          </p:cNvPr>
          <p:cNvSpPr/>
          <p:nvPr/>
        </p:nvSpPr>
        <p:spPr>
          <a:xfrm>
            <a:off x="4173101" y="4091393"/>
            <a:ext cx="1206011" cy="37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1-Gamma variant efficacy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B0D72764-7BCF-4FAF-B254-E16BEDB06124}"/>
              </a:ext>
            </a:extLst>
          </p:cNvPr>
          <p:cNvCxnSpPr>
            <a:cxnSpLocks/>
            <a:stCxn id="259" idx="3"/>
          </p:cNvCxnSpPr>
          <p:nvPr/>
        </p:nvCxnSpPr>
        <p:spPr>
          <a:xfrm>
            <a:off x="5361845" y="3270166"/>
            <a:ext cx="172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31F7E34-FED0-4064-9FC4-167933811AA2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5370638" y="3790730"/>
            <a:ext cx="174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8823F726-3807-4B8F-9249-B0D1EDB68CA3}"/>
              </a:ext>
            </a:extLst>
          </p:cNvPr>
          <p:cNvCxnSpPr>
            <a:cxnSpLocks/>
            <a:stCxn id="273" idx="3"/>
          </p:cNvCxnSpPr>
          <p:nvPr/>
        </p:nvCxnSpPr>
        <p:spPr>
          <a:xfrm>
            <a:off x="5379112" y="4279981"/>
            <a:ext cx="1573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49250A85-9A10-4375-8FC3-B815DB73E245}"/>
              </a:ext>
            </a:extLst>
          </p:cNvPr>
          <p:cNvCxnSpPr>
            <a:cxnSpLocks/>
          </p:cNvCxnSpPr>
          <p:nvPr/>
        </p:nvCxnSpPr>
        <p:spPr>
          <a:xfrm>
            <a:off x="5536443" y="3489008"/>
            <a:ext cx="0" cy="124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BFDCDC4E-FC94-4BB3-ACC4-7A1ADFC50FE2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536442" y="3816924"/>
            <a:ext cx="2088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B0C9DF6-E0FC-4166-9A08-0A6AFD338C10}"/>
              </a:ext>
            </a:extLst>
          </p:cNvPr>
          <p:cNvCxnSpPr>
            <a:cxnSpLocks/>
          </p:cNvCxnSpPr>
          <p:nvPr/>
        </p:nvCxnSpPr>
        <p:spPr>
          <a:xfrm flipH="1">
            <a:off x="5536442" y="3194104"/>
            <a:ext cx="9017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61DE6C8A-4F20-449F-B4B2-17294D14AE2C}"/>
              </a:ext>
            </a:extLst>
          </p:cNvPr>
          <p:cNvCxnSpPr/>
          <p:nvPr/>
        </p:nvCxnSpPr>
        <p:spPr>
          <a:xfrm>
            <a:off x="5536442" y="3194104"/>
            <a:ext cx="0" cy="294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0622F319-DA92-40EB-8808-9E8F66ED0F9A}"/>
                  </a:ext>
                </a:extLst>
              </p:cNvPr>
              <p:cNvSpPr txBox="1"/>
              <p:nvPr/>
            </p:nvSpPr>
            <p:spPr>
              <a:xfrm>
                <a:off x="5516100" y="3539248"/>
                <a:ext cx="2027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1100" b="0" i="0" baseline="-2500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l-GR" sz="1100" b="0" i="1" baseline="-25000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l-GR" sz="1100" i="1" baseline="-2500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l-GR" sz="1100" i="1" baseline="-250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sty m:val="p"/>
                      </m:rPr>
                      <a:rPr lang="el-GR" sz="1100" i="1" baseline="-2500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l-GR" sz="1100" i="1" baseline="-250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m:rPr>
                        <m:nor/>
                      </m:rPr>
                      <a:rPr lang="el-GR" sz="1100" i="1" baseline="-250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CH" sz="1100" i="1" baseline="-25000" dirty="0"/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0622F319-DA92-40EB-8808-9E8F66ED0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100" y="3539248"/>
                <a:ext cx="2027476" cy="26161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303ABBF-1D65-4139-9B1E-893310830203}"/>
              </a:ext>
            </a:extLst>
          </p:cNvPr>
          <p:cNvCxnSpPr>
            <a:stCxn id="19" idx="4"/>
          </p:cNvCxnSpPr>
          <p:nvPr/>
        </p:nvCxnSpPr>
        <p:spPr>
          <a:xfrm flipV="1">
            <a:off x="3714795" y="4229221"/>
            <a:ext cx="2036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D025AA69-3DA3-4B30-B029-B6BD743BB276}"/>
              </a:ext>
            </a:extLst>
          </p:cNvPr>
          <p:cNvCxnSpPr>
            <a:cxnSpLocks/>
          </p:cNvCxnSpPr>
          <p:nvPr/>
        </p:nvCxnSpPr>
        <p:spPr>
          <a:xfrm>
            <a:off x="3918464" y="3269046"/>
            <a:ext cx="0" cy="1988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C6AE91B7-F7F1-44D0-A42B-32AF52FD97F2}"/>
              </a:ext>
            </a:extLst>
          </p:cNvPr>
          <p:cNvCxnSpPr>
            <a:cxnSpLocks/>
            <a:endCxn id="259" idx="1"/>
          </p:cNvCxnSpPr>
          <p:nvPr/>
        </p:nvCxnSpPr>
        <p:spPr>
          <a:xfrm>
            <a:off x="3916328" y="3269046"/>
            <a:ext cx="256773" cy="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D814B6B4-9446-4BF6-ADEA-347713111532}"/>
              </a:ext>
            </a:extLst>
          </p:cNvPr>
          <p:cNvCxnSpPr>
            <a:cxnSpLocks/>
          </p:cNvCxnSpPr>
          <p:nvPr/>
        </p:nvCxnSpPr>
        <p:spPr>
          <a:xfrm>
            <a:off x="3921642" y="3789608"/>
            <a:ext cx="257715" cy="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E8AC7B45-2F01-4F9B-ABE0-E46F73C91D1E}"/>
              </a:ext>
            </a:extLst>
          </p:cNvPr>
          <p:cNvCxnSpPr>
            <a:cxnSpLocks/>
          </p:cNvCxnSpPr>
          <p:nvPr/>
        </p:nvCxnSpPr>
        <p:spPr>
          <a:xfrm>
            <a:off x="3916328" y="4740897"/>
            <a:ext cx="25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CB528E30-200B-4EAA-BFDB-526D1E5EDA3C}"/>
              </a:ext>
            </a:extLst>
          </p:cNvPr>
          <p:cNvCxnSpPr>
            <a:cxnSpLocks/>
          </p:cNvCxnSpPr>
          <p:nvPr/>
        </p:nvCxnSpPr>
        <p:spPr>
          <a:xfrm>
            <a:off x="3699023" y="5584049"/>
            <a:ext cx="3828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241CEAAE-6C6C-4097-8543-9F95BC4EB12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01925" y="3489008"/>
            <a:ext cx="6616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B90656D6-0DDD-48FF-B1BE-5815EB1030DD}"/>
              </a:ext>
            </a:extLst>
          </p:cNvPr>
          <p:cNvCxnSpPr>
            <a:cxnSpLocks/>
          </p:cNvCxnSpPr>
          <p:nvPr/>
        </p:nvCxnSpPr>
        <p:spPr>
          <a:xfrm flipH="1">
            <a:off x="2268841" y="3489008"/>
            <a:ext cx="1" cy="673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C5EA44C-A588-4F62-910F-BFF372F815B4}"/>
              </a:ext>
            </a:extLst>
          </p:cNvPr>
          <p:cNvCxnSpPr>
            <a:endCxn id="19" idx="2"/>
          </p:cNvCxnSpPr>
          <p:nvPr/>
        </p:nvCxnSpPr>
        <p:spPr>
          <a:xfrm>
            <a:off x="2263535" y="4162916"/>
            <a:ext cx="297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8CAB69C2-C5D9-4203-B0B8-FD2060D1820D}"/>
              </a:ext>
            </a:extLst>
          </p:cNvPr>
          <p:cNvCxnSpPr>
            <a:stCxn id="9" idx="3"/>
          </p:cNvCxnSpPr>
          <p:nvPr/>
        </p:nvCxnSpPr>
        <p:spPr>
          <a:xfrm flipV="1">
            <a:off x="1610003" y="4674256"/>
            <a:ext cx="65353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17C22E6-6CA4-471B-A0F8-44B905FBF510}"/>
              </a:ext>
            </a:extLst>
          </p:cNvPr>
          <p:cNvCxnSpPr>
            <a:cxnSpLocks/>
          </p:cNvCxnSpPr>
          <p:nvPr/>
        </p:nvCxnSpPr>
        <p:spPr>
          <a:xfrm>
            <a:off x="2263535" y="4674256"/>
            <a:ext cx="0" cy="70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9B21D0EF-35BD-4708-B376-9A78A0F4C380}"/>
              </a:ext>
            </a:extLst>
          </p:cNvPr>
          <p:cNvCxnSpPr>
            <a:cxnSpLocks/>
          </p:cNvCxnSpPr>
          <p:nvPr/>
        </p:nvCxnSpPr>
        <p:spPr>
          <a:xfrm>
            <a:off x="2263535" y="5382744"/>
            <a:ext cx="2833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D84E209E-E634-4EC6-A85E-EDF449F94DD4}"/>
              </a:ext>
            </a:extLst>
          </p:cNvPr>
          <p:cNvCxnSpPr>
            <a:cxnSpLocks/>
          </p:cNvCxnSpPr>
          <p:nvPr/>
        </p:nvCxnSpPr>
        <p:spPr>
          <a:xfrm>
            <a:off x="1614601" y="5549382"/>
            <a:ext cx="653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954B9EC-996F-4F38-A6A1-5DC9014D79AE}"/>
              </a:ext>
            </a:extLst>
          </p:cNvPr>
          <p:cNvCxnSpPr>
            <a:cxnSpLocks/>
          </p:cNvCxnSpPr>
          <p:nvPr/>
        </p:nvCxnSpPr>
        <p:spPr>
          <a:xfrm>
            <a:off x="2268133" y="5549381"/>
            <a:ext cx="0" cy="5158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28634071-0699-43B6-A31D-148C5D485F0E}"/>
              </a:ext>
            </a:extLst>
          </p:cNvPr>
          <p:cNvCxnSpPr>
            <a:cxnSpLocks/>
          </p:cNvCxnSpPr>
          <p:nvPr/>
        </p:nvCxnSpPr>
        <p:spPr>
          <a:xfrm>
            <a:off x="2263535" y="6065195"/>
            <a:ext cx="6958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0C6C705C-8B83-47F6-8C69-5E68F18ADF28}"/>
              </a:ext>
            </a:extLst>
          </p:cNvPr>
          <p:cNvCxnSpPr>
            <a:cxnSpLocks/>
          </p:cNvCxnSpPr>
          <p:nvPr/>
        </p:nvCxnSpPr>
        <p:spPr>
          <a:xfrm>
            <a:off x="1614601" y="6219942"/>
            <a:ext cx="6535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DEAE69DB-3A00-42E8-B1CB-CA714DFB257D}"/>
              </a:ext>
            </a:extLst>
          </p:cNvPr>
          <p:cNvCxnSpPr>
            <a:cxnSpLocks/>
          </p:cNvCxnSpPr>
          <p:nvPr/>
        </p:nvCxnSpPr>
        <p:spPr>
          <a:xfrm>
            <a:off x="2268133" y="6219941"/>
            <a:ext cx="0" cy="178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F8824474-7517-4978-971E-7374A3868E2C}"/>
              </a:ext>
            </a:extLst>
          </p:cNvPr>
          <p:cNvCxnSpPr>
            <a:cxnSpLocks/>
          </p:cNvCxnSpPr>
          <p:nvPr/>
        </p:nvCxnSpPr>
        <p:spPr>
          <a:xfrm>
            <a:off x="2263535" y="6398080"/>
            <a:ext cx="69581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525950B9-93AE-4230-A2F9-58F40E09E880}"/>
              </a:ext>
            </a:extLst>
          </p:cNvPr>
          <p:cNvCxnSpPr>
            <a:cxnSpLocks/>
          </p:cNvCxnSpPr>
          <p:nvPr/>
        </p:nvCxnSpPr>
        <p:spPr>
          <a:xfrm flipH="1" flipV="1">
            <a:off x="9221733" y="2769994"/>
            <a:ext cx="1" cy="3630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Rectangle 388">
            <a:extLst>
              <a:ext uri="{FF2B5EF4-FFF2-40B4-BE49-F238E27FC236}">
                <a16:creationId xmlns:a16="http://schemas.microsoft.com/office/drawing/2014/main" id="{16692E19-A902-42FC-8F0E-D53A4469A146}"/>
              </a:ext>
            </a:extLst>
          </p:cNvPr>
          <p:cNvSpPr/>
          <p:nvPr/>
        </p:nvSpPr>
        <p:spPr>
          <a:xfrm>
            <a:off x="9408857" y="4695150"/>
            <a:ext cx="1153891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Risk Factor (r</a:t>
            </a:r>
            <a:r>
              <a:rPr lang="en-US" sz="1100" baseline="-25000" dirty="0"/>
              <a:t>o</a:t>
            </a:r>
            <a:r>
              <a:rPr lang="en-US" sz="1100" dirty="0"/>
              <a:t>) (Outdoors)*</a:t>
            </a:r>
            <a:endParaRPr lang="en-CH" sz="1100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E479BDF7-0159-42E5-8414-8D301B33C2D0}"/>
              </a:ext>
            </a:extLst>
          </p:cNvPr>
          <p:cNvSpPr/>
          <p:nvPr/>
        </p:nvSpPr>
        <p:spPr>
          <a:xfrm>
            <a:off x="10702710" y="4695150"/>
            <a:ext cx="1153891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Risk Factor (r</a:t>
            </a:r>
            <a:r>
              <a:rPr lang="en-US" sz="1100" baseline="-25000" dirty="0"/>
              <a:t>i</a:t>
            </a:r>
            <a:r>
              <a:rPr lang="en-US" sz="1100" dirty="0"/>
              <a:t>) (Indoors)*</a:t>
            </a:r>
            <a:endParaRPr lang="en-CH" sz="1100" dirty="0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83576E4F-4E12-40F6-8B65-39702851E2EA}"/>
              </a:ext>
            </a:extLst>
          </p:cNvPr>
          <p:cNvSpPr/>
          <p:nvPr/>
        </p:nvSpPr>
        <p:spPr>
          <a:xfrm>
            <a:off x="10036952" y="3530779"/>
            <a:ext cx="1153891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Risk Factor* (Cumulative)</a:t>
            </a:r>
            <a:endParaRPr lang="en-CH" sz="11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DB4B2-972E-453B-B607-86E1BF5E0618}"/>
              </a:ext>
            </a:extLst>
          </p:cNvPr>
          <p:cNvCxnSpPr/>
          <p:nvPr/>
        </p:nvCxnSpPr>
        <p:spPr>
          <a:xfrm>
            <a:off x="9221734" y="5588432"/>
            <a:ext cx="764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0A0617-ABDE-44FE-A671-086C4EA3F4AC}"/>
              </a:ext>
            </a:extLst>
          </p:cNvPr>
          <p:cNvCxnSpPr/>
          <p:nvPr/>
        </p:nvCxnSpPr>
        <p:spPr>
          <a:xfrm>
            <a:off x="9221734" y="6219941"/>
            <a:ext cx="2057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049564-A313-4E03-B42D-B6C2DD4C37DE}"/>
              </a:ext>
            </a:extLst>
          </p:cNvPr>
          <p:cNvCxnSpPr>
            <a:cxnSpLocks/>
            <a:endCxn id="390" idx="2"/>
          </p:cNvCxnSpPr>
          <p:nvPr/>
        </p:nvCxnSpPr>
        <p:spPr>
          <a:xfrm flipV="1">
            <a:off x="11279656" y="5387134"/>
            <a:ext cx="0" cy="83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D766B8-BD51-4E6A-B8AA-D4EC98DA4644}"/>
              </a:ext>
            </a:extLst>
          </p:cNvPr>
          <p:cNvCxnSpPr>
            <a:endCxn id="389" idx="2"/>
          </p:cNvCxnSpPr>
          <p:nvPr/>
        </p:nvCxnSpPr>
        <p:spPr>
          <a:xfrm flipV="1">
            <a:off x="9985802" y="5387134"/>
            <a:ext cx="1" cy="20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97A67C-22B5-4FE5-BDF2-9EAAE0E0C50B}"/>
              </a:ext>
            </a:extLst>
          </p:cNvPr>
          <p:cNvCxnSpPr>
            <a:cxnSpLocks/>
            <a:stCxn id="389" idx="0"/>
          </p:cNvCxnSpPr>
          <p:nvPr/>
        </p:nvCxnSpPr>
        <p:spPr>
          <a:xfrm flipH="1" flipV="1">
            <a:off x="9985802" y="4580885"/>
            <a:ext cx="1" cy="11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DFE43C-33C1-4BF9-9138-70EB55BCBEC0}"/>
              </a:ext>
            </a:extLst>
          </p:cNvPr>
          <p:cNvCxnSpPr>
            <a:cxnSpLocks/>
            <a:stCxn id="390" idx="0"/>
          </p:cNvCxnSpPr>
          <p:nvPr/>
        </p:nvCxnSpPr>
        <p:spPr>
          <a:xfrm flipH="1" flipV="1">
            <a:off x="11279655" y="4589374"/>
            <a:ext cx="1" cy="105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887B2F-16E3-4DB0-9B22-14524A3FF8C5}"/>
              </a:ext>
            </a:extLst>
          </p:cNvPr>
          <p:cNvCxnSpPr>
            <a:cxnSpLocks/>
          </p:cNvCxnSpPr>
          <p:nvPr/>
        </p:nvCxnSpPr>
        <p:spPr>
          <a:xfrm>
            <a:off x="9985802" y="4580885"/>
            <a:ext cx="1293853" cy="8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65535-8010-40E9-BA7D-80C9869D0C3B}"/>
              </a:ext>
            </a:extLst>
          </p:cNvPr>
          <p:cNvCxnSpPr>
            <a:cxnSpLocks/>
            <a:endCxn id="391" idx="2"/>
          </p:cNvCxnSpPr>
          <p:nvPr/>
        </p:nvCxnSpPr>
        <p:spPr>
          <a:xfrm flipV="1">
            <a:off x="10613898" y="4222763"/>
            <a:ext cx="0" cy="35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FCCDA9B-FA1C-4E5D-AA01-E087D95C8A0B}"/>
                  </a:ext>
                </a:extLst>
              </p:cNvPr>
              <p:cNvSpPr txBox="1"/>
              <p:nvPr/>
            </p:nvSpPr>
            <p:spPr>
              <a:xfrm>
                <a:off x="9210607" y="5612693"/>
                <a:ext cx="2027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1100" b="0" i="0" baseline="-2500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100" b="0" i="1" baseline="-2500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𝑟𝑣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100" b="0" i="1" baseline="-2500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100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100" b="0" i="1" baseline="-2500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CH" sz="1100" i="1" baseline="-250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FCCDA9B-FA1C-4E5D-AA01-E087D95C8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607" y="5612693"/>
                <a:ext cx="20274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A846D8-DB05-4F86-B442-081BABCA4687}"/>
                  </a:ext>
                </a:extLst>
              </p:cNvPr>
              <p:cNvSpPr txBox="1"/>
              <p:nvPr/>
            </p:nvSpPr>
            <p:spPr>
              <a:xfrm>
                <a:off x="9221733" y="6200947"/>
                <a:ext cx="2027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1100" b="0" i="0" baseline="-2500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100" b="0" i="1" baseline="-25000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𝑟𝑣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100" b="0" i="1" baseline="-2500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100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1100" b="0" i="1" baseline="-2500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endParaRPr lang="en-CH" sz="1100" i="1" baseline="-250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0A846D8-DB05-4F86-B442-081BABCA4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733" y="6200947"/>
                <a:ext cx="202747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EEE6686-CD79-40CF-B21F-73D6637A4243}"/>
              </a:ext>
            </a:extLst>
          </p:cNvPr>
          <p:cNvSpPr txBox="1"/>
          <p:nvPr/>
        </p:nvSpPr>
        <p:spPr>
          <a:xfrm>
            <a:off x="5554002" y="5803537"/>
            <a:ext cx="59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o</a:t>
            </a:r>
            <a:endParaRPr lang="en-CH" sz="1100" baseline="-250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9005465-2BE0-4C6B-A29C-09D01A2A83D7}"/>
              </a:ext>
            </a:extLst>
          </p:cNvPr>
          <p:cNvSpPr txBox="1"/>
          <p:nvPr/>
        </p:nvSpPr>
        <p:spPr>
          <a:xfrm>
            <a:off x="5554002" y="6150827"/>
            <a:ext cx="5974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i</a:t>
            </a:r>
            <a:endParaRPr lang="en-CH" sz="11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D016D69-1D1A-4B7B-A46E-EF18E1FB650F}"/>
                  </a:ext>
                </a:extLst>
              </p:cNvPr>
              <p:cNvSpPr txBox="1"/>
              <p:nvPr/>
            </p:nvSpPr>
            <p:spPr>
              <a:xfrm>
                <a:off x="9738929" y="4298272"/>
                <a:ext cx="850844" cy="257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1100" b="0" i="0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nor/>
                        </m:rP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100" b="0" i="1" smtClean="0">
                          <a:latin typeface="Cambria Math" panose="02040503050406030204" pitchFamily="18" charset="0"/>
                        </a:rPr>
                        <m:t>ri</m:t>
                      </m:r>
                    </m:oMath>
                  </m:oMathPara>
                </a14:m>
                <a:endParaRPr lang="en-CH" sz="1100" i="1" baseline="-250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D016D69-1D1A-4B7B-A46E-EF18E1FB6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929" y="4298272"/>
                <a:ext cx="850844" cy="2576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8E54FA6D-60DD-47F4-921F-740849444DBC}"/>
              </a:ext>
            </a:extLst>
          </p:cNvPr>
          <p:cNvSpPr/>
          <p:nvPr/>
        </p:nvSpPr>
        <p:spPr>
          <a:xfrm>
            <a:off x="4176534" y="4563885"/>
            <a:ext cx="1202578" cy="37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1-Delta variant efficacy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C0C0519-B462-4193-B2B6-E2040A294A42}"/>
              </a:ext>
            </a:extLst>
          </p:cNvPr>
          <p:cNvCxnSpPr>
            <a:cxnSpLocks/>
          </p:cNvCxnSpPr>
          <p:nvPr/>
        </p:nvCxnSpPr>
        <p:spPr>
          <a:xfrm>
            <a:off x="5370638" y="4737212"/>
            <a:ext cx="163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576FC4D-6877-482B-8D58-293954D79CCB}"/>
              </a:ext>
            </a:extLst>
          </p:cNvPr>
          <p:cNvCxnSpPr>
            <a:cxnSpLocks/>
          </p:cNvCxnSpPr>
          <p:nvPr/>
        </p:nvCxnSpPr>
        <p:spPr>
          <a:xfrm>
            <a:off x="3916328" y="4283723"/>
            <a:ext cx="259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36F0E3F-BDF0-4F34-8058-8107CD091199}"/>
              </a:ext>
            </a:extLst>
          </p:cNvPr>
          <p:cNvSpPr/>
          <p:nvPr/>
        </p:nvSpPr>
        <p:spPr>
          <a:xfrm>
            <a:off x="465288" y="645466"/>
            <a:ext cx="1153891" cy="411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Country</a:t>
            </a:r>
            <a:endParaRPr lang="en-CH" sz="11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1591F0-8E94-480D-9EF8-645DF7BB5935}"/>
              </a:ext>
            </a:extLst>
          </p:cNvPr>
          <p:cNvCxnSpPr>
            <a:stCxn id="118" idx="2"/>
            <a:endCxn id="112" idx="0"/>
          </p:cNvCxnSpPr>
          <p:nvPr/>
        </p:nvCxnSpPr>
        <p:spPr>
          <a:xfrm>
            <a:off x="1042234" y="1056843"/>
            <a:ext cx="4411" cy="25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35E27A-92CF-4D12-91B3-22184737E46A}"/>
              </a:ext>
            </a:extLst>
          </p:cNvPr>
          <p:cNvSpPr txBox="1"/>
          <p:nvPr/>
        </p:nvSpPr>
        <p:spPr>
          <a:xfrm>
            <a:off x="7447448" y="5771341"/>
            <a:ext cx="1595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Risk factor (No mask) = 1</a:t>
            </a:r>
            <a:endParaRPr lang="en-CH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EFCA367-B569-4EBF-B53D-5CFE5422D4FC}"/>
              </a:ext>
            </a:extLst>
          </p:cNvPr>
          <p:cNvSpPr txBox="1"/>
          <p:nvPr/>
        </p:nvSpPr>
        <p:spPr>
          <a:xfrm>
            <a:off x="5554002" y="3820384"/>
            <a:ext cx="2119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 vaccine, efficacy reduction = 1</a:t>
            </a:r>
            <a:endParaRPr lang="en-CH" sz="1100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6CCA329-7CAB-4C39-AB52-6062F7DEB91E}"/>
              </a:ext>
            </a:extLst>
          </p:cNvPr>
          <p:cNvSpPr/>
          <p:nvPr/>
        </p:nvSpPr>
        <p:spPr>
          <a:xfrm>
            <a:off x="4189104" y="5069270"/>
            <a:ext cx="1202578" cy="37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1- Normal efficacy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D9C2AC4-EDF7-4B4B-BA1C-2E1232B91094}"/>
              </a:ext>
            </a:extLst>
          </p:cNvPr>
          <p:cNvCxnSpPr>
            <a:cxnSpLocks/>
          </p:cNvCxnSpPr>
          <p:nvPr/>
        </p:nvCxnSpPr>
        <p:spPr>
          <a:xfrm>
            <a:off x="3916328" y="5257857"/>
            <a:ext cx="272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777F8B4-FEEA-4EE2-87D4-E69BD1434BEB}"/>
              </a:ext>
            </a:extLst>
          </p:cNvPr>
          <p:cNvSpPr/>
          <p:nvPr/>
        </p:nvSpPr>
        <p:spPr>
          <a:xfrm>
            <a:off x="10798019" y="2360027"/>
            <a:ext cx="1153891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Age, Gender, Variant, Chronic Illness data</a:t>
            </a:r>
            <a:endParaRPr lang="en-CH" sz="11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10CB9BC-C9A8-4C51-905C-009FB98CCD9C}"/>
              </a:ext>
            </a:extLst>
          </p:cNvPr>
          <p:cNvSpPr/>
          <p:nvPr/>
        </p:nvSpPr>
        <p:spPr>
          <a:xfrm>
            <a:off x="9379887" y="540433"/>
            <a:ext cx="1153891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Risk of Hospitalization*</a:t>
            </a:r>
            <a:endParaRPr lang="en-CH" sz="11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7D8E785-05A1-444D-8020-F80E74E318E9}"/>
              </a:ext>
            </a:extLst>
          </p:cNvPr>
          <p:cNvSpPr/>
          <p:nvPr/>
        </p:nvSpPr>
        <p:spPr>
          <a:xfrm>
            <a:off x="10822250" y="540433"/>
            <a:ext cx="1153891" cy="691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Risk of Death*</a:t>
            </a:r>
            <a:endParaRPr lang="en-CH" sz="11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07726C9-C49D-4322-B7CA-FC5D05E5F6BE}"/>
              </a:ext>
            </a:extLst>
          </p:cNvPr>
          <p:cNvCxnSpPr>
            <a:cxnSpLocks/>
            <a:endCxn id="60" idx="3"/>
          </p:cNvCxnSpPr>
          <p:nvPr/>
        </p:nvCxnSpPr>
        <p:spPr>
          <a:xfrm flipH="1" flipV="1">
            <a:off x="10069660" y="3176119"/>
            <a:ext cx="2363" cy="34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8924A7-B821-4DB2-974D-3D3336CDA6EC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0068506" y="1822923"/>
            <a:ext cx="1154" cy="41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14D2EA-74B6-4977-B098-AAB86F39B94B}"/>
              </a:ext>
            </a:extLst>
          </p:cNvPr>
          <p:cNvCxnSpPr>
            <a:cxnSpLocks/>
          </p:cNvCxnSpPr>
          <p:nvPr/>
        </p:nvCxnSpPr>
        <p:spPr>
          <a:xfrm>
            <a:off x="9956833" y="1822923"/>
            <a:ext cx="14423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76F571-FF3F-47B7-8091-A3BB9CAEAB20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9956833" y="1232417"/>
            <a:ext cx="0" cy="5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53B1CDB-A6ED-49A5-BDD6-DBFDFF61E9CA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11399196" y="1232417"/>
            <a:ext cx="0" cy="5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B800B9F-E640-4A1A-B7D4-E5EF5A566412}"/>
              </a:ext>
            </a:extLst>
          </p:cNvPr>
          <p:cNvSpPr/>
          <p:nvPr/>
        </p:nvSpPr>
        <p:spPr>
          <a:xfrm>
            <a:off x="6866983" y="929471"/>
            <a:ext cx="970122" cy="136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Ratio (Facebook Surveys Cases/Reported cases)</a:t>
            </a:r>
            <a:endParaRPr lang="en-CH" sz="11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8CF17FD-B679-4DC7-8D4D-8C3E0CC6C95D}"/>
              </a:ext>
            </a:extLst>
          </p:cNvPr>
          <p:cNvCxnSpPr>
            <a:cxnSpLocks/>
          </p:cNvCxnSpPr>
          <p:nvPr/>
        </p:nvCxnSpPr>
        <p:spPr>
          <a:xfrm>
            <a:off x="7844154" y="1677211"/>
            <a:ext cx="1405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737D280-B383-4CD2-A4D2-9B64A0AB043C}"/>
              </a:ext>
            </a:extLst>
          </p:cNvPr>
          <p:cNvCxnSpPr>
            <a:cxnSpLocks/>
            <a:stCxn id="140" idx="3"/>
          </p:cNvCxnSpPr>
          <p:nvPr/>
        </p:nvCxnSpPr>
        <p:spPr>
          <a:xfrm>
            <a:off x="9087372" y="2769994"/>
            <a:ext cx="134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76A473-DBCB-4999-9DA0-A73274CAA2B5}"/>
              </a:ext>
            </a:extLst>
          </p:cNvPr>
          <p:cNvCxnSpPr>
            <a:cxnSpLocks/>
            <a:stCxn id="138" idx="3"/>
          </p:cNvCxnSpPr>
          <p:nvPr/>
        </p:nvCxnSpPr>
        <p:spPr>
          <a:xfrm flipV="1">
            <a:off x="8958304" y="3814587"/>
            <a:ext cx="253739" cy="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9EA542-EFA5-41BA-B14B-2AF42F5AF287}"/>
              </a:ext>
            </a:extLst>
          </p:cNvPr>
          <p:cNvCxnSpPr>
            <a:cxnSpLocks/>
            <a:stCxn id="260" idx="3"/>
          </p:cNvCxnSpPr>
          <p:nvPr/>
        </p:nvCxnSpPr>
        <p:spPr>
          <a:xfrm>
            <a:off x="8922134" y="5438457"/>
            <a:ext cx="2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B0A53F3-15CF-4BA1-B13C-EDFD9BF4FE43}"/>
              </a:ext>
            </a:extLst>
          </p:cNvPr>
          <p:cNvCxnSpPr>
            <a:cxnSpLocks/>
          </p:cNvCxnSpPr>
          <p:nvPr/>
        </p:nvCxnSpPr>
        <p:spPr>
          <a:xfrm>
            <a:off x="8850169" y="6065147"/>
            <a:ext cx="371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62CA117-653B-40BD-A1BD-C5D497F303AB}"/>
              </a:ext>
            </a:extLst>
          </p:cNvPr>
          <p:cNvCxnSpPr>
            <a:cxnSpLocks/>
          </p:cNvCxnSpPr>
          <p:nvPr/>
        </p:nvCxnSpPr>
        <p:spPr>
          <a:xfrm>
            <a:off x="8933260" y="6398080"/>
            <a:ext cx="2884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BA46958-3B8B-45E6-9C75-3B247B036B70}"/>
              </a:ext>
            </a:extLst>
          </p:cNvPr>
          <p:cNvSpPr txBox="1"/>
          <p:nvPr/>
        </p:nvSpPr>
        <p:spPr>
          <a:xfrm>
            <a:off x="8735945" y="6510184"/>
            <a:ext cx="3358778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*</a:t>
            </a:r>
            <a:r>
              <a:rPr lang="en-US" sz="1200" dirty="0"/>
              <a:t>: Consists of a range (lower limits &amp; upper limit)</a:t>
            </a:r>
            <a:endParaRPr lang="en-CH" sz="1200" dirty="0"/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2AE8D736-37E0-4DF8-B436-3ABFAD7E77C9}"/>
              </a:ext>
            </a:extLst>
          </p:cNvPr>
          <p:cNvSpPr/>
          <p:nvPr/>
        </p:nvSpPr>
        <p:spPr>
          <a:xfrm>
            <a:off x="9528374" y="2239021"/>
            <a:ext cx="1082571" cy="93709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Risk of Hospitalization &amp; death Dataset</a:t>
            </a:r>
            <a:endParaRPr lang="en-CH" sz="105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F843632-ADE0-46C5-8B5F-47E4A0BD3F9D}"/>
              </a:ext>
            </a:extLst>
          </p:cNvPr>
          <p:cNvCxnSpPr>
            <a:stCxn id="105" idx="1"/>
            <a:endCxn id="60" idx="4"/>
          </p:cNvCxnSpPr>
          <p:nvPr/>
        </p:nvCxnSpPr>
        <p:spPr>
          <a:xfrm flipH="1">
            <a:off x="10610945" y="2706019"/>
            <a:ext cx="187074" cy="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233A3E16-0A4E-494A-ADE5-A00E91B3F75E}"/>
              </a:ext>
            </a:extLst>
          </p:cNvPr>
          <p:cNvSpPr/>
          <p:nvPr/>
        </p:nvSpPr>
        <p:spPr>
          <a:xfrm>
            <a:off x="10745535" y="2291324"/>
            <a:ext cx="1249342" cy="8813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EA2B874-ECD2-4D02-A76D-11428D30814F}"/>
              </a:ext>
            </a:extLst>
          </p:cNvPr>
          <p:cNvSpPr txBox="1"/>
          <p:nvPr/>
        </p:nvSpPr>
        <p:spPr>
          <a:xfrm>
            <a:off x="10789687" y="2014035"/>
            <a:ext cx="114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Inputs</a:t>
            </a:r>
            <a:endParaRPr lang="en-CH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EB52753-B2D5-44FE-9242-F996EF9354E5}"/>
                  </a:ext>
                </a:extLst>
              </p:cNvPr>
              <p:cNvSpPr txBox="1"/>
              <p:nvPr/>
            </p:nvSpPr>
            <p:spPr>
              <a:xfrm>
                <a:off x="9911837" y="1383716"/>
                <a:ext cx="1490433" cy="543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0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sz="1100" b="0" i="0" baseline="-2500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m:rPr>
                          <m:nor/>
                        </m:rP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nor/>
                        </m:rPr>
                        <a:rPr lang="en-US" sz="1100" b="0" i="1" smtClean="0">
                          <a:latin typeface="Cambria Math" panose="02040503050406030204" pitchFamily="18" charset="0"/>
                        </a:rPr>
                        <m:t>fa</m:t>
                      </m:r>
                      <m:r>
                        <m:rPr>
                          <m:nor/>
                        </m:rP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1100" b="0" i="1" smtClean="0">
                          <a:latin typeface="Cambria Math" panose="02040503050406030204" pitchFamily="18" charset="0"/>
                        </a:rPr>
                        <m:t>fc</m:t>
                      </m:r>
                      <m:r>
                        <m:rPr>
                          <m:nor/>
                        </m:rP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1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1100" b="0" i="1" smtClean="0">
                          <a:latin typeface="Cambria Math" panose="02040503050406030204" pitchFamily="18" charset="0"/>
                        </a:rPr>
                        <m:t>fg</m:t>
                      </m:r>
                      <m:r>
                        <m:rPr>
                          <m:nor/>
                        </m:rPr>
                        <a:rPr lang="en-US" sz="1100" b="0" i="1" baseline="-25000" smtClean="0">
                          <a:latin typeface="Cambria Math" panose="02040503050406030204" pitchFamily="18" charset="0"/>
                        </a:rPr>
                        <m:t>1∗</m:t>
                      </m:r>
                      <m:r>
                        <m:rPr>
                          <m:nor/>
                        </m:rPr>
                        <a:rPr lang="en-US" sz="1100" i="1">
                          <a:latin typeface="Cambria Math" panose="02040503050406030204" pitchFamily="18" charset="0"/>
                        </a:rPr>
                        <m:t>fv</m:t>
                      </m:r>
                      <m:r>
                        <m:rPr>
                          <m:nor/>
                        </m:rPr>
                        <a:rPr lang="en-US" sz="1100" i="1" baseline="-25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00" b="0" i="1" baseline="-250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0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1100" b="0" i="0" baseline="-250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1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m:rPr>
                        <m:nor/>
                      </m:rPr>
                      <a:rPr lang="en-US" sz="1100" b="0" i="1" baseline="-25000" smtClean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11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100" b="0" i="1" smtClean="0">
                        <a:latin typeface="Cambria Math" panose="02040503050406030204" pitchFamily="18" charset="0"/>
                      </a:rPr>
                      <m:t>fa</m:t>
                    </m:r>
                    <m:r>
                      <m:rPr>
                        <m:nor/>
                      </m:rPr>
                      <a:rPr lang="en-US" sz="11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100" b="0" i="1" smtClean="0">
                        <a:latin typeface="Cambria Math" panose="02040503050406030204" pitchFamily="18" charset="0"/>
                      </a:rPr>
                      <m:t>fc</m:t>
                    </m:r>
                    <m:r>
                      <m:rPr>
                        <m:nor/>
                      </m:rPr>
                      <a:rPr lang="en-US" sz="11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100" b="0" i="1" smtClean="0">
                        <a:latin typeface="Cambria Math" panose="02040503050406030204" pitchFamily="18" charset="0"/>
                      </a:rPr>
                      <m:t>fg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100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1100" i="1">
                        <a:latin typeface="Cambria Math" panose="02040503050406030204" pitchFamily="18" charset="0"/>
                      </a:rPr>
                      <m:t>fv</m:t>
                    </m:r>
                    <m:r>
                      <m:rPr>
                        <m:nor/>
                      </m:rPr>
                      <a:rPr lang="en-US" sz="1100" i="1" baseline="-25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H" sz="1100" i="1" baseline="-25000" dirty="0"/>
              </a:p>
              <a:p>
                <a:pPr algn="ctr"/>
                <a:endParaRPr lang="en-CH" sz="1100" i="1" baseline="-250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7EB52753-B2D5-44FE-9242-F996EF935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837" y="1383716"/>
                <a:ext cx="1490433" cy="5437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065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279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Shreyasvi Natraj</dc:creator>
  <cp:lastModifiedBy>Shreyasvi Natraj</cp:lastModifiedBy>
  <cp:revision>100</cp:revision>
  <dcterms:created xsi:type="dcterms:W3CDTF">2021-07-12T11:48:16Z</dcterms:created>
  <dcterms:modified xsi:type="dcterms:W3CDTF">2021-12-09T00:04:06Z</dcterms:modified>
</cp:coreProperties>
</file>