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9" r:id="rId5"/>
    <p:sldId id="268" r:id="rId6"/>
    <p:sldId id="273" r:id="rId7"/>
    <p:sldId id="269" r:id="rId8"/>
    <p:sldId id="330" r:id="rId9"/>
    <p:sldId id="338" r:id="rId10"/>
    <p:sldId id="328" r:id="rId11"/>
    <p:sldId id="333" r:id="rId12"/>
    <p:sldId id="335" r:id="rId13"/>
    <p:sldId id="334" r:id="rId14"/>
    <p:sldId id="336" r:id="rId15"/>
    <p:sldId id="331" r:id="rId16"/>
    <p:sldId id="329" r:id="rId17"/>
    <p:sldId id="289" r:id="rId18"/>
    <p:sldId id="290" r:id="rId19"/>
    <p:sldId id="291" r:id="rId20"/>
    <p:sldId id="293" r:id="rId21"/>
    <p:sldId id="295" r:id="rId22"/>
    <p:sldId id="270" r:id="rId23"/>
    <p:sldId id="322" r:id="rId24"/>
    <p:sldId id="271" r:id="rId25"/>
    <p:sldId id="280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2/15/2020 5:43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422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2/15/2020 5:43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988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9132-E902-4E51-A9CC-12ED81A7E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9132-E902-4E51-A9CC-12ED81A7E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9132-E902-4E51-A9CC-12ED81A7E0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9132-E902-4E51-A9CC-12ED81A7E0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9132-E902-4E51-A9CC-12ED81A7E0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ershal1999" TargetMode="External"/><Relationship Id="rId2" Type="http://schemas.openxmlformats.org/officeDocument/2006/relationships/hyperlink" Target="https://www.linkedin.com/in/saurabh-pimpalgaonkar-370a607b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apps/powerapps-overview" TargetMode="External"/><Relationship Id="rId3" Type="http://schemas.openxmlformats.org/officeDocument/2006/relationships/hyperlink" Target="https://functions.azure.com/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magazine/mt793269" TargetMode="External"/><Relationship Id="rId5" Type="http://schemas.openxmlformats.org/officeDocument/2006/relationships/hyperlink" Target="https://azure.microsoft.com/en-us/pricing/details/functions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github.com/Azure/Azure-Functions" TargetMode="Externa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powerapps/maker/canvas-apps/connections-list" TargetMode="Externa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Introduction to Azure Function Apps with Power Apps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Saurabh Pimpalgaonkar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649" y="468623"/>
            <a:ext cx="99522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Features of Custom Connector?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42" y="0"/>
            <a:ext cx="1627179" cy="1627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649" y="1627178"/>
            <a:ext cx="10680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Full control over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Secured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Generic OAuth 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OAuth 2.0 for specific services, including Azure Active Directory (Azure AD), Dropbox, GitHub, and </a:t>
            </a:r>
            <a:r>
              <a:rPr lang="en-US" sz="2200" dirty="0" err="1"/>
              <a:t>SalesForce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Basic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API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Same </a:t>
            </a:r>
            <a:r>
              <a:rPr lang="en-US" sz="2200" dirty="0"/>
              <a:t>Custom Connector can be used Logic Apps, Power Automate, and Power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Include </a:t>
            </a:r>
            <a:r>
              <a:rPr lang="en-US" sz="2200" dirty="0"/>
              <a:t>in your </a:t>
            </a:r>
            <a:r>
              <a:rPr lang="en-US" sz="2200" dirty="0" smtClean="0"/>
              <a:t>Solution </a:t>
            </a:r>
            <a:r>
              <a:rPr lang="en-US" sz="2200" dirty="0"/>
              <a:t>for migration</a:t>
            </a:r>
          </a:p>
        </p:txBody>
      </p:sp>
    </p:spTree>
    <p:extLst>
      <p:ext uri="{BB962C8B-B14F-4D97-AF65-F5344CB8AC3E}">
        <p14:creationId xmlns:p14="http://schemas.microsoft.com/office/powerpoint/2010/main" val="33438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78" y="1873893"/>
            <a:ext cx="1404851" cy="1404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3" y="1587089"/>
            <a:ext cx="1875176" cy="1875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2502" y="1873893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207686" y="1924512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07905" y="2007456"/>
            <a:ext cx="5578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Highly Scalable, Easy to develop, </a:t>
            </a:r>
          </a:p>
          <a:p>
            <a:r>
              <a:rPr lang="en-US" sz="2400" dirty="0"/>
              <a:t>Easy to maintain,  Cost-effective </a:t>
            </a:r>
          </a:p>
          <a:p>
            <a:r>
              <a:rPr lang="en-US" sz="2400" dirty="0"/>
              <a:t>Custom Connector Power </a:t>
            </a:r>
            <a:r>
              <a:rPr lang="en-US" sz="2400" dirty="0" smtClean="0"/>
              <a:t>Apps </a:t>
            </a:r>
            <a:r>
              <a:rPr lang="en-US" sz="2400" dirty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4959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84172"/>
            <a:ext cx="11148753" cy="1158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Overview: Azure Function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99522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Azure Functions?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1664334"/>
            <a:ext cx="11247628" cy="21621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marR="5080" indent="-228600">
              <a:lnSpc>
                <a:spcPts val="3170"/>
              </a:lnSpc>
              <a:spcBef>
                <a:spcPts val="8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are a serverless, event driven experience  that extends the existing Azure App Service </a:t>
            </a:r>
            <a:r>
              <a:rPr sz="2800" dirty="0" smtClean="0"/>
              <a:t>platform</a:t>
            </a:r>
            <a:endParaRPr sz="2800" dirty="0"/>
          </a:p>
          <a:p>
            <a:pPr marL="241300" marR="179070" indent="-228600">
              <a:lnSpc>
                <a:spcPts val="317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are “nanoservices” that can scale based  on demand (only paying for the resources you </a:t>
            </a:r>
            <a:r>
              <a:rPr sz="2800" dirty="0" smtClean="0"/>
              <a:t>use)</a:t>
            </a:r>
            <a:endParaRPr lang="en-US" sz="2800" dirty="0" smtClean="0"/>
          </a:p>
          <a:p>
            <a:pPr marL="241300" marR="179070" indent="-228600">
              <a:lnSpc>
                <a:spcPts val="317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 smtClean="0"/>
              <a:t>Think </a:t>
            </a:r>
            <a:r>
              <a:rPr sz="2800" dirty="0"/>
              <a:t>of Azure Functions as…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1" t="28603" r="19388"/>
          <a:stretch/>
        </p:blipFill>
        <p:spPr>
          <a:xfrm>
            <a:off x="6633556" y="3665912"/>
            <a:ext cx="4438997" cy="21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108666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 of Azure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1476948"/>
            <a:ext cx="11400028" cy="366574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Choice of language</a:t>
            </a: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Pay-per-use pricing model</a:t>
            </a: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Bring your own dependencies (NuGet, NPM)</a:t>
            </a: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Integrated security</a:t>
            </a: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Simplified integration</a:t>
            </a: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Flexible development / deployment</a:t>
            </a: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Open-source</a:t>
            </a: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Q</a:t>
            </a:r>
            <a:r>
              <a:rPr sz="2800" dirty="0" smtClean="0"/>
              <a:t>uickly </a:t>
            </a:r>
            <a:r>
              <a:rPr sz="2800" dirty="0"/>
              <a:t>caches and uncaches</a:t>
            </a:r>
          </a:p>
        </p:txBody>
      </p:sp>
    </p:spTree>
    <p:extLst>
      <p:ext uri="{BB962C8B-B14F-4D97-AF65-F5344CB8AC3E}">
        <p14:creationId xmlns:p14="http://schemas.microsoft.com/office/powerpoint/2010/main" val="244492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90379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Supported languages and 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1843532"/>
            <a:ext cx="10692765" cy="213199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996315" indent="-2286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can be created in C#,  Node/JavaScript, Python, F#, PHP and scripting  languages like PowerShell, Batch and Bash</a:t>
            </a: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can even run EXE’s or call into DLL’s</a:t>
            </a:r>
          </a:p>
        </p:txBody>
      </p:sp>
    </p:spTree>
    <p:extLst>
      <p:ext uri="{BB962C8B-B14F-4D97-AF65-F5344CB8AC3E}">
        <p14:creationId xmlns:p14="http://schemas.microsoft.com/office/powerpoint/2010/main" val="376675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104749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can I do with Azure Functions?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1788667"/>
            <a:ext cx="10831195" cy="2773067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484505" indent="-228600">
              <a:lnSpc>
                <a:spcPct val="8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are great for processing data,  integrating systems, working with IoT, simple API’s  and microservices</a:t>
            </a:r>
          </a:p>
          <a:p>
            <a:pPr marL="241300" marR="315595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provide templates for a number of  key scenarios</a:t>
            </a:r>
          </a:p>
          <a:p>
            <a:pPr marL="241300" indent="-228600">
              <a:lnSpc>
                <a:spcPts val="419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Azure Functions supports</a:t>
            </a:r>
          </a:p>
          <a:p>
            <a:pPr marL="698500" lvl="1" indent="-228600">
              <a:lnSpc>
                <a:spcPts val="3579"/>
              </a:lnSpc>
              <a:buFont typeface="Arial"/>
              <a:buChar char="•"/>
              <a:tabLst>
                <a:tab pos="698500" algn="l"/>
                <a:tab pos="2310765" algn="l"/>
              </a:tabLst>
            </a:pPr>
            <a:r>
              <a:rPr sz="2800" dirty="0" smtClean="0"/>
              <a:t>Triggers</a:t>
            </a:r>
            <a:r>
              <a:rPr lang="en-US" sz="2800" dirty="0" smtClean="0"/>
              <a:t> </a:t>
            </a:r>
            <a:r>
              <a:rPr sz="2800" dirty="0" smtClean="0"/>
              <a:t>- </a:t>
            </a:r>
            <a:r>
              <a:rPr sz="2800" dirty="0"/>
              <a:t>a way to start execution</a:t>
            </a:r>
          </a:p>
          <a:p>
            <a:pPr marL="698500" marR="5080" lvl="1" indent="-228600">
              <a:lnSpc>
                <a:spcPts val="3070"/>
              </a:lnSpc>
              <a:spcBef>
                <a:spcPts val="61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/>
              <a:t>Bindings - a way to simplify code for input and output of  data</a:t>
            </a:r>
          </a:p>
        </p:txBody>
      </p:sp>
    </p:spTree>
    <p:extLst>
      <p:ext uri="{BB962C8B-B14F-4D97-AF65-F5344CB8AC3E}">
        <p14:creationId xmlns:p14="http://schemas.microsoft.com/office/powerpoint/2010/main" val="397180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7658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Available</a:t>
            </a:r>
            <a:r>
              <a:rPr sz="3600" dirty="0">
                <a:solidFill>
                  <a:srgbClr val="289FD6"/>
                </a:solidFill>
              </a:rPr>
              <a:t> </a:t>
            </a:r>
            <a:r>
              <a:rPr dirty="0"/>
              <a:t>trigger templates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2272" y="1328008"/>
            <a:ext cx="10866628" cy="4362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54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BlogTrigger</a:t>
            </a:r>
          </a:p>
          <a:p>
            <a:pPr marL="241300" indent="-228600">
              <a:lnSpc>
                <a:spcPts val="3354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EventHubTrigger</a:t>
            </a:r>
          </a:p>
          <a:p>
            <a:pPr marL="241300" indent="-228600">
              <a:lnSpc>
                <a:spcPts val="3354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Generic webhook</a:t>
            </a:r>
          </a:p>
          <a:p>
            <a:pPr marL="241300" indent="-228600">
              <a:lnSpc>
                <a:spcPts val="335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GitHub webhook</a:t>
            </a:r>
          </a:p>
          <a:p>
            <a:pPr marL="241300" indent="-228600">
              <a:lnSpc>
                <a:spcPts val="3354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HttpTrigger*</a:t>
            </a:r>
          </a:p>
          <a:p>
            <a:pPr marL="241300" indent="-228600">
              <a:lnSpc>
                <a:spcPts val="3354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QueueTrigger</a:t>
            </a:r>
          </a:p>
          <a:p>
            <a:pPr marL="241300" indent="-228600">
              <a:lnSpc>
                <a:spcPts val="335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ServiceBusQueueTrigger</a:t>
            </a:r>
          </a:p>
          <a:p>
            <a:pPr marL="241300" indent="-228600">
              <a:lnSpc>
                <a:spcPts val="3354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/>
              <a:t>ServiceBusTopicTrigger</a:t>
            </a: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 err="1" smtClean="0"/>
              <a:t>TimerTrigger</a:t>
            </a:r>
            <a:endParaRPr lang="en-US" sz="2800" dirty="0" smtClean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lang="en-US" sz="2800" dirty="0" smtClean="0"/>
              <a:t>*</a:t>
            </a:r>
            <a:r>
              <a:rPr sz="2000" dirty="0"/>
              <a:t>Every function type with the exception of the HttpTrigger type will require a storage account.</a:t>
            </a:r>
          </a:p>
        </p:txBody>
      </p:sp>
    </p:spTree>
    <p:extLst>
      <p:ext uri="{BB962C8B-B14F-4D97-AF65-F5344CB8AC3E}">
        <p14:creationId xmlns:p14="http://schemas.microsoft.com/office/powerpoint/2010/main" val="139986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87503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Securing your Azure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1494397"/>
            <a:ext cx="10075545" cy="279371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2800" dirty="0"/>
              <a:t>HttpTriggers can be protected by Oauth providers  such as:</a:t>
            </a:r>
          </a:p>
          <a:p>
            <a:pPr marL="6985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/>
              <a:t>Azure Active Directory</a:t>
            </a:r>
          </a:p>
          <a:p>
            <a:pPr marL="6985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/>
              <a:t>Microsoft Account</a:t>
            </a:r>
          </a:p>
          <a:p>
            <a:pPr marL="698500" indent="-2286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/>
              <a:t>Facebook</a:t>
            </a:r>
          </a:p>
          <a:p>
            <a:pPr marL="698500" indent="-2286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/>
              <a:t>Google</a:t>
            </a:r>
          </a:p>
          <a:p>
            <a:pPr marL="6985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16473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55" y="646029"/>
            <a:ext cx="9859116" cy="1158793"/>
          </a:xfrm>
        </p:spPr>
        <p:txBody>
          <a:bodyPr>
            <a:normAutofit fontScale="90000"/>
          </a:bodyPr>
          <a:lstStyle/>
          <a:p>
            <a:r>
              <a:rPr lang="en-US" dirty="0"/>
              <a:t>Demo – Integrating Power Apps with Azure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59" y="2310938"/>
            <a:ext cx="94266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Creating an Azure </a:t>
            </a:r>
            <a:r>
              <a:rPr lang="en-US" sz="2800" dirty="0" smtClean="0">
                <a:solidFill>
                  <a:schemeClr val="bg1"/>
                </a:solidFill>
              </a:rPr>
              <a:t>function (using visual studio).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Creating a Swagger definition for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Creating a new connection in </a:t>
            </a:r>
            <a:r>
              <a:rPr lang="en-US" sz="2800" dirty="0" smtClean="0">
                <a:solidFill>
                  <a:schemeClr val="bg1"/>
                </a:solidFill>
              </a:rPr>
              <a:t>Power Apps </a:t>
            </a:r>
            <a:r>
              <a:rPr lang="en-US" sz="2800" dirty="0">
                <a:solidFill>
                  <a:schemeClr val="bg1"/>
                </a:solidFill>
              </a:rPr>
              <a:t>for Custom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Adding the connection as Content Source in </a:t>
            </a:r>
            <a:r>
              <a:rPr lang="en-US" sz="2800" dirty="0" smtClean="0">
                <a:solidFill>
                  <a:schemeClr val="bg1"/>
                </a:solidFill>
              </a:rPr>
              <a:t>Power Apps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Calling the function in the app.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7613" y="473826"/>
            <a:ext cx="700636" cy="700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0192" y="223725"/>
            <a:ext cx="1199480" cy="11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11" y="1204118"/>
            <a:ext cx="7453999" cy="1884363"/>
          </a:xfrm>
        </p:spPr>
        <p:txBody>
          <a:bodyPr/>
          <a:lstStyle/>
          <a:p>
            <a:r>
              <a:rPr lang="en-US" dirty="0" smtClean="0"/>
              <a:t>Saurabh Pimpalgaonkar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213" y="3368430"/>
            <a:ext cx="7196511" cy="284078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Full-stack developer / Manager at KPMG Canada. With over 13 years of experience  developing desktop, mobile and web enterprise applications using Microsoft .NET Framework,  Dynamic 365, SQL Server and Azure technologies.</a:t>
            </a:r>
          </a:p>
          <a:p>
            <a:pPr>
              <a:lnSpc>
                <a:spcPct val="120000"/>
              </a:lnSpc>
            </a:pPr>
            <a:r>
              <a:rPr lang="en-US" dirty="0"/>
              <a:t>I have a passion for </a:t>
            </a:r>
            <a:r>
              <a:rPr lang="en-US" dirty="0" smtClean="0"/>
              <a:t>both backend and </a:t>
            </a:r>
            <a:r>
              <a:rPr lang="en-US" dirty="0"/>
              <a:t>frontend development and also in the cloud  with Microsoft Azure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https://www.linkedin.com/in/saurabh-pimpalgaonkar-370a607b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Twitter: </a:t>
            </a:r>
            <a:r>
              <a:rPr lang="en-US" dirty="0">
                <a:hlinkClick r:id="rId3"/>
              </a:rPr>
              <a:t>https://twitter.com/hershal1999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Email: spimpalgaonkar@kpmg.ca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4189" y="1500189"/>
            <a:ext cx="6857999" cy="385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48" y="-45723"/>
            <a:ext cx="2706906" cy="19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31305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572" y="1475567"/>
            <a:ext cx="9683115" cy="373371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hlinkClick r:id="rId2"/>
              </a:rPr>
              <a:t>https://azure.microsoft.com/en-us/services/functions/</a:t>
            </a:r>
            <a:endParaRPr sz="2800" dirty="0"/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hlinkClick r:id="rId3"/>
              </a:rPr>
              <a:t>https://functions.azure.com</a:t>
            </a:r>
            <a:r>
              <a:rPr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hlinkClick r:id="rId4"/>
              </a:rPr>
              <a:t>https://github.com/Azure/Azure-Functions</a:t>
            </a:r>
            <a:endParaRPr sz="2800" dirty="0"/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 smtClean="0">
                <a:hlinkClick r:id="rId5"/>
              </a:rPr>
              <a:t>https</a:t>
            </a:r>
            <a:r>
              <a:rPr sz="2800" dirty="0">
                <a:hlinkClick r:id="rId5"/>
              </a:rPr>
              <a:t>://azure.microsoft.com/en-us/pricing/details/functions</a:t>
            </a:r>
            <a:r>
              <a:rPr sz="2800" dirty="0" smtClean="0">
                <a:hlinkClick r:id="rId5"/>
              </a:rPr>
              <a:t>/</a:t>
            </a:r>
            <a:endParaRPr sz="2800" dirty="0"/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hlinkClick r:id="rId6"/>
              </a:rPr>
              <a:t>Azure - Serverless Architecture with Azure Functions</a:t>
            </a:r>
            <a:endParaRPr sz="2800" dirty="0"/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 smtClean="0">
                <a:hlinkClick r:id="rId7"/>
              </a:rPr>
              <a:t>Azure </a:t>
            </a:r>
            <a:r>
              <a:rPr sz="2800" dirty="0">
                <a:hlinkClick r:id="rId7"/>
              </a:rPr>
              <a:t>Storage </a:t>
            </a:r>
            <a:r>
              <a:rPr sz="2800" dirty="0" smtClean="0">
                <a:hlinkClick r:id="rId7"/>
              </a:rPr>
              <a:t>Explorer</a:t>
            </a:r>
            <a:endParaRPr lang="en-US" sz="2800" dirty="0" smtClean="0"/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lr>
                <a:srgbClr val="606F81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hlinkClick r:id="rId8"/>
              </a:rPr>
              <a:t>https://docs.microsoft.com/en-us/powerapps/powerapps-overview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7128" y="526188"/>
            <a:ext cx="700636" cy="700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9707" y="276087"/>
            <a:ext cx="1199480" cy="11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2"/>
            <a:ext cx="10515600" cy="3721175"/>
          </a:xfrm>
        </p:spPr>
        <p:txBody>
          <a:bodyPr/>
          <a:lstStyle/>
          <a:p>
            <a:r>
              <a:rPr lang="en-US" dirty="0" smtClean="0"/>
              <a:t>Overview Power Apps</a:t>
            </a:r>
          </a:p>
          <a:p>
            <a:r>
              <a:rPr lang="en-US" dirty="0" smtClean="0"/>
              <a:t>Power Apps Connectors</a:t>
            </a:r>
          </a:p>
          <a:p>
            <a:r>
              <a:rPr lang="en-US" dirty="0" smtClean="0"/>
              <a:t>Overview Azure Functions</a:t>
            </a:r>
          </a:p>
          <a:p>
            <a:r>
              <a:rPr lang="en-US" dirty="0" smtClean="0"/>
              <a:t>Demo </a:t>
            </a:r>
            <a:r>
              <a:rPr lang="en-US" dirty="0"/>
              <a:t>– </a:t>
            </a:r>
            <a:r>
              <a:rPr lang="en-US" dirty="0" smtClean="0"/>
              <a:t>Integrating Power Apps with Azure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81" y="525469"/>
            <a:ext cx="1404851" cy="1404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22" y="290307"/>
            <a:ext cx="1875176" cy="18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84172"/>
            <a:ext cx="11148753" cy="1158793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Power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207818"/>
            <a:ext cx="8678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What is Power Apps?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35" y="1338734"/>
            <a:ext cx="6932834" cy="4372495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158163" y="1301878"/>
            <a:ext cx="4102739" cy="473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193" indent="-448193" defTabSz="896386">
              <a:buFont typeface="+mj-lt"/>
              <a:buAutoNum type="arabicPeriod"/>
              <a:defRPr/>
            </a:pPr>
            <a:r>
              <a:rPr lang="en-US" sz="2157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Microsoft </a:t>
            </a: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Power Apps </a:t>
            </a:r>
            <a:r>
              <a:rPr lang="en-US" sz="2157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is a service for creating and using custom business apps across </a:t>
            </a: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platforms</a:t>
            </a:r>
          </a:p>
          <a:p>
            <a:pPr marL="448193" indent="-448193" defTabSz="896386">
              <a:buFont typeface="+mj-lt"/>
              <a:buAutoNum type="arabicPeriod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Connect </a:t>
            </a:r>
            <a:r>
              <a:rPr lang="en-US" sz="2157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to existing systems and data </a:t>
            </a: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sources</a:t>
            </a:r>
          </a:p>
          <a:p>
            <a:pPr marL="448193" indent="-448193" defTabSz="896386">
              <a:buFont typeface="+mj-lt"/>
              <a:buAutoNum type="arabicPeriod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Build </a:t>
            </a:r>
            <a:r>
              <a:rPr lang="en-US" sz="2157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apps, forms, and workflows without writing code</a:t>
            </a:r>
          </a:p>
          <a:p>
            <a:pPr marL="448193" indent="-448193" defTabSz="896386">
              <a:buFont typeface="+mj-lt"/>
              <a:buAutoNum type="arabicPeriod"/>
              <a:defRPr/>
            </a:pPr>
            <a:r>
              <a:rPr lang="en-US" sz="2157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Publish apps instantly for web and mobile</a:t>
            </a:r>
          </a:p>
          <a:p>
            <a:pPr marL="448193" indent="-448193" defTabSz="896386">
              <a:buFont typeface="+mj-lt"/>
              <a:buAutoNum type="arabicPeriod"/>
              <a:defRPr/>
            </a:pPr>
            <a:endParaRPr lang="en-US" sz="2157" kern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cs typeface="Segoe UI Light" panose="020B0502040204020203" pitchFamily="34" charset="0"/>
            </a:endParaRPr>
          </a:p>
          <a:p>
            <a:pPr marL="448193" indent="-448193" defTabSz="896386">
              <a:buFont typeface="+mj-lt"/>
              <a:buAutoNum type="arabicPeriod"/>
              <a:defRPr/>
            </a:pPr>
            <a:endParaRPr lang="en-US" sz="2157" kern="0" dirty="0" smtClean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cs typeface="Segoe UI Light" panose="020B0502040204020203" pitchFamily="34" charset="0"/>
            </a:endParaRPr>
          </a:p>
          <a:p>
            <a:pPr marL="448193" indent="-448193" defTabSz="896386">
              <a:buFont typeface="+mj-lt"/>
              <a:buAutoNum type="arabicPeriod"/>
              <a:defRPr/>
            </a:pPr>
            <a:endParaRPr lang="en-US" sz="2157" kern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cs typeface="Segoe UI Light" panose="020B0502040204020203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57" y="-91441"/>
            <a:ext cx="1627179" cy="16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207818"/>
            <a:ext cx="8678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Power Apps Components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8163" y="1301878"/>
            <a:ext cx="11478025" cy="473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Four major components </a:t>
            </a:r>
          </a:p>
          <a:p>
            <a:pPr marL="914400" lvl="1" indent="-457200" defTabSz="896386">
              <a:buFont typeface="+mj-lt"/>
              <a:buAutoNum type="arabicPeriod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Canvas Apps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App that can be build </a:t>
            </a:r>
            <a:r>
              <a:rPr lang="en-US" sz="2157" u="sng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without</a:t>
            </a: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 writing code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User </a:t>
            </a: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friendly </a:t>
            </a: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designer (Power Apps Studio)</a:t>
            </a:r>
          </a:p>
          <a:p>
            <a:pPr marL="914400" lvl="1" indent="-457200" defTabSz="896386">
              <a:buFont typeface="+mj-lt"/>
              <a:buAutoNum type="arabicPeriod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Model-Driven Apps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Starts with business data model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Automatically generates responsive UI</a:t>
            </a:r>
          </a:p>
          <a:p>
            <a:pPr marL="914400" lvl="1" indent="-457200" defTabSz="896386">
              <a:buFont typeface="+mj-lt"/>
              <a:buAutoNum type="arabicPeriod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Portals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External facing website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Create and view data in Common Data Service </a:t>
            </a:r>
          </a:p>
          <a:p>
            <a:pPr marL="914400" lvl="1" indent="-457200" defTabSz="896386">
              <a:buFont typeface="+mj-lt"/>
              <a:buAutoNum type="arabicPeriod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Common Data Service</a:t>
            </a:r>
          </a:p>
          <a:p>
            <a:pPr marL="1371600" lvl="2" indent="-457200" defTabSz="896386">
              <a:buFont typeface="Arial" panose="020B0604020202020204" pitchFamily="34" charset="0"/>
              <a:buChar char="•"/>
              <a:defRPr/>
            </a:pPr>
            <a:r>
              <a:rPr lang="en-US" sz="2157" kern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Underline data platform that allows you to store and model business data</a:t>
            </a:r>
            <a:endParaRPr lang="en-US" sz="2157" kern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cs typeface="Segoe UI Light" panose="020B0502040204020203" pitchFamily="34" charset="0"/>
            </a:endParaRPr>
          </a:p>
          <a:p>
            <a:pPr marL="448193" indent="-448193" defTabSz="896386">
              <a:buFont typeface="+mj-lt"/>
              <a:buAutoNum type="arabicPeriod"/>
              <a:defRPr/>
            </a:pPr>
            <a:endParaRPr lang="en-US" sz="2157" kern="0" dirty="0" smtClean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cs typeface="Segoe UI Light" panose="020B0502040204020203" pitchFamily="34" charset="0"/>
            </a:endParaRPr>
          </a:p>
          <a:p>
            <a:pPr marL="448193" indent="-448193" defTabSz="896386">
              <a:buFont typeface="+mj-lt"/>
              <a:buAutoNum type="arabicPeriod"/>
              <a:defRPr/>
            </a:pPr>
            <a:endParaRPr lang="en-US" sz="2157" kern="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cs typeface="Segoe UI Light" panose="020B0502040204020203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57" y="-91441"/>
            <a:ext cx="1627179" cy="16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84172"/>
            <a:ext cx="11148753" cy="1158793"/>
          </a:xfrm>
        </p:spPr>
        <p:txBody>
          <a:bodyPr>
            <a:normAutofit/>
          </a:bodyPr>
          <a:lstStyle/>
          <a:p>
            <a:r>
              <a:rPr lang="en-US" dirty="0" smtClean="0"/>
              <a:t>Power </a:t>
            </a:r>
            <a:r>
              <a:rPr lang="en-US" dirty="0" smtClean="0"/>
              <a:t>Apps </a:t>
            </a:r>
            <a:r>
              <a:rPr lang="en-US" dirty="0" smtClean="0"/>
              <a:t>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328897"/>
            <a:ext cx="99522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Types of Connectors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5200" y="1147070"/>
            <a:ext cx="4896704" cy="186717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marR="5080" indent="-228600">
              <a:lnSpc>
                <a:spcPts val="3170"/>
              </a:lnSpc>
              <a:spcBef>
                <a:spcPts val="8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Standard Connectors</a:t>
            </a:r>
          </a:p>
          <a:p>
            <a:pPr marL="698500" marR="5080" lvl="1" indent="-228600">
              <a:lnSpc>
                <a:spcPts val="3170"/>
              </a:lnSpc>
              <a:spcBef>
                <a:spcPts val="8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Over 325+ prebuild connector for services are available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42" y="0"/>
            <a:ext cx="1627179" cy="1627179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6060527" y="1155862"/>
            <a:ext cx="4896704" cy="403443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marR="5080" indent="-228600">
              <a:lnSpc>
                <a:spcPts val="3170"/>
              </a:lnSpc>
              <a:spcBef>
                <a:spcPts val="8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Custom Connectors</a:t>
            </a:r>
          </a:p>
          <a:p>
            <a:pPr marL="698500" marR="5080" lvl="1" indent="-228600">
              <a:lnSpc>
                <a:spcPts val="3170"/>
              </a:lnSpc>
              <a:spcBef>
                <a:spcPts val="8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Used for calling APIs, service and systems that are not available as standard connectors</a:t>
            </a:r>
          </a:p>
          <a:p>
            <a:pPr marL="698500" marR="5080" lvl="1" indent="-228600">
              <a:lnSpc>
                <a:spcPts val="3170"/>
              </a:lnSpc>
              <a:spcBef>
                <a:spcPts val="8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/>
              <a:t>Can be created using </a:t>
            </a:r>
            <a:r>
              <a:rPr lang="en-US" sz="2800" dirty="0" err="1" smtClean="0"/>
              <a:t>OpenAPI</a:t>
            </a:r>
            <a:r>
              <a:rPr lang="en-US" sz="2800" dirty="0" smtClean="0"/>
              <a:t> definition, Postman Collections or from scratch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01" y="3014248"/>
            <a:ext cx="3802903" cy="2803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7689" y="5644342"/>
            <a:ext cx="5726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*Source : </a:t>
            </a:r>
            <a:r>
              <a:rPr lang="en-US" sz="1100" dirty="0">
                <a:hlinkClick r:id="rId5"/>
              </a:rPr>
              <a:t>https://docs.microsoft.com/en-us/powerapps/maker/canvas-apps/connections-list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38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4455"/>
            <a:ext cx="99522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When to use Custom Connector?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42" y="0"/>
            <a:ext cx="1627179" cy="1627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573" y="1986742"/>
            <a:ext cx="9952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Scenarios when you use custom connectors: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add custom logic on Server side for further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Connecting with custom data source which are not provided by standard connectors</a:t>
            </a:r>
          </a:p>
        </p:txBody>
      </p:sp>
    </p:spTree>
    <p:extLst>
      <p:ext uri="{BB962C8B-B14F-4D97-AF65-F5344CB8AC3E}">
        <p14:creationId xmlns:p14="http://schemas.microsoft.com/office/powerpoint/2010/main" val="34079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purl.org/dc/terms/"/>
    <ds:schemaRef ds:uri="http://schemas.microsoft.com/office/2006/documentManagement/types"/>
    <ds:schemaRef ds:uri="3dd97c74-5ef0-47a1-a0c0-112a138906c0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b5988d6-8fef-43bf-8684-73b55c79ce3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791</Words>
  <Application>Microsoft Office PowerPoint</Application>
  <PresentationFormat>Widescreen</PresentationFormat>
  <Paragraphs>134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Consolas</vt:lpstr>
      <vt:lpstr>Gill Sans MT</vt:lpstr>
      <vt:lpstr>Klavika Medium Condensed</vt:lpstr>
      <vt:lpstr>Segoe UI</vt:lpstr>
      <vt:lpstr>Segoe UI Black</vt:lpstr>
      <vt:lpstr>Segoe UI Light</vt:lpstr>
      <vt:lpstr>Segoe UI Semibold</vt:lpstr>
      <vt:lpstr>Segoe UI Semilight</vt:lpstr>
      <vt:lpstr>Office Theme</vt:lpstr>
      <vt:lpstr>PowerPoint Presentation</vt:lpstr>
      <vt:lpstr>Saurabh Pimpalgaonkar</vt:lpstr>
      <vt:lpstr>Objective</vt:lpstr>
      <vt:lpstr>Overview: Power Apps</vt:lpstr>
      <vt:lpstr>PowerPoint Presentation</vt:lpstr>
      <vt:lpstr>PowerPoint Presentation</vt:lpstr>
      <vt:lpstr>Power Apps Connectors</vt:lpstr>
      <vt:lpstr>Types of Connectors</vt:lpstr>
      <vt:lpstr>When to use Custom Connector?</vt:lpstr>
      <vt:lpstr>Features of Custom Connector?</vt:lpstr>
      <vt:lpstr>PowerPoint Presentation</vt:lpstr>
      <vt:lpstr>Overview: Azure Function Apps</vt:lpstr>
      <vt:lpstr>What is Azure Functions?</vt:lpstr>
      <vt:lpstr>Features of Azure Functions</vt:lpstr>
      <vt:lpstr>Supported languages and tools</vt:lpstr>
      <vt:lpstr>What can I do with Azure Functions?</vt:lpstr>
      <vt:lpstr>Available trigger templates</vt:lpstr>
      <vt:lpstr>Securing your Azure Functions</vt:lpstr>
      <vt:lpstr>Demo – Integrating Power Apps with Azure Functions</vt:lpstr>
      <vt:lpstr>References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Saurabh Pimpalgaonkar</cp:lastModifiedBy>
  <cp:revision>59</cp:revision>
  <dcterms:created xsi:type="dcterms:W3CDTF">2020-02-08T21:32:28Z</dcterms:created>
  <dcterms:modified xsi:type="dcterms:W3CDTF">2020-02-15T17:07:59Z</dcterms:modified>
</cp:coreProperties>
</file>