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77" r:id="rId5"/>
    <p:sldId id="267" r:id="rId6"/>
    <p:sldId id="268" r:id="rId7"/>
    <p:sldId id="274" r:id="rId8"/>
    <p:sldId id="273" r:id="rId9"/>
    <p:sldId id="269" r:id="rId10"/>
    <p:sldId id="271" r:id="rId11"/>
    <p:sldId id="280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BFE8"/>
    <a:srgbClr val="CE88CB"/>
    <a:srgbClr val="B99DB7"/>
    <a:srgbClr val="7327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8EF238-771A-4086-BC2A-86F3ACCCAA59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038A7-6744-4992-B939-454D2EA54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01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oup of people standing in front of a building&#10;&#10;Description automatically generated" hidden="1">
            <a:extLst>
              <a:ext uri="{FF2B5EF4-FFF2-40B4-BE49-F238E27FC236}">
                <a16:creationId xmlns:a16="http://schemas.microsoft.com/office/drawing/2014/main" id="{F37540D8-E678-45CA-921D-B3A8344E29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8" b="5467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706EEDE7-E2AE-4320-9EEF-CD4FCA16EB3A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63656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3C95FA0E-DA9D-49C8-A7D0-F5992555FC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" b="1042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BE28663E-807B-4A31-96DA-CF7E37F0A850}"/>
              </a:ext>
            </a:extLst>
          </p:cNvPr>
          <p:cNvSpPr/>
          <p:nvPr userDrawn="1"/>
        </p:nvSpPr>
        <p:spPr>
          <a:xfrm>
            <a:off x="0" y="-2"/>
            <a:ext cx="12192000" cy="2167501"/>
          </a:xfrm>
          <a:prstGeom prst="rect">
            <a:avLst/>
          </a:prstGeom>
          <a:solidFill>
            <a:srgbClr val="80B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hidden="1">
            <a:extLst>
              <a:ext uri="{FF2B5EF4-FFF2-40B4-BE49-F238E27FC236}">
                <a16:creationId xmlns:a16="http://schemas.microsoft.com/office/drawing/2014/main" id="{6CA386EF-6C63-4600-9DCC-05D3A8C9689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29" y="224150"/>
            <a:ext cx="8770735" cy="1757510"/>
          </a:xfrm>
          <a:prstGeom prst="rect">
            <a:avLst/>
          </a:prstGeom>
        </p:spPr>
      </p:pic>
      <p:grpSp>
        <p:nvGrpSpPr>
          <p:cNvPr id="7" name="Group 6" hidden="1">
            <a:extLst>
              <a:ext uri="{FF2B5EF4-FFF2-40B4-BE49-F238E27FC236}">
                <a16:creationId xmlns:a16="http://schemas.microsoft.com/office/drawing/2014/main" id="{F4C785E6-0684-4C2C-A62E-3AA4A71E6302}"/>
              </a:ext>
            </a:extLst>
          </p:cNvPr>
          <p:cNvGrpSpPr/>
          <p:nvPr userDrawn="1"/>
        </p:nvGrpSpPr>
        <p:grpSpPr>
          <a:xfrm>
            <a:off x="1057444" y="2676620"/>
            <a:ext cx="5059209" cy="3732490"/>
            <a:chOff x="786925" y="2676620"/>
            <a:chExt cx="5059209" cy="373249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2414543-9432-44E2-9FA5-B547089E2024}"/>
                </a:ext>
              </a:extLst>
            </p:cNvPr>
            <p:cNvSpPr txBox="1"/>
            <p:nvPr/>
          </p:nvSpPr>
          <p:spPr>
            <a:xfrm>
              <a:off x="834655" y="2676620"/>
              <a:ext cx="3827722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Klavika Medium Condensed" panose="020B0506040000020004" pitchFamily="34" charset="0"/>
                </a:rPr>
                <a:t>FUEL YOUR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629E54-BF38-4D1B-BBA8-D75D34FC7189}"/>
                </a:ext>
              </a:extLst>
            </p:cNvPr>
            <p:cNvSpPr txBox="1"/>
            <p:nvPr/>
          </p:nvSpPr>
          <p:spPr>
            <a:xfrm>
              <a:off x="824022" y="3371580"/>
              <a:ext cx="4072271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Klavika Medium Condensed" panose="020B0506040000020004" pitchFamily="34" charset="0"/>
                </a:rPr>
                <a:t>KNOWLEDGE.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011A884-0246-4C4E-A89C-8E64CF774187}"/>
                </a:ext>
              </a:extLst>
            </p:cNvPr>
            <p:cNvSpPr txBox="1"/>
            <p:nvPr/>
          </p:nvSpPr>
          <p:spPr>
            <a:xfrm>
              <a:off x="1773863" y="4293736"/>
              <a:ext cx="4072271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 dirty="0">
                  <a:solidFill>
                    <a:srgbClr val="80BD42"/>
                  </a:solidFill>
                  <a:latin typeface="Klavika Medium Condensed" panose="020B0506040000020004" pitchFamily="34" charset="0"/>
                </a:rPr>
                <a:t>NETWORK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F7DAE3-9B54-49FF-BFB2-8BD274411E77}"/>
                </a:ext>
              </a:extLst>
            </p:cNvPr>
            <p:cNvSpPr txBox="1"/>
            <p:nvPr/>
          </p:nvSpPr>
          <p:spPr>
            <a:xfrm>
              <a:off x="1773863" y="4982091"/>
              <a:ext cx="4033282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 dirty="0">
                  <a:solidFill>
                    <a:srgbClr val="80BD42"/>
                  </a:solidFill>
                  <a:latin typeface="Klavika Medium Condensed" panose="020B0506040000020004" pitchFamily="34" charset="0"/>
                </a:rPr>
                <a:t>LEARN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90AB586-DECE-4B35-8852-57D971E60A89}"/>
                </a:ext>
              </a:extLst>
            </p:cNvPr>
            <p:cNvSpPr txBox="1"/>
            <p:nvPr/>
          </p:nvSpPr>
          <p:spPr>
            <a:xfrm>
              <a:off x="1773863" y="5670446"/>
              <a:ext cx="4072271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 dirty="0">
                  <a:solidFill>
                    <a:srgbClr val="80BD42"/>
                  </a:solidFill>
                  <a:latin typeface="Klavika Medium Condensed" panose="020B0506040000020004" pitchFamily="34" charset="0"/>
                </a:rPr>
                <a:t>DISCOVER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510A84E-C31A-4A9B-888A-F5C5484A7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2" y="4375330"/>
              <a:ext cx="767299" cy="57547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081299F-18C1-483C-8494-92516E878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2" y="5063685"/>
              <a:ext cx="767299" cy="57547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4B13D88-9D3E-4B9D-874E-A1C864D75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925" y="5752040"/>
              <a:ext cx="767299" cy="575475"/>
            </a:xfrm>
            <a:prstGeom prst="rect">
              <a:avLst/>
            </a:prstGeom>
          </p:spPr>
        </p:pic>
      </p:grpSp>
      <p:sp>
        <p:nvSpPr>
          <p:cNvPr id="16" name="TextBox 15" hidden="1">
            <a:extLst>
              <a:ext uri="{FF2B5EF4-FFF2-40B4-BE49-F238E27FC236}">
                <a16:creationId xmlns:a16="http://schemas.microsoft.com/office/drawing/2014/main" id="{13083FC1-9A73-433C-A8A0-05A9066326C2}"/>
              </a:ext>
            </a:extLst>
          </p:cNvPr>
          <p:cNvSpPr txBox="1"/>
          <p:nvPr userDrawn="1"/>
        </p:nvSpPr>
        <p:spPr>
          <a:xfrm>
            <a:off x="7169071" y="5732000"/>
            <a:ext cx="41783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400" dirty="0">
                <a:solidFill>
                  <a:srgbClr val="80BD42"/>
                </a:solidFill>
                <a:latin typeface="Klavika Medium Condensed" panose="020B0506040000020004" pitchFamily="34" charset="0"/>
              </a:rPr>
              <a:t>CollaborateCanada.com</a:t>
            </a:r>
          </a:p>
        </p:txBody>
      </p:sp>
      <p:pic>
        <p:nvPicPr>
          <p:cNvPr id="18" name="Picture 2" descr="https://www.powerplatformbootcamp.com/LogoBootCamp.png">
            <a:extLst>
              <a:ext uri="{FF2B5EF4-FFF2-40B4-BE49-F238E27FC236}">
                <a16:creationId xmlns:a16="http://schemas.microsoft.com/office/drawing/2014/main" id="{49CE73A1-CB84-4214-9644-4CC4810F21A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8016" y="729383"/>
            <a:ext cx="4018093" cy="418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EEA76F2-F0CC-42E3-AAAA-81E15E5E098F}"/>
              </a:ext>
            </a:extLst>
          </p:cNvPr>
          <p:cNvSpPr txBox="1"/>
          <p:nvPr userDrawn="1"/>
        </p:nvSpPr>
        <p:spPr>
          <a:xfrm>
            <a:off x="1262116" y="3501506"/>
            <a:ext cx="4075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Organized Globally, Held Locally</a:t>
            </a:r>
          </a:p>
          <a:p>
            <a:endParaRPr lang="en-CA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A7ACE8-2EDC-4CE4-A116-71BD3F72B8E4}"/>
              </a:ext>
            </a:extLst>
          </p:cNvPr>
          <p:cNvSpPr/>
          <p:nvPr userDrawn="1"/>
        </p:nvSpPr>
        <p:spPr>
          <a:xfrm>
            <a:off x="0" y="6115049"/>
            <a:ext cx="12192000" cy="742950"/>
          </a:xfrm>
          <a:prstGeom prst="rect">
            <a:avLst/>
          </a:prstGeom>
          <a:solidFill>
            <a:srgbClr val="732773"/>
          </a:solidFill>
          <a:ln w="0">
            <a:solidFill>
              <a:srgbClr val="7327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CBE2F8-688E-4E15-A63A-A21372CB97DE}"/>
              </a:ext>
            </a:extLst>
          </p:cNvPr>
          <p:cNvSpPr/>
          <p:nvPr userDrawn="1"/>
        </p:nvSpPr>
        <p:spPr>
          <a:xfrm>
            <a:off x="0" y="6125418"/>
            <a:ext cx="12192000" cy="742950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solidFill>
              <a:srgbClr val="1383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7E3A139-4B6D-40D1-875C-E3230F6F1A1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849" y="6196221"/>
            <a:ext cx="615498" cy="61549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E4494E8-A4CB-4DFA-B726-D555D5A4C570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695" y="6215055"/>
            <a:ext cx="2476414" cy="57783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10C1B66-81DE-464D-A273-247863A8CA54}"/>
              </a:ext>
            </a:extLst>
          </p:cNvPr>
          <p:cNvCxnSpPr>
            <a:cxnSpLocks/>
          </p:cNvCxnSpPr>
          <p:nvPr userDrawn="1"/>
        </p:nvCxnSpPr>
        <p:spPr>
          <a:xfrm>
            <a:off x="1325918" y="3429000"/>
            <a:ext cx="4509243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063B49C-3F0B-443B-A64C-02A32C1CEF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9988" y="4191245"/>
            <a:ext cx="4907676" cy="1228838"/>
          </a:xfrm>
        </p:spPr>
        <p:txBody>
          <a:bodyPr/>
          <a:lstStyle>
            <a:lvl1pPr marL="0" indent="0">
              <a:buNone/>
              <a:defRPr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&lt;Session Title&gt;</a:t>
            </a:r>
          </a:p>
          <a:p>
            <a:pPr lvl="4"/>
            <a:endParaRPr lang="en-CA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0D1A4E00-B549-4F9D-B792-E1C49880AD9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69988" y="5597053"/>
            <a:ext cx="4512773" cy="397947"/>
          </a:xfrm>
        </p:spPr>
        <p:txBody>
          <a:bodyPr/>
          <a:lstStyle>
            <a:lvl1pPr marL="0" indent="0">
              <a:buNone/>
              <a:defRPr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&lt;Speaker Name&gt;</a:t>
            </a:r>
          </a:p>
          <a:p>
            <a:pPr lvl="4"/>
            <a:endParaRPr lang="en-CA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DD9DA512-9A23-4124-A4EE-B885F5CD5F67}"/>
              </a:ext>
            </a:extLst>
          </p:cNvPr>
          <p:cNvSpPr txBox="1">
            <a:spLocks/>
          </p:cNvSpPr>
          <p:nvPr userDrawn="1"/>
        </p:nvSpPr>
        <p:spPr>
          <a:xfrm>
            <a:off x="1262116" y="931785"/>
            <a:ext cx="4176713" cy="2381250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100">
                <a:latin typeface="Gill Sans MT" panose="020B0502020104020203" pitchFamily="34" charset="0"/>
              </a:rPr>
              <a:t>GLOBAL POWER PLATFORM BOOTCAMP</a:t>
            </a:r>
            <a:endParaRPr lang="en-US" sz="4100" dirty="0">
              <a:latin typeface="Gill Sans MT" panose="020B0502020104020203" pitchFamily="34" charset="0"/>
            </a:endParaRPr>
          </a:p>
        </p:txBody>
      </p:sp>
      <p:pic>
        <p:nvPicPr>
          <p:cNvPr id="30" name="Picture 29" descr="A close up of a logo&#10;&#10;Description automatically generated">
            <a:extLst>
              <a:ext uri="{FF2B5EF4-FFF2-40B4-BE49-F238E27FC236}">
                <a16:creationId xmlns:a16="http://schemas.microsoft.com/office/drawing/2014/main" id="{E3130861-EF1A-4FC4-9821-2F0035502BA6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187" y="6231043"/>
            <a:ext cx="2402840" cy="502920"/>
          </a:xfrm>
          <a:prstGeom prst="rect">
            <a:avLst/>
          </a:prstGeom>
        </p:spPr>
      </p:pic>
      <p:pic>
        <p:nvPicPr>
          <p:cNvPr id="31" name="Picture 30" descr="A picture containing room, drawing&#10;&#10;Description automatically generated">
            <a:extLst>
              <a:ext uri="{FF2B5EF4-FFF2-40B4-BE49-F238E27FC236}">
                <a16:creationId xmlns:a16="http://schemas.microsoft.com/office/drawing/2014/main" id="{A9057B23-BBF8-4CFD-AC6E-4A14CD932E9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918" y="6171639"/>
            <a:ext cx="64008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4678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Slide Whit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A3E356C-87B5-43AA-98B0-26F9D0EC9D5C}"/>
              </a:ext>
            </a:extLst>
          </p:cNvPr>
          <p:cNvSpPr txBox="1"/>
          <p:nvPr userDrawn="1"/>
        </p:nvSpPr>
        <p:spPr>
          <a:xfrm>
            <a:off x="6658495" y="6031165"/>
            <a:ext cx="4550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rgbClr val="73277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F4B0BDC-EAC5-431F-B768-594D5BF108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9C0411-68F8-4F23-BC93-1E6359A9D4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49" y="5654104"/>
            <a:ext cx="787840" cy="81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077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Gre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24C5121-7410-4246-ADA3-6B8E3DB79483}"/>
              </a:ext>
            </a:extLst>
          </p:cNvPr>
          <p:cNvSpPr txBox="1"/>
          <p:nvPr userDrawn="1"/>
        </p:nvSpPr>
        <p:spPr>
          <a:xfrm>
            <a:off x="7204364" y="6031165"/>
            <a:ext cx="4004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  <a:p>
            <a:pPr algn="r"/>
            <a:endParaRPr lang="en-US" sz="1800" b="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46B731E-1E68-48AC-AD62-BD5154F504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084172"/>
            <a:ext cx="9859116" cy="1158793"/>
          </a:xfrm>
        </p:spPr>
        <p:txBody>
          <a:bodyPr>
            <a:norm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D5CEC6-1B23-4E59-AC43-39BED0A6E8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850609"/>
            <a:ext cx="794605" cy="82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55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Green">
    <p:bg>
      <p:bgPr>
        <a:solidFill>
          <a:srgbClr val="7327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27D3CDB-9FD6-4043-877D-0A148B11EB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005B1F-8328-4164-B84C-D9FD9044644F}"/>
              </a:ext>
            </a:extLst>
          </p:cNvPr>
          <p:cNvSpPr txBox="1"/>
          <p:nvPr userDrawn="1"/>
        </p:nvSpPr>
        <p:spPr>
          <a:xfrm>
            <a:off x="7305964" y="6031165"/>
            <a:ext cx="390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kern="1200" dirty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#</a:t>
            </a:r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GlobalPowerPlatformBootcamp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EF1976-2234-4FC6-8DF8-26E5DE7F2C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084172"/>
            <a:ext cx="9859116" cy="1158793"/>
          </a:xfrm>
        </p:spPr>
        <p:txBody>
          <a:bodyPr>
            <a:norm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7D3723-192A-45FD-92A6-BD88232052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66" y="5748461"/>
            <a:ext cx="891175" cy="92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560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Whit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A3E356C-87B5-43AA-98B0-26F9D0EC9D5C}"/>
              </a:ext>
            </a:extLst>
          </p:cNvPr>
          <p:cNvSpPr txBox="1"/>
          <p:nvPr userDrawn="1"/>
        </p:nvSpPr>
        <p:spPr>
          <a:xfrm>
            <a:off x="7139709" y="6031165"/>
            <a:ext cx="406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rgbClr val="73277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55414FB-73FB-4664-AD39-50F684DD06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084172"/>
            <a:ext cx="9859116" cy="1158793"/>
          </a:xfrm>
        </p:spPr>
        <p:txBody>
          <a:bodyPr>
            <a:normAutofit/>
          </a:bodyPr>
          <a:lstStyle>
            <a:lvl1pPr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CCAE16-32AF-43AB-9D83-1803218120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49" y="5654104"/>
            <a:ext cx="787840" cy="81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7160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Gre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174B03-5E73-4C92-BE12-44F39CF5B33B}"/>
              </a:ext>
            </a:extLst>
          </p:cNvPr>
          <p:cNvSpPr txBox="1"/>
          <p:nvPr userDrawn="1"/>
        </p:nvSpPr>
        <p:spPr>
          <a:xfrm>
            <a:off x="7509164" y="6031165"/>
            <a:ext cx="3699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  <a:p>
            <a:pPr algn="r"/>
            <a:endParaRPr lang="en-US" sz="1800" b="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99F7E7-200B-4FE6-B177-A595909042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39" y="5773641"/>
            <a:ext cx="787840" cy="81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569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Green">
    <p:bg>
      <p:bgPr>
        <a:solidFill>
          <a:srgbClr val="7327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FE6090F-FCC2-4008-B7D7-B941F1AAF876}"/>
              </a:ext>
            </a:extLst>
          </p:cNvPr>
          <p:cNvSpPr txBox="1"/>
          <p:nvPr userDrawn="1"/>
        </p:nvSpPr>
        <p:spPr>
          <a:xfrm>
            <a:off x="7490691" y="6031165"/>
            <a:ext cx="371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A311F9-8807-4BBA-ABD4-C56914F38D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39" y="5773641"/>
            <a:ext cx="787840" cy="81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317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Whit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24335F-25E6-4167-85DC-DC215C1B501B}"/>
              </a:ext>
            </a:extLst>
          </p:cNvPr>
          <p:cNvSpPr txBox="1"/>
          <p:nvPr userDrawn="1"/>
        </p:nvSpPr>
        <p:spPr>
          <a:xfrm>
            <a:off x="7093527" y="6031165"/>
            <a:ext cx="4115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>
                <a:solidFill>
                  <a:srgbClr val="73277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52F5AF-BB47-4EF2-A5D9-E6531350F9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49" y="5654104"/>
            <a:ext cx="787840" cy="81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094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object&#10;&#10;Description generated with very high confidence" hidden="1">
            <a:extLst>
              <a:ext uri="{FF2B5EF4-FFF2-40B4-BE49-F238E27FC236}">
                <a16:creationId xmlns:a16="http://schemas.microsoft.com/office/drawing/2014/main" id="{C47C373B-006A-4A1D-9787-B7B16330A1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82" y="1774208"/>
            <a:ext cx="10534436" cy="21119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C1D505-2A1E-494E-8EEC-964158FEDE1D}"/>
              </a:ext>
            </a:extLst>
          </p:cNvPr>
          <p:cNvSpPr txBox="1"/>
          <p:nvPr userDrawn="1"/>
        </p:nvSpPr>
        <p:spPr>
          <a:xfrm>
            <a:off x="7509164" y="6031165"/>
            <a:ext cx="3699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  <a:p>
            <a:pPr algn="r"/>
            <a:endParaRPr lang="en-US" sz="1800" b="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FDCB3BA-C1CF-4228-9771-2E3D34BFEE4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39" y="5773641"/>
            <a:ext cx="787840" cy="81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299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38200" y="1373872"/>
            <a:ext cx="10515600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193410"/>
            <a:ext cx="12192001" cy="664591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81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veloper Code Layou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38199" y="1437954"/>
            <a:ext cx="10515601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9958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624AC-2475-4C3E-82C6-30652F898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882A1-7DE2-4318-B486-44ECA4D53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6C4BA-C2F2-4885-B757-0CBD1E36A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304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889F2-0649-473B-BB80-13C1E8A4F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6C75D-7657-4260-BF7B-BF3B971B0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117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95AB5-0591-4D60-895E-D3D1EED9E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74182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94555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BCCB-2C8B-48A3-929E-8770963C3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E89DFA-D552-4217-97C2-F431D717AD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A4BB6-3529-4BCD-96D2-81C43546C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88780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CFCCD-58CB-4AD3-B61B-80AD43C64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4D7FF-354C-48AC-87CC-349EA4892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1923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DBE494-0A75-4F85-BA08-6BEBB2D4F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78C279-7945-4BEB-8746-D75962CAD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04546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group of people standing in front of a building&#10;&#10;Description automatically generated">
            <a:extLst>
              <a:ext uri="{FF2B5EF4-FFF2-40B4-BE49-F238E27FC236}">
                <a16:creationId xmlns:a16="http://schemas.microsoft.com/office/drawing/2014/main" id="{6E3B8B4D-AF82-4148-89AE-74900FF973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8" b="5467"/>
          <a:stretch/>
        </p:blipFill>
        <p:spPr>
          <a:xfrm>
            <a:off x="-11176" y="1"/>
            <a:ext cx="12192000" cy="68580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F6ED04B-7F4C-4F07-A517-AFDEDDC76C07}"/>
              </a:ext>
            </a:extLst>
          </p:cNvPr>
          <p:cNvSpPr/>
          <p:nvPr userDrawn="1"/>
        </p:nvSpPr>
        <p:spPr>
          <a:xfrm>
            <a:off x="-11176" y="0"/>
            <a:ext cx="12192000" cy="6858001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31D3CE-07AE-4C94-8046-8940EC8DBB6D}"/>
              </a:ext>
            </a:extLst>
          </p:cNvPr>
          <p:cNvSpPr/>
          <p:nvPr userDrawn="1"/>
        </p:nvSpPr>
        <p:spPr>
          <a:xfrm>
            <a:off x="-11176" y="0"/>
            <a:ext cx="6425624" cy="6858000"/>
          </a:xfrm>
          <a:prstGeom prst="rect">
            <a:avLst/>
          </a:prstGeom>
          <a:solidFill>
            <a:srgbClr val="7327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76F502-1970-456C-A23C-B13371545FE6}"/>
              </a:ext>
            </a:extLst>
          </p:cNvPr>
          <p:cNvSpPr txBox="1"/>
          <p:nvPr userDrawn="1"/>
        </p:nvSpPr>
        <p:spPr>
          <a:xfrm>
            <a:off x="7556269" y="6031167"/>
            <a:ext cx="3641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4793B-6555-4ED2-B5ED-08C84874D0D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300991"/>
            <a:ext cx="4587643" cy="131390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9DA8F-203A-4878-9548-861F52C6F2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540328"/>
            <a:ext cx="4928870" cy="2693324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FB48DC-EA34-4D5E-B237-1072E8958DE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5016126"/>
            <a:ext cx="1330325" cy="138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71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aker Intr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3748518F-33D3-49EC-8113-D8C621711E7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ltGray">
          <a:xfrm>
            <a:off x="6811620" y="0"/>
            <a:ext cx="5379415" cy="6858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11">
            <a:extLst>
              <a:ext uri="{FF2B5EF4-FFF2-40B4-BE49-F238E27FC236}">
                <a16:creationId xmlns:a16="http://schemas.microsoft.com/office/drawing/2014/main" id="{2E8AEF51-F89E-4E34-997D-1CCC5B91B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7412" y="1204118"/>
            <a:ext cx="5378450" cy="1884363"/>
          </a:xfrm>
        </p:spPr>
        <p:txBody>
          <a:bodyPr anchor="t">
            <a:noAutofit/>
          </a:bodyPr>
          <a:lstStyle>
            <a:lvl1pPr>
              <a:defRPr sz="6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Speaker Intro Slide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147BC5EC-9BCC-4DB8-9927-D8FB56A7E1D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6722" y="3403600"/>
            <a:ext cx="5378795" cy="3021263"/>
          </a:xfrm>
        </p:spPr>
        <p:txBody>
          <a:bodyPr/>
          <a:lstStyle>
            <a:lvl1pPr>
              <a:defRPr/>
            </a:lvl1pPr>
            <a:lvl2pPr>
              <a:defRPr/>
            </a:lvl2pPr>
          </a:lstStyle>
          <a:p>
            <a:r>
              <a:rPr lang="en-US" dirty="0"/>
              <a:t>Introduce yourself</a:t>
            </a:r>
          </a:p>
        </p:txBody>
      </p:sp>
    </p:spTree>
    <p:extLst>
      <p:ext uri="{BB962C8B-B14F-4D97-AF65-F5344CB8AC3E}">
        <p14:creationId xmlns:p14="http://schemas.microsoft.com/office/powerpoint/2010/main" val="2833397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F2EAD-E771-4FE5-B233-F97446E55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C872A-6457-4D78-A4CB-222090A733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57064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70A25-C79D-466E-A51D-2875AEE3A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7064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030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D121-9015-447A-BD23-A26434E9E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3004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8B377-9DF4-4D81-B90C-EDC75C539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5654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423A1-1CC8-47F2-A923-8D6C8C137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8018" y="2280452"/>
            <a:ext cx="5232033" cy="35668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2B12BD-B677-4067-B39E-D346B7D062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45654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69166E-FFC9-4082-A169-13F572B39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20064" y="2280452"/>
            <a:ext cx="5257800" cy="35668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28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9C4D0-E67D-431E-BC72-6EF4F6CC6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3525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Slide Gre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24C5121-7410-4246-ADA3-6B8E3DB79483}"/>
              </a:ext>
            </a:extLst>
          </p:cNvPr>
          <p:cNvSpPr txBox="1"/>
          <p:nvPr userDrawn="1"/>
        </p:nvSpPr>
        <p:spPr>
          <a:xfrm>
            <a:off x="7298575" y="6031165"/>
            <a:ext cx="391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31C36B3-C489-4CF1-90BD-F1129B6CB1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42F013-14EC-4C42-9D3B-AF710EF01F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66" y="5806136"/>
            <a:ext cx="787400" cy="81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268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Slide Green">
    <p:bg>
      <p:bgPr>
        <a:solidFill>
          <a:srgbClr val="7327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5005B1F-8328-4164-B84C-D9FD9044644F}"/>
              </a:ext>
            </a:extLst>
          </p:cNvPr>
          <p:cNvSpPr txBox="1"/>
          <p:nvPr userDrawn="1"/>
        </p:nvSpPr>
        <p:spPr>
          <a:xfrm>
            <a:off x="7365076" y="6031165"/>
            <a:ext cx="3843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 GlobalPowerPlatformBootcamp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B0527BC-51B9-4ACD-B235-32ECAFB1E3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A724A9-BAC3-45C6-B45C-E04361BA71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" y="5820395"/>
            <a:ext cx="758825" cy="78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52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336823-2743-4BB6-AEB8-0446CEEDA69D}"/>
              </a:ext>
            </a:extLst>
          </p:cNvPr>
          <p:cNvSpPr/>
          <p:nvPr userDrawn="1"/>
        </p:nvSpPr>
        <p:spPr>
          <a:xfrm>
            <a:off x="0" y="5903372"/>
            <a:ext cx="12192000" cy="954628"/>
          </a:xfrm>
          <a:prstGeom prst="rect">
            <a:avLst/>
          </a:prstGeom>
          <a:solidFill>
            <a:srgbClr val="7327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DA0C4F-CCC8-43DB-8B3F-9DAA49069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0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C8110-556C-4872-87BB-386BDE933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605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5A0EE-4465-42FC-8867-34A4EEDD5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08622" y="6157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B25562-A34D-4D48-9643-4618184114C9}"/>
              </a:ext>
            </a:extLst>
          </p:cNvPr>
          <p:cNvSpPr txBox="1"/>
          <p:nvPr userDrawn="1"/>
        </p:nvSpPr>
        <p:spPr>
          <a:xfrm>
            <a:off x="7257011" y="6222237"/>
            <a:ext cx="3951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E23DE3-9006-4871-9818-6A3B181A9AEE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954072"/>
            <a:ext cx="819916" cy="85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06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1" r:id="rId3"/>
    <p:sldLayoutId id="2147483666" r:id="rId4"/>
    <p:sldLayoutId id="2147483652" r:id="rId5"/>
    <p:sldLayoutId id="2147483653" r:id="rId6"/>
    <p:sldLayoutId id="2147483654" r:id="rId7"/>
    <p:sldLayoutId id="2147483655" r:id="rId8"/>
    <p:sldLayoutId id="2147483664" r:id="rId9"/>
    <p:sldLayoutId id="2147483665" r:id="rId10"/>
    <p:sldLayoutId id="2147483670" r:id="rId11"/>
    <p:sldLayoutId id="2147483671" r:id="rId12"/>
    <p:sldLayoutId id="2147483672" r:id="rId13"/>
    <p:sldLayoutId id="2147483674" r:id="rId14"/>
    <p:sldLayoutId id="2147483662" r:id="rId15"/>
    <p:sldLayoutId id="2147483661" r:id="rId16"/>
    <p:sldLayoutId id="2147483676" r:id="rId17"/>
    <p:sldLayoutId id="2147483669" r:id="rId18"/>
    <p:sldLayoutId id="2147483673" r:id="rId19"/>
    <p:sldLayoutId id="2147483656" r:id="rId20"/>
    <p:sldLayoutId id="2147483657" r:id="rId21"/>
    <p:sldLayoutId id="2147483658" r:id="rId22"/>
    <p:sldLayoutId id="2147483659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erplatformbootcamp.com/survey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5063C-B364-424F-A227-3DAD119088E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62116" y="931785"/>
            <a:ext cx="4176713" cy="238125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100" dirty="0">
                <a:latin typeface="Gill Sans MT" panose="020B0502020104020203" pitchFamily="34" charset="0"/>
              </a:rPr>
              <a:t>GLOBAL POWER PLATFORM BOOTCAMP</a:t>
            </a:r>
          </a:p>
        </p:txBody>
      </p:sp>
      <p:pic>
        <p:nvPicPr>
          <p:cNvPr id="1026" name="Picture 2" descr="https://www.powerplatformbootcamp.com/LogoBootCamp.png">
            <a:extLst>
              <a:ext uri="{FF2B5EF4-FFF2-40B4-BE49-F238E27FC236}">
                <a16:creationId xmlns:a16="http://schemas.microsoft.com/office/drawing/2014/main" id="{DD9345C0-558B-45C5-A5D1-409C83142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8016" y="729383"/>
            <a:ext cx="4018093" cy="418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7437E5-643D-43CF-9EFE-510E23AB4E19}"/>
              </a:ext>
            </a:extLst>
          </p:cNvPr>
          <p:cNvSpPr txBox="1"/>
          <p:nvPr/>
        </p:nvSpPr>
        <p:spPr>
          <a:xfrm>
            <a:off x="1262116" y="3501506"/>
            <a:ext cx="4075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Organized Globally, Held Locally</a:t>
            </a:r>
          </a:p>
          <a:p>
            <a:endParaRPr lang="en-C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585232-FA53-4E4B-A4E8-B2BCDE46B309}"/>
              </a:ext>
            </a:extLst>
          </p:cNvPr>
          <p:cNvSpPr/>
          <p:nvPr/>
        </p:nvSpPr>
        <p:spPr>
          <a:xfrm>
            <a:off x="0" y="6115049"/>
            <a:ext cx="12192000" cy="742950"/>
          </a:xfrm>
          <a:prstGeom prst="rect">
            <a:avLst/>
          </a:prstGeom>
          <a:solidFill>
            <a:srgbClr val="732773"/>
          </a:solidFill>
          <a:ln w="0">
            <a:solidFill>
              <a:srgbClr val="7327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781DF7-6301-4C0D-A21D-E2AD95B159D5}"/>
              </a:ext>
            </a:extLst>
          </p:cNvPr>
          <p:cNvSpPr/>
          <p:nvPr/>
        </p:nvSpPr>
        <p:spPr>
          <a:xfrm>
            <a:off x="0" y="6115049"/>
            <a:ext cx="12192000" cy="742950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solidFill>
              <a:srgbClr val="1383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C3AE187-70B8-4E98-B93B-1E5C1A20E0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245" y="6185318"/>
            <a:ext cx="615498" cy="615498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F06F10-D40F-4233-9375-2BF19B5110D2}"/>
              </a:ext>
            </a:extLst>
          </p:cNvPr>
          <p:cNvCxnSpPr>
            <a:cxnSpLocks/>
          </p:cNvCxnSpPr>
          <p:nvPr/>
        </p:nvCxnSpPr>
        <p:spPr>
          <a:xfrm>
            <a:off x="1396257" y="3429000"/>
            <a:ext cx="4509243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32400677-1433-4369-A53A-4F1A484D43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580" y="6241607"/>
            <a:ext cx="2402840" cy="502920"/>
          </a:xfrm>
          <a:prstGeom prst="rect">
            <a:avLst/>
          </a:prstGeom>
        </p:spPr>
      </p:pic>
      <p:pic>
        <p:nvPicPr>
          <p:cNvPr id="13" name="Picture 12" descr="A picture containing room, drawing&#10;&#10;Description automatically generated">
            <a:extLst>
              <a:ext uri="{FF2B5EF4-FFF2-40B4-BE49-F238E27FC236}">
                <a16:creationId xmlns:a16="http://schemas.microsoft.com/office/drawing/2014/main" id="{AC30691E-C3D6-45EE-810A-9C11B1858A9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257" y="6166484"/>
            <a:ext cx="64008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7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5063C-B364-424F-A227-3DAD11908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Power Automate in SPFx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2DC3E-95D3-440B-91B8-7B2F5521EA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Kirti Prajapati</a:t>
            </a:r>
          </a:p>
        </p:txBody>
      </p:sp>
    </p:spTree>
    <p:extLst>
      <p:ext uri="{BB962C8B-B14F-4D97-AF65-F5344CB8AC3E}">
        <p14:creationId xmlns:p14="http://schemas.microsoft.com/office/powerpoint/2010/main" val="4042004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0">
            <a:extLst>
              <a:ext uri="{FF2B5EF4-FFF2-40B4-BE49-F238E27FC236}">
                <a16:creationId xmlns:a16="http://schemas.microsoft.com/office/drawing/2014/main" id="{5934758B-A32F-45ED-9D76-FBD59776A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280" y="618865"/>
            <a:ext cx="11762783" cy="432402"/>
          </a:xfrm>
        </p:spPr>
        <p:txBody>
          <a:bodyPr>
            <a:normAutofit fontScale="90000"/>
          </a:bodyPr>
          <a:lstStyle/>
          <a:p>
            <a:r>
              <a:rPr lang="en-IN" sz="4080" dirty="0">
                <a:solidFill>
                  <a:schemeClr val="tx1"/>
                </a:solidFill>
              </a:rPr>
              <a:t>Kirti Prajapati</a:t>
            </a: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0552962E-F7B8-4130-A5B7-D2DAC2ED6030}"/>
              </a:ext>
            </a:extLst>
          </p:cNvPr>
          <p:cNvSpPr txBox="1">
            <a:spLocks/>
          </p:cNvSpPr>
          <p:nvPr/>
        </p:nvSpPr>
        <p:spPr>
          <a:xfrm>
            <a:off x="544872" y="1916875"/>
            <a:ext cx="7736979" cy="31641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74231" lvl="1" indent="-466298">
              <a:buFont typeface="Wingdings" panose="05000000000000000000" pitchFamily="2" charset="2"/>
              <a:buChar char="§"/>
            </a:pPr>
            <a:r>
              <a:rPr lang="en-GB" sz="2448" dirty="0">
                <a:solidFill>
                  <a:srgbClr val="2F2F2F"/>
                </a:solidFill>
              </a:rPr>
              <a:t>MCTS</a:t>
            </a:r>
          </a:p>
          <a:p>
            <a:pPr marL="874231" lvl="1" indent="-466298">
              <a:buFont typeface="Wingdings" panose="05000000000000000000" pitchFamily="2" charset="2"/>
              <a:buChar char="§"/>
            </a:pPr>
            <a:endParaRPr lang="en-GB" sz="2448" dirty="0"/>
          </a:p>
          <a:p>
            <a:pPr marL="874231" lvl="1" indent="-466298">
              <a:buFont typeface="Wingdings" panose="05000000000000000000" pitchFamily="2" charset="2"/>
              <a:buChar char="§"/>
            </a:pPr>
            <a:r>
              <a:rPr lang="en-GB" sz="2448" dirty="0"/>
              <a:t>O365, SharePoint &amp; Office Dev Specialist</a:t>
            </a:r>
          </a:p>
          <a:p>
            <a:pPr marL="874231" lvl="1" indent="-466298">
              <a:buFont typeface="Wingdings" panose="05000000000000000000" pitchFamily="2" charset="2"/>
              <a:buChar char="§"/>
            </a:pPr>
            <a:endParaRPr lang="en-GB" sz="2448" dirty="0">
              <a:solidFill>
                <a:srgbClr val="2F2F2F"/>
              </a:solidFill>
            </a:endParaRPr>
          </a:p>
          <a:p>
            <a:pPr marL="874231" lvl="1" indent="-466298">
              <a:buFont typeface="Wingdings" panose="05000000000000000000" pitchFamily="2" charset="2"/>
              <a:buChar char="§"/>
            </a:pPr>
            <a:r>
              <a:rPr lang="en-GB" sz="2448" dirty="0">
                <a:solidFill>
                  <a:srgbClr val="2F2F2F"/>
                </a:solidFill>
              </a:rPr>
              <a:t>Speaker | Blogger | Author | Trainer</a:t>
            </a:r>
          </a:p>
          <a:p>
            <a:pPr marL="874231" lvl="1" indent="-466298">
              <a:buFont typeface="Wingdings" panose="05000000000000000000" pitchFamily="2" charset="2"/>
              <a:buChar char="§"/>
            </a:pPr>
            <a:endParaRPr lang="en-GB" sz="2448" dirty="0">
              <a:solidFill>
                <a:srgbClr val="2F2F2F"/>
              </a:solidFill>
            </a:endParaRPr>
          </a:p>
          <a:p>
            <a:pPr marL="874231" lvl="1" indent="-466298">
              <a:buFont typeface="Wingdings" panose="05000000000000000000" pitchFamily="2" charset="2"/>
              <a:buChar char="§"/>
            </a:pPr>
            <a:r>
              <a:rPr lang="en-GB" sz="2448" dirty="0">
                <a:solidFill>
                  <a:srgbClr val="2F2F2F"/>
                </a:solidFill>
              </a:rPr>
              <a:t>Organizer of Ahmedabad SharePoint User Group</a:t>
            </a:r>
          </a:p>
          <a:p>
            <a:pPr marL="874231" lvl="1" indent="-466298">
              <a:buFont typeface="Wingdings" panose="05000000000000000000" pitchFamily="2" charset="2"/>
              <a:buChar char="§"/>
            </a:pPr>
            <a:endParaRPr lang="en-GB" sz="2448" dirty="0">
              <a:solidFill>
                <a:srgbClr val="2F2F2F"/>
              </a:solidFill>
            </a:endParaRPr>
          </a:p>
          <a:p>
            <a:pPr marL="874231" lvl="1" indent="-466298">
              <a:buFont typeface="Wingdings" panose="05000000000000000000" pitchFamily="2" charset="2"/>
              <a:buChar char="§"/>
            </a:pPr>
            <a:r>
              <a:rPr lang="en-GB" sz="2448" dirty="0">
                <a:solidFill>
                  <a:srgbClr val="2F2F2F"/>
                </a:solidFill>
              </a:rPr>
              <a:t>aOS Ambassador</a:t>
            </a:r>
            <a:endParaRPr lang="en-IN" sz="2448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ED59CB9-A169-4D08-84DA-2EC7930B7DF1}"/>
              </a:ext>
            </a:extLst>
          </p:cNvPr>
          <p:cNvSpPr txBox="1">
            <a:spLocks/>
          </p:cNvSpPr>
          <p:nvPr/>
        </p:nvSpPr>
        <p:spPr>
          <a:xfrm>
            <a:off x="475280" y="1183877"/>
            <a:ext cx="3572011" cy="521746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40" dirty="0">
                <a:solidFill>
                  <a:srgbClr val="2F2F2F"/>
                </a:solidFill>
              </a:rPr>
              <a:t>SharePoint Consultant</a:t>
            </a: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87C28AF0-7451-4011-8E3A-55A6FBE31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021" y="714036"/>
            <a:ext cx="2298413" cy="939683"/>
          </a:xfrm>
          <a:prstGeom prst="rect">
            <a:avLst/>
          </a:prstGeom>
        </p:spPr>
      </p:pic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5895901B-1773-4E34-9B1C-0FA5B042869C}"/>
              </a:ext>
            </a:extLst>
          </p:cNvPr>
          <p:cNvSpPr txBox="1">
            <a:spLocks/>
          </p:cNvSpPr>
          <p:nvPr/>
        </p:nvSpPr>
        <p:spPr>
          <a:xfrm>
            <a:off x="8698672" y="4636402"/>
            <a:ext cx="3200401" cy="14255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28" dirty="0">
                <a:solidFill>
                  <a:schemeClr val="tx1"/>
                </a:solidFill>
                <a:latin typeface="+mn-lt"/>
              </a:rPr>
              <a:t>Email : kirti.Prajapati@gmail.com</a:t>
            </a:r>
          </a:p>
          <a:p>
            <a:pPr marL="0" indent="0">
              <a:buNone/>
            </a:pPr>
            <a:r>
              <a:rPr lang="en-GB" sz="1428" dirty="0">
                <a:solidFill>
                  <a:schemeClr val="tx1"/>
                </a:solidFill>
                <a:latin typeface="+mn-lt"/>
              </a:rPr>
              <a:t>Twitter : </a:t>
            </a:r>
            <a:r>
              <a:rPr lang="en-US" sz="1428" dirty="0">
                <a:solidFill>
                  <a:schemeClr val="tx1"/>
                </a:solidFill>
                <a:latin typeface="+mn-lt"/>
              </a:rPr>
              <a:t>@kirtipprajapati</a:t>
            </a:r>
            <a:endParaRPr lang="en-GB" sz="1428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r>
              <a:rPr lang="en-GB" sz="1428" dirty="0">
                <a:solidFill>
                  <a:schemeClr val="tx1"/>
                </a:solidFill>
                <a:latin typeface="+mn-lt"/>
              </a:rPr>
              <a:t>FB : </a:t>
            </a:r>
            <a:r>
              <a:rPr lang="pt-BR" sz="1428" dirty="0">
                <a:solidFill>
                  <a:schemeClr val="tx1"/>
                </a:solidFill>
                <a:latin typeface="+mn-lt"/>
              </a:rPr>
              <a:t>facebook.com/</a:t>
            </a:r>
            <a:r>
              <a:rPr lang="en-US" sz="1428" dirty="0">
                <a:solidFill>
                  <a:schemeClr val="tx1"/>
                </a:solidFill>
                <a:latin typeface="+mn-lt"/>
              </a:rPr>
              <a:t>kirti.Prajapati.7374</a:t>
            </a:r>
            <a:endParaRPr lang="en-GB" sz="1428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r>
              <a:rPr lang="en-GB" sz="1428" dirty="0">
                <a:solidFill>
                  <a:schemeClr val="tx1"/>
                </a:solidFill>
                <a:latin typeface="+mn-lt"/>
              </a:rPr>
              <a:t>LinkedIn : linkedin.com/in/kirtiprajapati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0540AB78-951F-475A-A755-32DF9EFD6B6C}"/>
              </a:ext>
            </a:extLst>
          </p:cNvPr>
          <p:cNvSpPr txBox="1">
            <a:spLocks/>
          </p:cNvSpPr>
          <p:nvPr/>
        </p:nvSpPr>
        <p:spPr>
          <a:xfrm>
            <a:off x="8698675" y="4311278"/>
            <a:ext cx="3200401" cy="3251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1" dirty="0">
                <a:solidFill>
                  <a:schemeClr val="tx1"/>
                </a:solidFill>
                <a:latin typeface="+mn-lt"/>
              </a:rPr>
              <a:t>Contact Details</a:t>
            </a:r>
          </a:p>
        </p:txBody>
      </p:sp>
      <p:pic>
        <p:nvPicPr>
          <p:cNvPr id="3" name="Picture 2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E4028ABD-56AD-42E2-9C9F-CC096CBFB7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712"/>
          <a:stretch/>
        </p:blipFill>
        <p:spPr>
          <a:xfrm>
            <a:off x="8698673" y="1430892"/>
            <a:ext cx="3200400" cy="288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93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E9F9-7DA5-46BE-8FD3-98FC7600B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Business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41EC9-263C-4672-B5CC-D58181D9E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What type of scenario needs this approach</a:t>
            </a:r>
          </a:p>
          <a:p>
            <a:pPr>
              <a:lnSpc>
                <a:spcPct val="200000"/>
              </a:lnSpc>
            </a:pPr>
            <a:r>
              <a:rPr lang="en-US" dirty="0"/>
              <a:t>Why to use</a:t>
            </a:r>
          </a:p>
          <a:p>
            <a:pPr>
              <a:lnSpc>
                <a:spcPct val="200000"/>
              </a:lnSpc>
            </a:pPr>
            <a:r>
              <a:rPr lang="en-US" dirty="0"/>
              <a:t>How to implement</a:t>
            </a:r>
          </a:p>
          <a:p>
            <a:pPr>
              <a:lnSpc>
                <a:spcPct val="200000"/>
              </a:lnSpc>
            </a:pPr>
            <a:r>
              <a:rPr lang="en-US" dirty="0"/>
              <a:t>Take away from the session : Understand the business scenario and triggering the Power Automate workflow from SPFx web part.</a:t>
            </a:r>
          </a:p>
        </p:txBody>
      </p:sp>
    </p:spTree>
    <p:extLst>
      <p:ext uri="{BB962C8B-B14F-4D97-AF65-F5344CB8AC3E}">
        <p14:creationId xmlns:p14="http://schemas.microsoft.com/office/powerpoint/2010/main" val="239543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F540C-63D9-4102-9168-DD270C7DE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58DCE-7C48-4DD8-AE50-AF69CD5AC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Build Power Automate Workflow</a:t>
            </a:r>
          </a:p>
          <a:p>
            <a:pPr>
              <a:lnSpc>
                <a:spcPct val="200000"/>
              </a:lnSpc>
            </a:pPr>
            <a:r>
              <a:rPr lang="en-US" dirty="0"/>
              <a:t>Test Flow with Soap UI</a:t>
            </a:r>
          </a:p>
          <a:p>
            <a:pPr>
              <a:lnSpc>
                <a:spcPct val="200000"/>
              </a:lnSpc>
            </a:pPr>
            <a:r>
              <a:rPr lang="en-US" dirty="0"/>
              <a:t>Develop SPFx Web Part to execute Power Automate Flow</a:t>
            </a:r>
          </a:p>
          <a:p>
            <a:pPr>
              <a:lnSpc>
                <a:spcPct val="200000"/>
              </a:lnSpc>
            </a:pPr>
            <a:r>
              <a:rPr lang="en-US" dirty="0"/>
              <a:t>Test the Web Part</a:t>
            </a:r>
          </a:p>
        </p:txBody>
      </p:sp>
    </p:spTree>
    <p:extLst>
      <p:ext uri="{BB962C8B-B14F-4D97-AF65-F5344CB8AC3E}">
        <p14:creationId xmlns:p14="http://schemas.microsoft.com/office/powerpoint/2010/main" val="325043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D0EC6-F4E1-4C75-B230-2C38DA40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67642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0E4C2-198A-412F-A1DC-11226FC92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907497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33200-9E83-4FFD-8A31-1D80C3550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81891"/>
            <a:ext cx="3363242" cy="37407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Please fill out the survey! </a:t>
            </a: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&amp; Win Swags!!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EC8162-D9C6-434D-9467-952F69B35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75" y="343766"/>
            <a:ext cx="4680512" cy="46805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EF7A67-E46C-4B60-B71D-A4D694261DB2}"/>
              </a:ext>
            </a:extLst>
          </p:cNvPr>
          <p:cNvSpPr txBox="1"/>
          <p:nvPr/>
        </p:nvSpPr>
        <p:spPr>
          <a:xfrm>
            <a:off x="5953126" y="5249741"/>
            <a:ext cx="607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/>
              </a:rPr>
              <a:t>https://www.powerplatformbootcamp.com/survey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38252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A036C-BA54-45FC-9987-BE658FE42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732773"/>
                </a:solidFill>
              </a:rPr>
              <a:t>Thank You For Attending</a:t>
            </a:r>
          </a:p>
        </p:txBody>
      </p:sp>
    </p:spTree>
    <p:extLst>
      <p:ext uri="{BB962C8B-B14F-4D97-AF65-F5344CB8AC3E}">
        <p14:creationId xmlns:p14="http://schemas.microsoft.com/office/powerpoint/2010/main" val="1814514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54565A"/>
      </a:dk2>
      <a:lt2>
        <a:srgbClr val="E7E8E9"/>
      </a:lt2>
      <a:accent1>
        <a:srgbClr val="732773"/>
      </a:accent1>
      <a:accent2>
        <a:srgbClr val="54565A"/>
      </a:accent2>
      <a:accent3>
        <a:srgbClr val="A442DC"/>
      </a:accent3>
      <a:accent4>
        <a:srgbClr val="7B7E83"/>
      </a:accent4>
      <a:accent5>
        <a:srgbClr val="D8D9DA"/>
      </a:accent5>
      <a:accent6>
        <a:srgbClr val="B564E3"/>
      </a:accent6>
      <a:hlink>
        <a:srgbClr val="0563C1"/>
      </a:hlink>
      <a:folHlink>
        <a:srgbClr val="0563C1"/>
      </a:folHlink>
    </a:clrScheme>
    <a:fontScheme name="Collaborate Canada">
      <a:majorFont>
        <a:latin typeface="Segoe UI Black"/>
        <a:ea typeface=""/>
        <a:cs typeface=""/>
      </a:majorFont>
      <a:minorFont>
        <a:latin typeface="Segoe UI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C27F6A29DBC5499A29145CCF8A6FEF" ma:contentTypeVersion="15" ma:contentTypeDescription="Create a new document." ma:contentTypeScope="" ma:versionID="6246174e4d2cd2c090d202f34aec6975">
  <xsd:schema xmlns:xsd="http://www.w3.org/2001/XMLSchema" xmlns:xs="http://www.w3.org/2001/XMLSchema" xmlns:p="http://schemas.microsoft.com/office/2006/metadata/properties" xmlns:ns2="bb5988d6-8fef-43bf-8684-73b55c79ce34" xmlns:ns3="3dd97c74-5ef0-47a1-a0c0-112a138906c0" targetNamespace="http://schemas.microsoft.com/office/2006/metadata/properties" ma:root="true" ma:fieldsID="ccc0b60ace2116ecc5954db4535ae426" ns2:_="" ns3:_="">
    <xsd:import namespace="bb5988d6-8fef-43bf-8684-73b55c79ce34"/>
    <xsd:import namespace="3dd97c74-5ef0-47a1-a0c0-112a138906c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5988d6-8fef-43bf-8684-73b55c79ce3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d97c74-5ef0-47a1-a0c0-112a138906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011BBF7-1CE1-4050-9514-DB9AE0D56D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593E399-B7C0-4928-92D2-F2F6C5F27F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5988d6-8fef-43bf-8684-73b55c79ce34"/>
    <ds:schemaRef ds:uri="3dd97c74-5ef0-47a1-a0c0-112a138906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4BD89D9-7255-4D5A-82E5-E966CAEE4330}">
  <ds:schemaRefs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3dd97c74-5ef0-47a1-a0c0-112a138906c0"/>
    <ds:schemaRef ds:uri="bb5988d6-8fef-43bf-8684-73b55c79ce34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161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Calibri</vt:lpstr>
      <vt:lpstr>Consolas</vt:lpstr>
      <vt:lpstr>Gill Sans MT</vt:lpstr>
      <vt:lpstr>Klavika Medium Condensed</vt:lpstr>
      <vt:lpstr>Segoe UI</vt:lpstr>
      <vt:lpstr>Segoe UI Black</vt:lpstr>
      <vt:lpstr>Segoe UI Semibold</vt:lpstr>
      <vt:lpstr>Segoe UI Semilight</vt:lpstr>
      <vt:lpstr>Wingdings</vt:lpstr>
      <vt:lpstr>Office Theme</vt:lpstr>
      <vt:lpstr>GLOBAL POWER PLATFORM BOOTCAMP</vt:lpstr>
      <vt:lpstr>Use Power Automate in SPFx</vt:lpstr>
      <vt:lpstr>Kirti Prajapati</vt:lpstr>
      <vt:lpstr>Business Scenario</vt:lpstr>
      <vt:lpstr>Session Agenda</vt:lpstr>
      <vt:lpstr>Demo</vt:lpstr>
      <vt:lpstr>Any Questions?</vt:lpstr>
      <vt:lpstr>Please fill out the survey!  &amp; Win Swags!!</vt:lpstr>
      <vt:lpstr>Thank You For Attending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to the Presenter</dc:title>
  <dc:creator>Kirti Prajapati</dc:creator>
  <cp:lastModifiedBy>Kirti Prajapati</cp:lastModifiedBy>
  <cp:revision>15</cp:revision>
  <dcterms:created xsi:type="dcterms:W3CDTF">2020-02-08T21:32:28Z</dcterms:created>
  <dcterms:modified xsi:type="dcterms:W3CDTF">2020-02-13T08:12:27Z</dcterms:modified>
</cp:coreProperties>
</file>