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77" r:id="rId5"/>
    <p:sldId id="267" r:id="rId6"/>
    <p:sldId id="268" r:id="rId7"/>
    <p:sldId id="274" r:id="rId8"/>
    <p:sldId id="273" r:id="rId9"/>
    <p:sldId id="269" r:id="rId10"/>
    <p:sldId id="285" r:id="rId11"/>
    <p:sldId id="286" r:id="rId12"/>
    <p:sldId id="299" r:id="rId13"/>
    <p:sldId id="288" r:id="rId14"/>
    <p:sldId id="300" r:id="rId15"/>
    <p:sldId id="290" r:id="rId16"/>
    <p:sldId id="297" r:id="rId17"/>
    <p:sldId id="292" r:id="rId18"/>
    <p:sldId id="294" r:id="rId19"/>
    <p:sldId id="302" r:id="rId20"/>
    <p:sldId id="301" r:id="rId21"/>
    <p:sldId id="303" r:id="rId22"/>
    <p:sldId id="305" r:id="rId23"/>
    <p:sldId id="296" r:id="rId24"/>
    <p:sldId id="306" r:id="rId25"/>
    <p:sldId id="304" r:id="rId26"/>
    <p:sldId id="271" r:id="rId27"/>
    <p:sldId id="280"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BFE8"/>
    <a:srgbClr val="CE88CB"/>
    <a:srgbClr val="B99DB7"/>
    <a:srgbClr val="7327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EF238-771A-4086-BC2A-86F3ACCCAA59}" type="datetimeFigureOut">
              <a:rPr lang="en-US" smtClean="0"/>
              <a:t>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038A7-6744-4992-B939-454D2EA5470D}" type="slidenum">
              <a:rPr lang="en-US" smtClean="0"/>
              <a:t>‹#›</a:t>
            </a:fld>
            <a:endParaRPr lang="en-US"/>
          </a:p>
        </p:txBody>
      </p:sp>
    </p:spTree>
    <p:extLst>
      <p:ext uri="{BB962C8B-B14F-4D97-AF65-F5344CB8AC3E}">
        <p14:creationId xmlns:p14="http://schemas.microsoft.com/office/powerpoint/2010/main" val="70260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Ref idx="1003">
        <a:schemeClr val="bg2"/>
      </p:bgRef>
    </p:bg>
    <p:spTree>
      <p:nvGrpSpPr>
        <p:cNvPr id="1" name=""/>
        <p:cNvGrpSpPr/>
        <p:nvPr/>
      </p:nvGrpSpPr>
      <p:grpSpPr>
        <a:xfrm>
          <a:off x="0" y="0"/>
          <a:ext cx="0" cy="0"/>
          <a:chOff x="0" y="0"/>
          <a:chExt cx="0" cy="0"/>
        </a:xfrm>
      </p:grpSpPr>
      <p:pic>
        <p:nvPicPr>
          <p:cNvPr id="2" name="Picture 1" descr="A group of people standing in front of a building&#10;&#10;Description automatically generated" hidden="1">
            <a:extLst>
              <a:ext uri="{FF2B5EF4-FFF2-40B4-BE49-F238E27FC236}">
                <a16:creationId xmlns:a16="http://schemas.microsoft.com/office/drawing/2014/main" id="{F37540D8-E678-45CA-921D-B3A8344E290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0168" b="5467"/>
          <a:stretch/>
        </p:blipFill>
        <p:spPr>
          <a:xfrm>
            <a:off x="0" y="-1"/>
            <a:ext cx="12192000" cy="6858001"/>
          </a:xfrm>
          <a:prstGeom prst="rect">
            <a:avLst/>
          </a:prstGeom>
        </p:spPr>
      </p:pic>
      <p:sp>
        <p:nvSpPr>
          <p:cNvPr id="3" name="Rectangle 2" hidden="1">
            <a:extLst>
              <a:ext uri="{FF2B5EF4-FFF2-40B4-BE49-F238E27FC236}">
                <a16:creationId xmlns:a16="http://schemas.microsoft.com/office/drawing/2014/main" id="{706EEDE7-E2AE-4320-9EEF-CD4FCA16EB3A}"/>
              </a:ext>
            </a:extLst>
          </p:cNvPr>
          <p:cNvSpPr/>
          <p:nvPr userDrawn="1"/>
        </p:nvSpPr>
        <p:spPr>
          <a:xfrm>
            <a:off x="0" y="-1"/>
            <a:ext cx="12192000" cy="6858001"/>
          </a:xfrm>
          <a:prstGeom prst="rect">
            <a:avLst/>
          </a:prstGeom>
          <a:solidFill>
            <a:srgbClr val="63656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a:extLst>
              <a:ext uri="{FF2B5EF4-FFF2-40B4-BE49-F238E27FC236}">
                <a16:creationId xmlns:a16="http://schemas.microsoft.com/office/drawing/2014/main" id="{3C95FA0E-DA9D-49C8-A7D0-F5992555FC8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756" b="10428"/>
          <a:stretch/>
        </p:blipFill>
        <p:spPr>
          <a:xfrm>
            <a:off x="0" y="0"/>
            <a:ext cx="12192000" cy="6858000"/>
          </a:xfrm>
          <a:prstGeom prst="rect">
            <a:avLst/>
          </a:prstGeom>
        </p:spPr>
      </p:pic>
      <p:sp>
        <p:nvSpPr>
          <p:cNvPr id="5" name="Rectangle 4" hidden="1">
            <a:extLst>
              <a:ext uri="{FF2B5EF4-FFF2-40B4-BE49-F238E27FC236}">
                <a16:creationId xmlns:a16="http://schemas.microsoft.com/office/drawing/2014/main" id="{BE28663E-807B-4A31-96DA-CF7E37F0A850}"/>
              </a:ext>
            </a:extLst>
          </p:cNvPr>
          <p:cNvSpPr/>
          <p:nvPr userDrawn="1"/>
        </p:nvSpPr>
        <p:spPr>
          <a:xfrm>
            <a:off x="0" y="-2"/>
            <a:ext cx="12192000" cy="2167501"/>
          </a:xfrm>
          <a:prstGeom prst="rect">
            <a:avLst/>
          </a:prstGeom>
          <a:solidFill>
            <a:srgbClr val="80B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hidden="1">
            <a:extLst>
              <a:ext uri="{FF2B5EF4-FFF2-40B4-BE49-F238E27FC236}">
                <a16:creationId xmlns:a16="http://schemas.microsoft.com/office/drawing/2014/main" id="{6CA386EF-6C63-4600-9DCC-05D3A8C9689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629" y="224150"/>
            <a:ext cx="8770735" cy="1757510"/>
          </a:xfrm>
          <a:prstGeom prst="rect">
            <a:avLst/>
          </a:prstGeom>
        </p:spPr>
      </p:pic>
      <p:grpSp>
        <p:nvGrpSpPr>
          <p:cNvPr id="7" name="Group 6" hidden="1">
            <a:extLst>
              <a:ext uri="{FF2B5EF4-FFF2-40B4-BE49-F238E27FC236}">
                <a16:creationId xmlns:a16="http://schemas.microsoft.com/office/drawing/2014/main" id="{F4C785E6-0684-4C2C-A62E-3AA4A71E6302}"/>
              </a:ext>
            </a:extLst>
          </p:cNvPr>
          <p:cNvGrpSpPr/>
          <p:nvPr userDrawn="1"/>
        </p:nvGrpSpPr>
        <p:grpSpPr>
          <a:xfrm>
            <a:off x="1057444" y="2676620"/>
            <a:ext cx="5059209" cy="3732490"/>
            <a:chOff x="786925" y="2676620"/>
            <a:chExt cx="5059209" cy="3732490"/>
          </a:xfrm>
        </p:grpSpPr>
        <p:sp>
          <p:nvSpPr>
            <p:cNvPr id="8" name="TextBox 7">
              <a:extLst>
                <a:ext uri="{FF2B5EF4-FFF2-40B4-BE49-F238E27FC236}">
                  <a16:creationId xmlns:a16="http://schemas.microsoft.com/office/drawing/2014/main" id="{92414543-9432-44E2-9FA5-B547089E2024}"/>
                </a:ext>
              </a:extLst>
            </p:cNvPr>
            <p:cNvSpPr txBox="1"/>
            <p:nvPr/>
          </p:nvSpPr>
          <p:spPr>
            <a:xfrm>
              <a:off x="834655" y="2676620"/>
              <a:ext cx="3827722" cy="1107996"/>
            </a:xfrm>
            <a:prstGeom prst="rect">
              <a:avLst/>
            </a:prstGeom>
            <a:noFill/>
          </p:spPr>
          <p:txBody>
            <a:bodyPr wrap="square" lIns="0" tIns="0" rIns="0" bIns="0" rtlCol="0">
              <a:spAutoFit/>
            </a:bodyPr>
            <a:lstStyle/>
            <a:p>
              <a:r>
                <a:rPr lang="en-US" sz="7200" dirty="0">
                  <a:solidFill>
                    <a:schemeClr val="bg1"/>
                  </a:solidFill>
                  <a:latin typeface="Klavika Medium Condensed" panose="020B0506040000020004" pitchFamily="34" charset="0"/>
                </a:rPr>
                <a:t>FUEL YOUR</a:t>
              </a:r>
            </a:p>
          </p:txBody>
        </p:sp>
        <p:sp>
          <p:nvSpPr>
            <p:cNvPr id="9" name="TextBox 8">
              <a:extLst>
                <a:ext uri="{FF2B5EF4-FFF2-40B4-BE49-F238E27FC236}">
                  <a16:creationId xmlns:a16="http://schemas.microsoft.com/office/drawing/2014/main" id="{F2629E54-BF38-4D1B-BBA8-D75D34FC7189}"/>
                </a:ext>
              </a:extLst>
            </p:cNvPr>
            <p:cNvSpPr txBox="1"/>
            <p:nvPr/>
          </p:nvSpPr>
          <p:spPr>
            <a:xfrm>
              <a:off x="824022" y="3371580"/>
              <a:ext cx="4072271" cy="1107996"/>
            </a:xfrm>
            <a:prstGeom prst="rect">
              <a:avLst/>
            </a:prstGeom>
            <a:noFill/>
          </p:spPr>
          <p:txBody>
            <a:bodyPr wrap="square" lIns="0" tIns="0" rIns="0" bIns="0" rtlCol="0">
              <a:spAutoFit/>
            </a:bodyPr>
            <a:lstStyle/>
            <a:p>
              <a:r>
                <a:rPr lang="en-US" sz="7200" dirty="0">
                  <a:solidFill>
                    <a:schemeClr val="bg1"/>
                  </a:solidFill>
                  <a:latin typeface="Klavika Medium Condensed" panose="020B0506040000020004" pitchFamily="34" charset="0"/>
                </a:rPr>
                <a:t>KNOWLEDGE.</a:t>
              </a:r>
            </a:p>
          </p:txBody>
        </p:sp>
        <p:sp>
          <p:nvSpPr>
            <p:cNvPr id="10" name="TextBox 9">
              <a:extLst>
                <a:ext uri="{FF2B5EF4-FFF2-40B4-BE49-F238E27FC236}">
                  <a16:creationId xmlns:a16="http://schemas.microsoft.com/office/drawing/2014/main" id="{D011A884-0246-4C4E-A89C-8E64CF774187}"/>
                </a:ext>
              </a:extLst>
            </p:cNvPr>
            <p:cNvSpPr txBox="1"/>
            <p:nvPr/>
          </p:nvSpPr>
          <p:spPr>
            <a:xfrm>
              <a:off x="1773863" y="4293736"/>
              <a:ext cx="4072271" cy="738664"/>
            </a:xfrm>
            <a:prstGeom prst="rect">
              <a:avLst/>
            </a:prstGeom>
            <a:noFill/>
          </p:spPr>
          <p:txBody>
            <a:bodyPr wrap="square" lIns="0" tIns="0" rIns="0" bIns="0" rtlCol="0">
              <a:spAutoFit/>
            </a:bodyPr>
            <a:lstStyle/>
            <a:p>
              <a:r>
                <a:rPr lang="en-US" sz="4800" dirty="0">
                  <a:solidFill>
                    <a:srgbClr val="80BD42"/>
                  </a:solidFill>
                  <a:latin typeface="Klavika Medium Condensed" panose="020B0506040000020004" pitchFamily="34" charset="0"/>
                </a:rPr>
                <a:t>NETWORK</a:t>
              </a:r>
            </a:p>
          </p:txBody>
        </p:sp>
        <p:sp>
          <p:nvSpPr>
            <p:cNvPr id="11" name="TextBox 10">
              <a:extLst>
                <a:ext uri="{FF2B5EF4-FFF2-40B4-BE49-F238E27FC236}">
                  <a16:creationId xmlns:a16="http://schemas.microsoft.com/office/drawing/2014/main" id="{D6F7DAE3-9B54-49FF-BFB2-8BD274411E77}"/>
                </a:ext>
              </a:extLst>
            </p:cNvPr>
            <p:cNvSpPr txBox="1"/>
            <p:nvPr/>
          </p:nvSpPr>
          <p:spPr>
            <a:xfrm>
              <a:off x="1773863" y="4982091"/>
              <a:ext cx="4033282" cy="738664"/>
            </a:xfrm>
            <a:prstGeom prst="rect">
              <a:avLst/>
            </a:prstGeom>
            <a:noFill/>
          </p:spPr>
          <p:txBody>
            <a:bodyPr wrap="square" lIns="0" tIns="0" rIns="0" bIns="0" rtlCol="0">
              <a:spAutoFit/>
            </a:bodyPr>
            <a:lstStyle/>
            <a:p>
              <a:r>
                <a:rPr lang="en-US" sz="4800" dirty="0">
                  <a:solidFill>
                    <a:srgbClr val="80BD42"/>
                  </a:solidFill>
                  <a:latin typeface="Klavika Medium Condensed" panose="020B0506040000020004" pitchFamily="34" charset="0"/>
                </a:rPr>
                <a:t>LEARN</a:t>
              </a:r>
            </a:p>
          </p:txBody>
        </p:sp>
        <p:sp>
          <p:nvSpPr>
            <p:cNvPr id="12" name="TextBox 11">
              <a:extLst>
                <a:ext uri="{FF2B5EF4-FFF2-40B4-BE49-F238E27FC236}">
                  <a16:creationId xmlns:a16="http://schemas.microsoft.com/office/drawing/2014/main" id="{190AB586-DECE-4B35-8852-57D971E60A89}"/>
                </a:ext>
              </a:extLst>
            </p:cNvPr>
            <p:cNvSpPr txBox="1"/>
            <p:nvPr/>
          </p:nvSpPr>
          <p:spPr>
            <a:xfrm>
              <a:off x="1773863" y="5670446"/>
              <a:ext cx="4072271" cy="738664"/>
            </a:xfrm>
            <a:prstGeom prst="rect">
              <a:avLst/>
            </a:prstGeom>
            <a:noFill/>
          </p:spPr>
          <p:txBody>
            <a:bodyPr wrap="square" lIns="0" tIns="0" rIns="0" bIns="0" rtlCol="0">
              <a:spAutoFit/>
            </a:bodyPr>
            <a:lstStyle/>
            <a:p>
              <a:r>
                <a:rPr lang="en-US" sz="4800" dirty="0">
                  <a:solidFill>
                    <a:srgbClr val="80BD42"/>
                  </a:solidFill>
                  <a:latin typeface="Klavika Medium Condensed" panose="020B0506040000020004" pitchFamily="34" charset="0"/>
                </a:rPr>
                <a:t>DISCOVER</a:t>
              </a:r>
            </a:p>
          </p:txBody>
        </p:sp>
        <p:pic>
          <p:nvPicPr>
            <p:cNvPr id="13" name="Picture 12">
              <a:extLst>
                <a:ext uri="{FF2B5EF4-FFF2-40B4-BE49-F238E27FC236}">
                  <a16:creationId xmlns:a16="http://schemas.microsoft.com/office/drawing/2014/main" id="{8510A84E-C31A-4A9B-888A-F5C5484A76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022" y="4375330"/>
              <a:ext cx="767299" cy="575475"/>
            </a:xfrm>
            <a:prstGeom prst="rect">
              <a:avLst/>
            </a:prstGeom>
          </p:spPr>
        </p:pic>
        <p:pic>
          <p:nvPicPr>
            <p:cNvPr id="14" name="Picture 13">
              <a:extLst>
                <a:ext uri="{FF2B5EF4-FFF2-40B4-BE49-F238E27FC236}">
                  <a16:creationId xmlns:a16="http://schemas.microsoft.com/office/drawing/2014/main" id="{0081299F-18C1-483C-8494-92516E8781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022" y="5063685"/>
              <a:ext cx="767299" cy="575475"/>
            </a:xfrm>
            <a:prstGeom prst="rect">
              <a:avLst/>
            </a:prstGeom>
          </p:spPr>
        </p:pic>
        <p:pic>
          <p:nvPicPr>
            <p:cNvPr id="15" name="Picture 14">
              <a:extLst>
                <a:ext uri="{FF2B5EF4-FFF2-40B4-BE49-F238E27FC236}">
                  <a16:creationId xmlns:a16="http://schemas.microsoft.com/office/drawing/2014/main" id="{14B13D88-9D3E-4B9D-874E-A1C864D750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925" y="5752040"/>
              <a:ext cx="767299" cy="575475"/>
            </a:xfrm>
            <a:prstGeom prst="rect">
              <a:avLst/>
            </a:prstGeom>
          </p:spPr>
        </p:pic>
      </p:grpSp>
      <p:sp>
        <p:nvSpPr>
          <p:cNvPr id="16" name="TextBox 15" hidden="1">
            <a:extLst>
              <a:ext uri="{FF2B5EF4-FFF2-40B4-BE49-F238E27FC236}">
                <a16:creationId xmlns:a16="http://schemas.microsoft.com/office/drawing/2014/main" id="{13083FC1-9A73-433C-A8A0-05A9066326C2}"/>
              </a:ext>
            </a:extLst>
          </p:cNvPr>
          <p:cNvSpPr txBox="1"/>
          <p:nvPr userDrawn="1"/>
        </p:nvSpPr>
        <p:spPr>
          <a:xfrm>
            <a:off x="7169071" y="5732000"/>
            <a:ext cx="4178300" cy="615553"/>
          </a:xfrm>
          <a:prstGeom prst="rect">
            <a:avLst/>
          </a:prstGeom>
          <a:noFill/>
        </p:spPr>
        <p:txBody>
          <a:bodyPr wrap="square" rtlCol="0">
            <a:spAutoFit/>
          </a:bodyPr>
          <a:lstStyle/>
          <a:p>
            <a:pPr algn="r"/>
            <a:r>
              <a:rPr lang="en-US" sz="3400" dirty="0">
                <a:solidFill>
                  <a:srgbClr val="80BD42"/>
                </a:solidFill>
                <a:latin typeface="Klavika Medium Condensed" panose="020B0506040000020004" pitchFamily="34" charset="0"/>
              </a:rPr>
              <a:t>CollaborateCanada.com</a:t>
            </a:r>
          </a:p>
        </p:txBody>
      </p:sp>
      <p:pic>
        <p:nvPicPr>
          <p:cNvPr id="18" name="Picture 2" descr="https://www.powerplatformbootcamp.com/LogoBootCamp.png">
            <a:extLst>
              <a:ext uri="{FF2B5EF4-FFF2-40B4-BE49-F238E27FC236}">
                <a16:creationId xmlns:a16="http://schemas.microsoft.com/office/drawing/2014/main" id="{49CE73A1-CB84-4214-9644-4CC4810F21A7}"/>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tretch>
            <a:fillRect/>
          </a:stretch>
        </p:blipFill>
        <p:spPr bwMode="auto">
          <a:xfrm>
            <a:off x="6928016" y="729383"/>
            <a:ext cx="4018093" cy="418551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EEA76F2-F0CC-42E3-AAAA-81E15E5E098F}"/>
              </a:ext>
            </a:extLst>
          </p:cNvPr>
          <p:cNvSpPr txBox="1"/>
          <p:nvPr userDrawn="1"/>
        </p:nvSpPr>
        <p:spPr>
          <a:xfrm>
            <a:off x="1262116" y="3501506"/>
            <a:ext cx="4075729" cy="646331"/>
          </a:xfrm>
          <a:prstGeom prst="rect">
            <a:avLst/>
          </a:prstGeom>
          <a:noFill/>
        </p:spPr>
        <p:txBody>
          <a:bodyPr wrap="square" rtlCol="0">
            <a:spAutoFit/>
          </a:bodyPr>
          <a:lstStyle/>
          <a:p>
            <a:r>
              <a:rPr lang="en-CA" b="1" dirty="0"/>
              <a:t>Organized Globally, Held Locally</a:t>
            </a:r>
          </a:p>
          <a:p>
            <a:endParaRPr lang="en-CA" dirty="0"/>
          </a:p>
        </p:txBody>
      </p:sp>
      <p:sp>
        <p:nvSpPr>
          <p:cNvPr id="20" name="Rectangle 19">
            <a:extLst>
              <a:ext uri="{FF2B5EF4-FFF2-40B4-BE49-F238E27FC236}">
                <a16:creationId xmlns:a16="http://schemas.microsoft.com/office/drawing/2014/main" id="{D3A7ACE8-2EDC-4CE4-A116-71BD3F72B8E4}"/>
              </a:ext>
            </a:extLst>
          </p:cNvPr>
          <p:cNvSpPr/>
          <p:nvPr userDrawn="1"/>
        </p:nvSpPr>
        <p:spPr>
          <a:xfrm>
            <a:off x="0" y="6115049"/>
            <a:ext cx="12192000" cy="742950"/>
          </a:xfrm>
          <a:prstGeom prst="rect">
            <a:avLst/>
          </a:prstGeom>
          <a:solidFill>
            <a:srgbClr val="732773"/>
          </a:solidFill>
          <a:ln w="0">
            <a:solidFill>
              <a:srgbClr val="7327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1" name="Rectangle 20">
            <a:extLst>
              <a:ext uri="{FF2B5EF4-FFF2-40B4-BE49-F238E27FC236}">
                <a16:creationId xmlns:a16="http://schemas.microsoft.com/office/drawing/2014/main" id="{B8CBE2F8-688E-4E15-A63A-A21372CB97DE}"/>
              </a:ext>
            </a:extLst>
          </p:cNvPr>
          <p:cNvSpPr/>
          <p:nvPr userDrawn="1"/>
        </p:nvSpPr>
        <p:spPr>
          <a:xfrm>
            <a:off x="0" y="6125418"/>
            <a:ext cx="12192000" cy="742950"/>
          </a:xfrm>
          <a:prstGeom prst="rect">
            <a:avLst/>
          </a:prstGeom>
          <a:solidFill>
            <a:schemeClr val="bg1">
              <a:lumMod val="95000"/>
              <a:alpha val="90000"/>
            </a:schemeClr>
          </a:solidFill>
          <a:ln>
            <a:solidFill>
              <a:srgbClr val="138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A7E3A139-4B6D-40D1-875C-E3230F6F1A1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250584" y="6183930"/>
            <a:ext cx="615498" cy="615498"/>
          </a:xfrm>
          <a:prstGeom prst="rect">
            <a:avLst/>
          </a:prstGeom>
        </p:spPr>
      </p:pic>
      <p:cxnSp>
        <p:nvCxnSpPr>
          <p:cNvPr id="24" name="Straight Connector 23">
            <a:extLst>
              <a:ext uri="{FF2B5EF4-FFF2-40B4-BE49-F238E27FC236}">
                <a16:creationId xmlns:a16="http://schemas.microsoft.com/office/drawing/2014/main" id="{210C1B66-81DE-464D-A273-247863A8CA54}"/>
              </a:ext>
            </a:extLst>
          </p:cNvPr>
          <p:cNvCxnSpPr>
            <a:cxnSpLocks/>
          </p:cNvCxnSpPr>
          <p:nvPr userDrawn="1"/>
        </p:nvCxnSpPr>
        <p:spPr>
          <a:xfrm>
            <a:off x="1325918" y="3429000"/>
            <a:ext cx="4509243" cy="0"/>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sp>
        <p:nvSpPr>
          <p:cNvPr id="28" name="Text Placeholder 27">
            <a:extLst>
              <a:ext uri="{FF2B5EF4-FFF2-40B4-BE49-F238E27FC236}">
                <a16:creationId xmlns:a16="http://schemas.microsoft.com/office/drawing/2014/main" id="{B063B49C-3F0B-443B-A64C-02A32C1CEFD4}"/>
              </a:ext>
            </a:extLst>
          </p:cNvPr>
          <p:cNvSpPr>
            <a:spLocks noGrp="1"/>
          </p:cNvSpPr>
          <p:nvPr>
            <p:ph type="body" sz="quarter" idx="10" hasCustomPrompt="1"/>
          </p:nvPr>
        </p:nvSpPr>
        <p:spPr>
          <a:xfrm>
            <a:off x="1169988" y="4191245"/>
            <a:ext cx="4907676" cy="1228838"/>
          </a:xfrm>
        </p:spPr>
        <p:txBody>
          <a:bodyPr/>
          <a:lstStyle>
            <a:lvl1pPr marL="0" indent="0">
              <a:buNone/>
              <a:defRPr/>
            </a:lvl1pPr>
            <a:lvl5pPr marL="1828800" indent="0">
              <a:buNone/>
              <a:defRPr/>
            </a:lvl5pPr>
          </a:lstStyle>
          <a:p>
            <a:pPr lvl="0"/>
            <a:r>
              <a:rPr lang="en-US" dirty="0"/>
              <a:t>&lt;Session Title&gt;</a:t>
            </a:r>
          </a:p>
          <a:p>
            <a:pPr lvl="4"/>
            <a:endParaRPr lang="en-CA" dirty="0"/>
          </a:p>
        </p:txBody>
      </p:sp>
      <p:sp>
        <p:nvSpPr>
          <p:cNvPr id="29" name="Text Placeholder 27">
            <a:extLst>
              <a:ext uri="{FF2B5EF4-FFF2-40B4-BE49-F238E27FC236}">
                <a16:creationId xmlns:a16="http://schemas.microsoft.com/office/drawing/2014/main" id="{0D1A4E00-B549-4F9D-B792-E1C49880AD93}"/>
              </a:ext>
            </a:extLst>
          </p:cNvPr>
          <p:cNvSpPr>
            <a:spLocks noGrp="1"/>
          </p:cNvSpPr>
          <p:nvPr>
            <p:ph type="body" sz="quarter" idx="11" hasCustomPrompt="1"/>
          </p:nvPr>
        </p:nvSpPr>
        <p:spPr>
          <a:xfrm>
            <a:off x="1169988" y="5597053"/>
            <a:ext cx="4512773" cy="397947"/>
          </a:xfrm>
        </p:spPr>
        <p:txBody>
          <a:bodyPr/>
          <a:lstStyle>
            <a:lvl1pPr marL="0" indent="0">
              <a:buNone/>
              <a:defRPr/>
            </a:lvl1pPr>
            <a:lvl5pPr marL="1828800" indent="0">
              <a:buNone/>
              <a:defRPr/>
            </a:lvl5pPr>
          </a:lstStyle>
          <a:p>
            <a:pPr lvl="0"/>
            <a:r>
              <a:rPr lang="en-US" dirty="0"/>
              <a:t>&lt;Speaker Name&gt;</a:t>
            </a:r>
          </a:p>
          <a:p>
            <a:pPr lvl="4"/>
            <a:endParaRPr lang="en-CA" dirty="0"/>
          </a:p>
        </p:txBody>
      </p:sp>
      <p:sp>
        <p:nvSpPr>
          <p:cNvPr id="35" name="Title 1">
            <a:extLst>
              <a:ext uri="{FF2B5EF4-FFF2-40B4-BE49-F238E27FC236}">
                <a16:creationId xmlns:a16="http://schemas.microsoft.com/office/drawing/2014/main" id="{DD9DA512-9A23-4124-A4EE-B885F5CD5F67}"/>
              </a:ext>
            </a:extLst>
          </p:cNvPr>
          <p:cNvSpPr txBox="1">
            <a:spLocks/>
          </p:cNvSpPr>
          <p:nvPr userDrawn="1"/>
        </p:nvSpPr>
        <p:spPr>
          <a:xfrm>
            <a:off x="1262116" y="931785"/>
            <a:ext cx="4176713" cy="2381250"/>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100">
                <a:latin typeface="Gill Sans MT" panose="020B0502020104020203" pitchFamily="34" charset="0"/>
              </a:rPr>
              <a:t>GLOBAL POWER PLATFORM BOOTCAMP</a:t>
            </a:r>
            <a:endParaRPr lang="en-US" sz="4100" dirty="0">
              <a:latin typeface="Gill Sans MT" panose="020B0502020104020203" pitchFamily="34" charset="0"/>
            </a:endParaRPr>
          </a:p>
        </p:txBody>
      </p:sp>
      <p:pic>
        <p:nvPicPr>
          <p:cNvPr id="30" name="Picture 29" descr="A close up of a logo&#10;&#10;Description automatically generated">
            <a:extLst>
              <a:ext uri="{FF2B5EF4-FFF2-40B4-BE49-F238E27FC236}">
                <a16:creationId xmlns:a16="http://schemas.microsoft.com/office/drawing/2014/main" id="{E3130861-EF1A-4FC4-9821-2F0035502BA6}"/>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757254" y="6251272"/>
            <a:ext cx="2402840" cy="502920"/>
          </a:xfrm>
          <a:prstGeom prst="rect">
            <a:avLst/>
          </a:prstGeom>
        </p:spPr>
      </p:pic>
      <p:pic>
        <p:nvPicPr>
          <p:cNvPr id="31" name="Picture 30" descr="A picture containing room, drawing&#10;&#10;Description automatically generated">
            <a:extLst>
              <a:ext uri="{FF2B5EF4-FFF2-40B4-BE49-F238E27FC236}">
                <a16:creationId xmlns:a16="http://schemas.microsoft.com/office/drawing/2014/main" id="{A9057B23-BBF8-4CFD-AC6E-4A14CD932E9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294483" y="6171970"/>
            <a:ext cx="640080" cy="640080"/>
          </a:xfrm>
          <a:prstGeom prst="rect">
            <a:avLst/>
          </a:prstGeom>
        </p:spPr>
      </p:pic>
    </p:spTree>
    <p:extLst>
      <p:ext uri="{BB962C8B-B14F-4D97-AF65-F5344CB8AC3E}">
        <p14:creationId xmlns:p14="http://schemas.microsoft.com/office/powerpoint/2010/main" val="40354678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White">
    <p:bg>
      <p:bgRef idx="1003">
        <a:schemeClr val="bg2"/>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A3E356C-87B5-43AA-98B0-26F9D0EC9D5C}"/>
              </a:ext>
            </a:extLst>
          </p:cNvPr>
          <p:cNvSpPr txBox="1"/>
          <p:nvPr userDrawn="1"/>
        </p:nvSpPr>
        <p:spPr>
          <a:xfrm>
            <a:off x="6658495" y="6031165"/>
            <a:ext cx="4550339" cy="369332"/>
          </a:xfrm>
          <a:prstGeom prst="rect">
            <a:avLst/>
          </a:prstGeom>
          <a:noFill/>
        </p:spPr>
        <p:txBody>
          <a:bodyPr wrap="square" rtlCol="0">
            <a:spAutoFit/>
          </a:bodyPr>
          <a:lstStyle/>
          <a:p>
            <a:pPr algn="r"/>
            <a:r>
              <a:rPr lang="en-US" sz="1800" b="0" dirty="0">
                <a:solidFill>
                  <a:srgbClr val="732773"/>
                </a:solidFill>
                <a:latin typeface="Segoe UI Semibold" panose="020B0702040204020203" pitchFamily="34" charset="0"/>
                <a:cs typeface="Segoe UI Semibold" panose="020B0702040204020203" pitchFamily="34" charset="0"/>
              </a:rPr>
              <a:t>#GlobalPowerPlatformBootcamp</a:t>
            </a:r>
          </a:p>
        </p:txBody>
      </p:sp>
      <p:sp>
        <p:nvSpPr>
          <p:cNvPr id="10" name="Title 1">
            <a:extLst>
              <a:ext uri="{FF2B5EF4-FFF2-40B4-BE49-F238E27FC236}">
                <a16:creationId xmlns:a16="http://schemas.microsoft.com/office/drawing/2014/main" id="{4F4B0BDC-EAC5-431F-B768-594D5BF10810}"/>
              </a:ext>
            </a:extLst>
          </p:cNvPr>
          <p:cNvSpPr>
            <a:spLocks noGrp="1"/>
          </p:cNvSpPr>
          <p:nvPr>
            <p:ph type="title" hasCustomPrompt="1"/>
          </p:nvPr>
        </p:nvSpPr>
        <p:spPr>
          <a:xfrm>
            <a:off x="269240" y="1186356"/>
            <a:ext cx="9859116" cy="1158793"/>
          </a:xfrm>
        </p:spPr>
        <p:txBody>
          <a:bodyPr>
            <a:normAutofit/>
          </a:bodyPr>
          <a:lstStyle>
            <a:lvl1pPr>
              <a:defRPr sz="6000">
                <a:solidFill>
                  <a:schemeClr val="tx1"/>
                </a:solidFill>
              </a:defRPr>
            </a:lvl1pPr>
          </a:lstStyle>
          <a:p>
            <a:r>
              <a:rPr lang="en-US" dirty="0"/>
              <a:t>Demo Title</a:t>
            </a:r>
          </a:p>
        </p:txBody>
      </p:sp>
      <p:pic>
        <p:nvPicPr>
          <p:cNvPr id="6" name="Picture 5">
            <a:extLst>
              <a:ext uri="{FF2B5EF4-FFF2-40B4-BE49-F238E27FC236}">
                <a16:creationId xmlns:a16="http://schemas.microsoft.com/office/drawing/2014/main" id="{A89C0411-68F8-4F23-BC93-1E6359A9D4E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149" y="5654104"/>
            <a:ext cx="787840" cy="819848"/>
          </a:xfrm>
          <a:prstGeom prst="rect">
            <a:avLst/>
          </a:prstGeom>
        </p:spPr>
      </p:pic>
    </p:spTree>
    <p:extLst>
      <p:ext uri="{BB962C8B-B14F-4D97-AF65-F5344CB8AC3E}">
        <p14:creationId xmlns:p14="http://schemas.microsoft.com/office/powerpoint/2010/main" val="177207763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Title Grey">
    <p:bg>
      <p:bgPr>
        <a:solidFill>
          <a:schemeClr val="tx2"/>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24C5121-7410-4246-ADA3-6B8E3DB79483}"/>
              </a:ext>
            </a:extLst>
          </p:cNvPr>
          <p:cNvSpPr txBox="1"/>
          <p:nvPr userDrawn="1"/>
        </p:nvSpPr>
        <p:spPr>
          <a:xfrm>
            <a:off x="7204364" y="6031165"/>
            <a:ext cx="4004470"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a:p>
            <a:pPr algn="r"/>
            <a:endParaRPr lang="en-US" sz="1800" b="0" dirty="0">
              <a:solidFill>
                <a:schemeClr val="bg1"/>
              </a:solidFill>
              <a:latin typeface="Segoe UI Semibold" panose="020B0702040204020203" pitchFamily="34" charset="0"/>
              <a:cs typeface="Segoe UI Semibold" panose="020B0702040204020203" pitchFamily="34" charset="0"/>
            </a:endParaRPr>
          </a:p>
        </p:txBody>
      </p:sp>
      <p:sp>
        <p:nvSpPr>
          <p:cNvPr id="5" name="Title 1">
            <a:extLst>
              <a:ext uri="{FF2B5EF4-FFF2-40B4-BE49-F238E27FC236}">
                <a16:creationId xmlns:a16="http://schemas.microsoft.com/office/drawing/2014/main" id="{B46B731E-1E68-48AC-AD62-BD5154F504C6}"/>
              </a:ext>
            </a:extLst>
          </p:cNvPr>
          <p:cNvSpPr>
            <a:spLocks noGrp="1"/>
          </p:cNvSpPr>
          <p:nvPr>
            <p:ph type="title" hasCustomPrompt="1"/>
          </p:nvPr>
        </p:nvSpPr>
        <p:spPr>
          <a:xfrm>
            <a:off x="838200" y="2084172"/>
            <a:ext cx="9859116" cy="1158793"/>
          </a:xfrm>
        </p:spPr>
        <p:txBody>
          <a:bodyPr>
            <a:normAutofit/>
          </a:bodyPr>
          <a:lstStyle>
            <a:lvl1pPr>
              <a:defRPr sz="6600">
                <a:solidFill>
                  <a:schemeClr val="bg1"/>
                </a:solidFill>
              </a:defRPr>
            </a:lvl1pPr>
          </a:lstStyle>
          <a:p>
            <a:r>
              <a:rPr lang="en-US" dirty="0"/>
              <a:t>Section Title</a:t>
            </a:r>
          </a:p>
        </p:txBody>
      </p:sp>
      <p:pic>
        <p:nvPicPr>
          <p:cNvPr id="8" name="Picture 7">
            <a:extLst>
              <a:ext uri="{FF2B5EF4-FFF2-40B4-BE49-F238E27FC236}">
                <a16:creationId xmlns:a16="http://schemas.microsoft.com/office/drawing/2014/main" id="{ECD5CEC6-1B23-4E59-AC43-39BED0A6E89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5850609"/>
            <a:ext cx="794605" cy="826887"/>
          </a:xfrm>
          <a:prstGeom prst="rect">
            <a:avLst/>
          </a:prstGeom>
        </p:spPr>
      </p:pic>
    </p:spTree>
    <p:extLst>
      <p:ext uri="{BB962C8B-B14F-4D97-AF65-F5344CB8AC3E}">
        <p14:creationId xmlns:p14="http://schemas.microsoft.com/office/powerpoint/2010/main" val="70305575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Green">
    <p:bg>
      <p:bgPr>
        <a:solidFill>
          <a:srgbClr val="732773"/>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27D3CDB-9FD6-4043-877D-0A148B11EBA8}"/>
              </a:ext>
            </a:extLst>
          </p:cNvPr>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5005B1F-8328-4164-B84C-D9FD9044644F}"/>
              </a:ext>
            </a:extLst>
          </p:cNvPr>
          <p:cNvSpPr txBox="1"/>
          <p:nvPr userDrawn="1"/>
        </p:nvSpPr>
        <p:spPr>
          <a:xfrm>
            <a:off x="7305964" y="6031165"/>
            <a:ext cx="3902870" cy="369332"/>
          </a:xfrm>
          <a:prstGeom prst="rect">
            <a:avLst/>
          </a:prstGeom>
          <a:noFill/>
        </p:spPr>
        <p:txBody>
          <a:bodyPr wrap="square" rtlCol="0">
            <a:spAutoFit/>
          </a:bodyPr>
          <a:lstStyle/>
          <a:p>
            <a:pPr algn="r"/>
            <a:r>
              <a:rPr lang="en-US" sz="1800" b="0" kern="1200" dirty="0">
                <a:solidFill>
                  <a:schemeClr val="bg1"/>
                </a:solidFill>
                <a:latin typeface="Segoe UI Semibold" panose="020B0702040204020203" pitchFamily="34" charset="0"/>
                <a:ea typeface="+mn-ea"/>
                <a:cs typeface="Segoe UI Semibold" panose="020B0702040204020203" pitchFamily="34" charset="0"/>
              </a:rPr>
              <a:t>#</a:t>
            </a: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p:txBody>
      </p:sp>
      <p:sp>
        <p:nvSpPr>
          <p:cNvPr id="5" name="Title 1">
            <a:extLst>
              <a:ext uri="{FF2B5EF4-FFF2-40B4-BE49-F238E27FC236}">
                <a16:creationId xmlns:a16="http://schemas.microsoft.com/office/drawing/2014/main" id="{32EF1976-2234-4FC6-8DF8-26E5DE7F2C4B}"/>
              </a:ext>
            </a:extLst>
          </p:cNvPr>
          <p:cNvSpPr>
            <a:spLocks noGrp="1"/>
          </p:cNvSpPr>
          <p:nvPr>
            <p:ph type="title" hasCustomPrompt="1"/>
          </p:nvPr>
        </p:nvSpPr>
        <p:spPr>
          <a:xfrm>
            <a:off x="838200" y="2084172"/>
            <a:ext cx="9859116" cy="1158793"/>
          </a:xfrm>
        </p:spPr>
        <p:txBody>
          <a:bodyPr>
            <a:normAutofit/>
          </a:bodyPr>
          <a:lstStyle>
            <a:lvl1pPr>
              <a:defRPr sz="6600">
                <a:solidFill>
                  <a:schemeClr val="bg1"/>
                </a:solidFill>
              </a:defRPr>
            </a:lvl1pPr>
          </a:lstStyle>
          <a:p>
            <a:r>
              <a:rPr lang="en-US" dirty="0"/>
              <a:t>Section Title</a:t>
            </a:r>
          </a:p>
        </p:txBody>
      </p:sp>
      <p:pic>
        <p:nvPicPr>
          <p:cNvPr id="11" name="Picture 10">
            <a:extLst>
              <a:ext uri="{FF2B5EF4-FFF2-40B4-BE49-F238E27FC236}">
                <a16:creationId xmlns:a16="http://schemas.microsoft.com/office/drawing/2014/main" id="{D97D3723-192A-45FD-92A6-BD88232052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3166" y="5748461"/>
            <a:ext cx="891175" cy="927381"/>
          </a:xfrm>
          <a:prstGeom prst="rect">
            <a:avLst/>
          </a:prstGeom>
        </p:spPr>
      </p:pic>
    </p:spTree>
    <p:extLst>
      <p:ext uri="{BB962C8B-B14F-4D97-AF65-F5344CB8AC3E}">
        <p14:creationId xmlns:p14="http://schemas.microsoft.com/office/powerpoint/2010/main" val="388456051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White">
    <p:bg>
      <p:bgRef idx="1003">
        <a:schemeClr val="bg2"/>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A3E356C-87B5-43AA-98B0-26F9D0EC9D5C}"/>
              </a:ext>
            </a:extLst>
          </p:cNvPr>
          <p:cNvSpPr txBox="1"/>
          <p:nvPr userDrawn="1"/>
        </p:nvSpPr>
        <p:spPr>
          <a:xfrm>
            <a:off x="7139709" y="6031165"/>
            <a:ext cx="4069125" cy="369332"/>
          </a:xfrm>
          <a:prstGeom prst="rect">
            <a:avLst/>
          </a:prstGeom>
          <a:noFill/>
        </p:spPr>
        <p:txBody>
          <a:bodyPr wrap="square" rtlCol="0">
            <a:spAutoFit/>
          </a:bodyPr>
          <a:lstStyle/>
          <a:p>
            <a:pPr algn="r"/>
            <a:r>
              <a:rPr lang="en-US" sz="1800" b="0" dirty="0">
                <a:solidFill>
                  <a:srgbClr val="732773"/>
                </a:solidFill>
                <a:latin typeface="Segoe UI Semibold" panose="020B0702040204020203" pitchFamily="34" charset="0"/>
                <a:cs typeface="Segoe UI Semibold" panose="020B0702040204020203" pitchFamily="34" charset="0"/>
              </a:rPr>
              <a:t>#GlobalPowerPlatformBootcamp</a:t>
            </a:r>
          </a:p>
        </p:txBody>
      </p:sp>
      <p:sp>
        <p:nvSpPr>
          <p:cNvPr id="5" name="Title 1">
            <a:extLst>
              <a:ext uri="{FF2B5EF4-FFF2-40B4-BE49-F238E27FC236}">
                <a16:creationId xmlns:a16="http://schemas.microsoft.com/office/drawing/2014/main" id="{655414FB-73FB-4664-AD39-50F684DD0628}"/>
              </a:ext>
            </a:extLst>
          </p:cNvPr>
          <p:cNvSpPr>
            <a:spLocks noGrp="1"/>
          </p:cNvSpPr>
          <p:nvPr>
            <p:ph type="title" hasCustomPrompt="1"/>
          </p:nvPr>
        </p:nvSpPr>
        <p:spPr>
          <a:xfrm>
            <a:off x="838200" y="2084172"/>
            <a:ext cx="9859116" cy="1158793"/>
          </a:xfrm>
        </p:spPr>
        <p:txBody>
          <a:bodyPr>
            <a:normAutofit/>
          </a:bodyPr>
          <a:lstStyle>
            <a:lvl1pPr>
              <a:defRPr sz="6600">
                <a:solidFill>
                  <a:schemeClr val="tx1"/>
                </a:solidFill>
              </a:defRPr>
            </a:lvl1pPr>
          </a:lstStyle>
          <a:p>
            <a:r>
              <a:rPr lang="en-US" dirty="0"/>
              <a:t>Section Title</a:t>
            </a:r>
          </a:p>
        </p:txBody>
      </p:sp>
      <p:pic>
        <p:nvPicPr>
          <p:cNvPr id="8" name="Picture 7">
            <a:extLst>
              <a:ext uri="{FF2B5EF4-FFF2-40B4-BE49-F238E27FC236}">
                <a16:creationId xmlns:a16="http://schemas.microsoft.com/office/drawing/2014/main" id="{74CCAE16-32AF-43AB-9D83-1803218120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149" y="5654104"/>
            <a:ext cx="787840" cy="819848"/>
          </a:xfrm>
          <a:prstGeom prst="rect">
            <a:avLst/>
          </a:prstGeom>
        </p:spPr>
      </p:pic>
    </p:spTree>
    <p:extLst>
      <p:ext uri="{BB962C8B-B14F-4D97-AF65-F5344CB8AC3E}">
        <p14:creationId xmlns:p14="http://schemas.microsoft.com/office/powerpoint/2010/main" val="58471609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Grey">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174B03-5E73-4C92-BE12-44F39CF5B33B}"/>
              </a:ext>
            </a:extLst>
          </p:cNvPr>
          <p:cNvSpPr txBox="1"/>
          <p:nvPr userDrawn="1"/>
        </p:nvSpPr>
        <p:spPr>
          <a:xfrm>
            <a:off x="7509164" y="6031165"/>
            <a:ext cx="3699670"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a:p>
            <a:pPr algn="r"/>
            <a:endParaRPr lang="en-US" sz="1800" b="0" dirty="0">
              <a:solidFill>
                <a:schemeClr val="bg1"/>
              </a:solidFill>
              <a:latin typeface="Segoe UI Semibold" panose="020B0702040204020203" pitchFamily="34" charset="0"/>
              <a:cs typeface="Segoe UI Semibold" panose="020B0702040204020203" pitchFamily="34" charset="0"/>
            </a:endParaRPr>
          </a:p>
        </p:txBody>
      </p:sp>
      <p:pic>
        <p:nvPicPr>
          <p:cNvPr id="7" name="Picture 6">
            <a:extLst>
              <a:ext uri="{FF2B5EF4-FFF2-40B4-BE49-F238E27FC236}">
                <a16:creationId xmlns:a16="http://schemas.microsoft.com/office/drawing/2014/main" id="{6E99F7E7-200B-4FE6-B177-A595909042F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5939" y="5773641"/>
            <a:ext cx="787840" cy="819848"/>
          </a:xfrm>
          <a:prstGeom prst="rect">
            <a:avLst/>
          </a:prstGeom>
        </p:spPr>
      </p:pic>
    </p:spTree>
    <p:extLst>
      <p:ext uri="{BB962C8B-B14F-4D97-AF65-F5344CB8AC3E}">
        <p14:creationId xmlns:p14="http://schemas.microsoft.com/office/powerpoint/2010/main" val="272056949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Green">
    <p:bg>
      <p:bgPr>
        <a:solidFill>
          <a:srgbClr val="732773"/>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FE6090F-FCC2-4008-B7D7-B941F1AAF876}"/>
              </a:ext>
            </a:extLst>
          </p:cNvPr>
          <p:cNvSpPr txBox="1"/>
          <p:nvPr userDrawn="1"/>
        </p:nvSpPr>
        <p:spPr>
          <a:xfrm>
            <a:off x="7490691" y="6031165"/>
            <a:ext cx="3718143"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p:txBody>
      </p:sp>
      <p:pic>
        <p:nvPicPr>
          <p:cNvPr id="5" name="Picture 4">
            <a:extLst>
              <a:ext uri="{FF2B5EF4-FFF2-40B4-BE49-F238E27FC236}">
                <a16:creationId xmlns:a16="http://schemas.microsoft.com/office/drawing/2014/main" id="{B3A311F9-8807-4BBA-ABD4-C56914F38D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5939" y="5773641"/>
            <a:ext cx="787840" cy="819848"/>
          </a:xfrm>
          <a:prstGeom prst="rect">
            <a:avLst/>
          </a:prstGeom>
        </p:spPr>
      </p:pic>
    </p:spTree>
    <p:extLst>
      <p:ext uri="{BB962C8B-B14F-4D97-AF65-F5344CB8AC3E}">
        <p14:creationId xmlns:p14="http://schemas.microsoft.com/office/powerpoint/2010/main" val="394031793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White">
    <p:bg>
      <p:bgRef idx="1003">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24335F-25E6-4167-85DC-DC215C1B501B}"/>
              </a:ext>
            </a:extLst>
          </p:cNvPr>
          <p:cNvSpPr txBox="1"/>
          <p:nvPr userDrawn="1"/>
        </p:nvSpPr>
        <p:spPr>
          <a:xfrm>
            <a:off x="7093527" y="6031165"/>
            <a:ext cx="411530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rgbClr val="732773"/>
                </a:solidFill>
                <a:latin typeface="Segoe UI Semibold" panose="020B0702040204020203" pitchFamily="34" charset="0"/>
                <a:cs typeface="Segoe UI Semibold" panose="020B0702040204020203" pitchFamily="34" charset="0"/>
              </a:rPr>
              <a:t>#GlobalPowerPlatformBootcamp</a:t>
            </a:r>
          </a:p>
        </p:txBody>
      </p:sp>
      <p:pic>
        <p:nvPicPr>
          <p:cNvPr id="6" name="Picture 5">
            <a:extLst>
              <a:ext uri="{FF2B5EF4-FFF2-40B4-BE49-F238E27FC236}">
                <a16:creationId xmlns:a16="http://schemas.microsoft.com/office/drawing/2014/main" id="{2252F5AF-BB47-4EF2-A5D9-E6531350F9A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149" y="5654104"/>
            <a:ext cx="787840" cy="819848"/>
          </a:xfrm>
          <a:prstGeom prst="rect">
            <a:avLst/>
          </a:prstGeom>
        </p:spPr>
      </p:pic>
    </p:spTree>
    <p:extLst>
      <p:ext uri="{BB962C8B-B14F-4D97-AF65-F5344CB8AC3E}">
        <p14:creationId xmlns:p14="http://schemas.microsoft.com/office/powerpoint/2010/main" val="345409497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End Slide">
    <p:bg>
      <p:bgPr>
        <a:solidFill>
          <a:schemeClr val="tx2"/>
        </a:solidFill>
        <a:effectLst/>
      </p:bgPr>
    </p:bg>
    <p:spTree>
      <p:nvGrpSpPr>
        <p:cNvPr id="1" name=""/>
        <p:cNvGrpSpPr/>
        <p:nvPr/>
      </p:nvGrpSpPr>
      <p:grpSpPr>
        <a:xfrm>
          <a:off x="0" y="0"/>
          <a:ext cx="0" cy="0"/>
          <a:chOff x="0" y="0"/>
          <a:chExt cx="0" cy="0"/>
        </a:xfrm>
      </p:grpSpPr>
      <p:pic>
        <p:nvPicPr>
          <p:cNvPr id="10" name="Picture 9" descr="A picture containing object&#10;&#10;Description generated with very high confidence" hidden="1">
            <a:extLst>
              <a:ext uri="{FF2B5EF4-FFF2-40B4-BE49-F238E27FC236}">
                <a16:creationId xmlns:a16="http://schemas.microsoft.com/office/drawing/2014/main" id="{C47C373B-006A-4A1D-9787-B7B16330A1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782" y="1774208"/>
            <a:ext cx="10534436" cy="2111943"/>
          </a:xfrm>
          <a:prstGeom prst="rect">
            <a:avLst/>
          </a:prstGeom>
        </p:spPr>
      </p:pic>
      <p:sp>
        <p:nvSpPr>
          <p:cNvPr id="9" name="TextBox 8">
            <a:extLst>
              <a:ext uri="{FF2B5EF4-FFF2-40B4-BE49-F238E27FC236}">
                <a16:creationId xmlns:a16="http://schemas.microsoft.com/office/drawing/2014/main" id="{25C1D505-2A1E-494E-8EEC-964158FEDE1D}"/>
              </a:ext>
            </a:extLst>
          </p:cNvPr>
          <p:cNvSpPr txBox="1"/>
          <p:nvPr userDrawn="1"/>
        </p:nvSpPr>
        <p:spPr>
          <a:xfrm>
            <a:off x="7509164" y="6031165"/>
            <a:ext cx="3699670"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a:p>
            <a:pPr algn="r"/>
            <a:endParaRPr lang="en-US" sz="1800" b="0" dirty="0">
              <a:solidFill>
                <a:schemeClr val="bg1"/>
              </a:solidFill>
              <a:latin typeface="Segoe UI Semibold" panose="020B0702040204020203" pitchFamily="34" charset="0"/>
              <a:cs typeface="Segoe UI Semibold" panose="020B0702040204020203" pitchFamily="34" charset="0"/>
            </a:endParaRPr>
          </a:p>
        </p:txBody>
      </p:sp>
      <p:pic>
        <p:nvPicPr>
          <p:cNvPr id="13" name="Picture 12">
            <a:extLst>
              <a:ext uri="{FF2B5EF4-FFF2-40B4-BE49-F238E27FC236}">
                <a16:creationId xmlns:a16="http://schemas.microsoft.com/office/drawing/2014/main" id="{FFDCB3BA-C1CF-4228-9771-2E3D34BFEE4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5939" y="5773641"/>
            <a:ext cx="787840" cy="819848"/>
          </a:xfrm>
          <a:prstGeom prst="rect">
            <a:avLst/>
          </a:prstGeom>
        </p:spPr>
      </p:pic>
    </p:spTree>
    <p:extLst>
      <p:ext uri="{BB962C8B-B14F-4D97-AF65-F5344CB8AC3E}">
        <p14:creationId xmlns:p14="http://schemas.microsoft.com/office/powerpoint/2010/main" val="3941299006"/>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838200" y="1373872"/>
            <a:ext cx="10515600"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mn-lt"/>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mn-lt"/>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mn-lt"/>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mn-lt"/>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mn-lt"/>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193410"/>
            <a:ext cx="12192001" cy="664591"/>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mn-lt"/>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0748137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838199" y="1437954"/>
            <a:ext cx="10515601"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995851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24AC-2475-4C3E-82C6-30652F898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882A1-7DE2-4318-B486-44ECA4D534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D16C4BA-C2F2-4885-B757-0CBD1E36A53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9430494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89F2-0649-473B-BB80-13C1E8A4F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06C75D-7657-4260-BF7B-BF3B971B03A5}"/>
              </a:ext>
            </a:extLst>
          </p:cNvPr>
          <p:cNvSpPr>
            <a:spLocks noGrp="1"/>
          </p:cNvSpPr>
          <p:nvPr>
            <p:ph idx="1"/>
          </p:nvPr>
        </p:nvSpPr>
        <p:spPr>
          <a:xfrm>
            <a:off x="5183188" y="987425"/>
            <a:ext cx="6172200" cy="481179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495AB5-0591-4D60-895E-D3D1EED9EC6A}"/>
              </a:ext>
            </a:extLst>
          </p:cNvPr>
          <p:cNvSpPr>
            <a:spLocks noGrp="1"/>
          </p:cNvSpPr>
          <p:nvPr>
            <p:ph type="body" sz="half" idx="2"/>
          </p:nvPr>
        </p:nvSpPr>
        <p:spPr>
          <a:xfrm>
            <a:off x="839788" y="2057400"/>
            <a:ext cx="3932237" cy="374182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50945550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BCCB-2C8B-48A3-929E-8770963C33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E89DFA-D552-4217-97C2-F431D717A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0A4BB6-3529-4BCD-96D2-81C43546C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08878041"/>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CFCCD-58CB-4AD3-B61B-80AD43C645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24D7FF-354C-48AC-87CC-349EA4892C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192314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3">
        <a:schemeClr val="bg2"/>
      </p:bgRef>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BE494-0A75-4F85-BA08-6BEBB2D4FB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78C279-7945-4BEB-8746-D75962CADC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045462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Presentation Title">
    <p:spTree>
      <p:nvGrpSpPr>
        <p:cNvPr id="1" name=""/>
        <p:cNvGrpSpPr/>
        <p:nvPr/>
      </p:nvGrpSpPr>
      <p:grpSpPr>
        <a:xfrm>
          <a:off x="0" y="0"/>
          <a:ext cx="0" cy="0"/>
          <a:chOff x="0" y="0"/>
          <a:chExt cx="0" cy="0"/>
        </a:xfrm>
      </p:grpSpPr>
      <p:pic>
        <p:nvPicPr>
          <p:cNvPr id="12" name="Picture 11" descr="A group of people standing in front of a building&#10;&#10;Description automatically generated">
            <a:extLst>
              <a:ext uri="{FF2B5EF4-FFF2-40B4-BE49-F238E27FC236}">
                <a16:creationId xmlns:a16="http://schemas.microsoft.com/office/drawing/2014/main" id="{6E3B8B4D-AF82-4148-89AE-74900FF9732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0168" b="5467"/>
          <a:stretch/>
        </p:blipFill>
        <p:spPr>
          <a:xfrm>
            <a:off x="-11176" y="1"/>
            <a:ext cx="12192000" cy="6858001"/>
          </a:xfrm>
          <a:prstGeom prst="rect">
            <a:avLst/>
          </a:prstGeom>
        </p:spPr>
      </p:pic>
      <p:sp>
        <p:nvSpPr>
          <p:cNvPr id="13" name="Rectangle 12">
            <a:extLst>
              <a:ext uri="{FF2B5EF4-FFF2-40B4-BE49-F238E27FC236}">
                <a16:creationId xmlns:a16="http://schemas.microsoft.com/office/drawing/2014/main" id="{DF6ED04B-7F4C-4F07-A517-AFDEDDC76C07}"/>
              </a:ext>
            </a:extLst>
          </p:cNvPr>
          <p:cNvSpPr/>
          <p:nvPr userDrawn="1"/>
        </p:nvSpPr>
        <p:spPr>
          <a:xfrm>
            <a:off x="-11176" y="0"/>
            <a:ext cx="12192000" cy="685800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F31D3CE-07AE-4C94-8046-8940EC8DBB6D}"/>
              </a:ext>
            </a:extLst>
          </p:cNvPr>
          <p:cNvSpPr/>
          <p:nvPr userDrawn="1"/>
        </p:nvSpPr>
        <p:spPr>
          <a:xfrm>
            <a:off x="-11176" y="0"/>
            <a:ext cx="6425624" cy="6858000"/>
          </a:xfrm>
          <a:prstGeom prst="rect">
            <a:avLst/>
          </a:prstGeom>
          <a:solidFill>
            <a:srgbClr val="732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TextBox 15">
            <a:extLst>
              <a:ext uri="{FF2B5EF4-FFF2-40B4-BE49-F238E27FC236}">
                <a16:creationId xmlns:a16="http://schemas.microsoft.com/office/drawing/2014/main" id="{6176F502-1970-456C-A23C-B13371545FE6}"/>
              </a:ext>
            </a:extLst>
          </p:cNvPr>
          <p:cNvSpPr txBox="1"/>
          <p:nvPr userDrawn="1"/>
        </p:nvSpPr>
        <p:spPr>
          <a:xfrm>
            <a:off x="7556269" y="6031167"/>
            <a:ext cx="3641389" cy="369332"/>
          </a:xfrm>
          <a:prstGeom prst="rect">
            <a:avLst/>
          </a:prstGeom>
          <a:noFill/>
        </p:spPr>
        <p:txBody>
          <a:bodyPr wrap="square" rtlCol="0">
            <a:spAutoFit/>
          </a:bodyPr>
          <a:lstStyle/>
          <a:p>
            <a:pPr algn="r"/>
            <a:r>
              <a:rPr lang="en-US" sz="1800" b="1" dirty="0">
                <a:solidFill>
                  <a:schemeClr val="tx1"/>
                </a:solidFill>
                <a:latin typeface="Segoe UI Semibold" panose="020B0702040204020203" pitchFamily="34" charset="0"/>
                <a:cs typeface="Segoe UI Semibold" panose="020B0702040204020203" pitchFamily="34" charset="0"/>
              </a:rPr>
              <a:t>#GlobalPowerPlatformBootcamp</a:t>
            </a:r>
          </a:p>
        </p:txBody>
      </p:sp>
      <p:sp>
        <p:nvSpPr>
          <p:cNvPr id="3" name="Text Placeholder 2">
            <a:extLst>
              <a:ext uri="{FF2B5EF4-FFF2-40B4-BE49-F238E27FC236}">
                <a16:creationId xmlns:a16="http://schemas.microsoft.com/office/drawing/2014/main" id="{9B44793B-6555-4ED2-B5ED-08C84874D0DA}"/>
              </a:ext>
            </a:extLst>
          </p:cNvPr>
          <p:cNvSpPr>
            <a:spLocks noGrp="1"/>
          </p:cNvSpPr>
          <p:nvPr>
            <p:ph type="body" idx="1" hasCustomPrompt="1"/>
          </p:nvPr>
        </p:nvSpPr>
        <p:spPr>
          <a:xfrm>
            <a:off x="831850" y="3300991"/>
            <a:ext cx="4587643" cy="131390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Speaker Name</a:t>
            </a:r>
          </a:p>
        </p:txBody>
      </p:sp>
      <p:sp>
        <p:nvSpPr>
          <p:cNvPr id="2" name="Title 1">
            <a:extLst>
              <a:ext uri="{FF2B5EF4-FFF2-40B4-BE49-F238E27FC236}">
                <a16:creationId xmlns:a16="http://schemas.microsoft.com/office/drawing/2014/main" id="{5CE9DA8F-203A-4878-9548-861F52C6F246}"/>
              </a:ext>
            </a:extLst>
          </p:cNvPr>
          <p:cNvSpPr>
            <a:spLocks noGrp="1"/>
          </p:cNvSpPr>
          <p:nvPr>
            <p:ph type="title" hasCustomPrompt="1"/>
          </p:nvPr>
        </p:nvSpPr>
        <p:spPr>
          <a:xfrm>
            <a:off x="831850" y="540328"/>
            <a:ext cx="4928870" cy="2693324"/>
          </a:xfrm>
        </p:spPr>
        <p:txBody>
          <a:bodyPr anchor="b">
            <a:normAutofit/>
          </a:bodyPr>
          <a:lstStyle>
            <a:lvl1pPr>
              <a:defRPr sz="5400">
                <a:solidFill>
                  <a:schemeClr val="bg1"/>
                </a:solidFill>
              </a:defRPr>
            </a:lvl1pPr>
          </a:lstStyle>
          <a:p>
            <a:r>
              <a:rPr lang="en-US" dirty="0"/>
              <a:t>Presentation Title</a:t>
            </a:r>
          </a:p>
        </p:txBody>
      </p:sp>
      <p:pic>
        <p:nvPicPr>
          <p:cNvPr id="11" name="Picture 10">
            <a:extLst>
              <a:ext uri="{FF2B5EF4-FFF2-40B4-BE49-F238E27FC236}">
                <a16:creationId xmlns:a16="http://schemas.microsoft.com/office/drawing/2014/main" id="{96FB48DC-EA34-4D5E-B237-1072E8958DE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1850" y="5016126"/>
            <a:ext cx="1330325" cy="1384373"/>
          </a:xfrm>
          <a:prstGeom prst="rect">
            <a:avLst/>
          </a:prstGeom>
        </p:spPr>
      </p:pic>
    </p:spTree>
    <p:extLst>
      <p:ext uri="{BB962C8B-B14F-4D97-AF65-F5344CB8AC3E}">
        <p14:creationId xmlns:p14="http://schemas.microsoft.com/office/powerpoint/2010/main" val="180271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Ref idx="1003">
        <a:schemeClr val="bg2"/>
      </p:bgRef>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3748518F-33D3-49EC-8113-D8C621711E7E}"/>
              </a:ext>
            </a:extLst>
          </p:cNvPr>
          <p:cNvSpPr>
            <a:spLocks noGrp="1"/>
          </p:cNvSpPr>
          <p:nvPr>
            <p:ph type="pic" sz="quarter" idx="10"/>
          </p:nvPr>
        </p:nvSpPr>
        <p:spPr bwMode="ltGray">
          <a:xfrm>
            <a:off x="6811620" y="0"/>
            <a:ext cx="5379415" cy="68580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10" name="Title 11">
            <a:extLst>
              <a:ext uri="{FF2B5EF4-FFF2-40B4-BE49-F238E27FC236}">
                <a16:creationId xmlns:a16="http://schemas.microsoft.com/office/drawing/2014/main" id="{2E8AEF51-F89E-4E34-997D-1CCC5B91B2C0}"/>
              </a:ext>
            </a:extLst>
          </p:cNvPr>
          <p:cNvSpPr>
            <a:spLocks noGrp="1"/>
          </p:cNvSpPr>
          <p:nvPr>
            <p:ph type="title" hasCustomPrompt="1"/>
          </p:nvPr>
        </p:nvSpPr>
        <p:spPr>
          <a:xfrm>
            <a:off x="717412" y="1204118"/>
            <a:ext cx="5378450" cy="1884363"/>
          </a:xfrm>
        </p:spPr>
        <p:txBody>
          <a:bodyPr anchor="t">
            <a:noAutofit/>
          </a:bodyPr>
          <a:lstStyle>
            <a:lvl1pPr>
              <a:defRPr sz="6600" b="0" cap="none" spc="0">
                <a:ln w="0"/>
                <a:solidFill>
                  <a:schemeClr val="tx1"/>
                </a:solidFill>
                <a:effectLst>
                  <a:outerShdw blurRad="38100" dist="19050" dir="2700000" algn="tl" rotWithShape="0">
                    <a:schemeClr val="dk1">
                      <a:alpha val="40000"/>
                    </a:schemeClr>
                  </a:outerShdw>
                </a:effectLst>
              </a:defRPr>
            </a:lvl1pPr>
          </a:lstStyle>
          <a:p>
            <a:r>
              <a:rPr lang="en-US" dirty="0"/>
              <a:t>Speaker Intro Slide</a:t>
            </a:r>
          </a:p>
        </p:txBody>
      </p:sp>
      <p:sp>
        <p:nvSpPr>
          <p:cNvPr id="11" name="Text Placeholder 13">
            <a:extLst>
              <a:ext uri="{FF2B5EF4-FFF2-40B4-BE49-F238E27FC236}">
                <a16:creationId xmlns:a16="http://schemas.microsoft.com/office/drawing/2014/main" id="{147BC5EC-9BCC-4DB8-9927-D8FB56A7E1D1}"/>
              </a:ext>
            </a:extLst>
          </p:cNvPr>
          <p:cNvSpPr>
            <a:spLocks noGrp="1"/>
          </p:cNvSpPr>
          <p:nvPr>
            <p:ph type="body" sz="quarter" idx="11" hasCustomPrompt="1"/>
          </p:nvPr>
        </p:nvSpPr>
        <p:spPr>
          <a:xfrm>
            <a:off x="716722" y="3403600"/>
            <a:ext cx="5378795" cy="3021263"/>
          </a:xfrm>
        </p:spPr>
        <p:txBody>
          <a:bodyPr/>
          <a:lstStyle>
            <a:lvl1pPr>
              <a:defRPr/>
            </a:lvl1pPr>
            <a:lvl2pPr>
              <a:defRPr/>
            </a:lvl2pPr>
          </a:lstStyle>
          <a:p>
            <a:r>
              <a:rPr lang="en-US" dirty="0"/>
              <a:t>Introduce yourself</a:t>
            </a:r>
          </a:p>
        </p:txBody>
      </p:sp>
    </p:spTree>
    <p:extLst>
      <p:ext uri="{BB962C8B-B14F-4D97-AF65-F5344CB8AC3E}">
        <p14:creationId xmlns:p14="http://schemas.microsoft.com/office/powerpoint/2010/main" val="28333973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2EAD-E771-4FE5-B233-F97446E55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C872A-6457-4D78-A4CB-222090A733B4}"/>
              </a:ext>
            </a:extLst>
          </p:cNvPr>
          <p:cNvSpPr>
            <a:spLocks noGrp="1"/>
          </p:cNvSpPr>
          <p:nvPr>
            <p:ph sz="half" idx="1"/>
          </p:nvPr>
        </p:nvSpPr>
        <p:spPr>
          <a:xfrm>
            <a:off x="838200" y="1457064"/>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F70A25-C79D-466E-A51D-2875AEE3AD55}"/>
              </a:ext>
            </a:extLst>
          </p:cNvPr>
          <p:cNvSpPr>
            <a:spLocks noGrp="1"/>
          </p:cNvSpPr>
          <p:nvPr>
            <p:ph sz="half" idx="2"/>
          </p:nvPr>
        </p:nvSpPr>
        <p:spPr>
          <a:xfrm>
            <a:off x="6172200" y="1457064"/>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3098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D121-9015-447A-BD23-A26434E9E81B}"/>
              </a:ext>
            </a:extLst>
          </p:cNvPr>
          <p:cNvSpPr>
            <a:spLocks noGrp="1"/>
          </p:cNvSpPr>
          <p:nvPr>
            <p:ph type="title"/>
          </p:nvPr>
        </p:nvSpPr>
        <p:spPr>
          <a:xfrm>
            <a:off x="839788" y="365125"/>
            <a:ext cx="10515600" cy="103004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28B377-9DF4-4D81-B90C-EDC75C5399A7}"/>
              </a:ext>
            </a:extLst>
          </p:cNvPr>
          <p:cNvSpPr>
            <a:spLocks noGrp="1"/>
          </p:cNvSpPr>
          <p:nvPr>
            <p:ph type="body" idx="1"/>
          </p:nvPr>
        </p:nvSpPr>
        <p:spPr>
          <a:xfrm>
            <a:off x="838200" y="145654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A27423A1-1CC8-47F2-A923-8D6C8C1373BD}"/>
              </a:ext>
            </a:extLst>
          </p:cNvPr>
          <p:cNvSpPr>
            <a:spLocks noGrp="1"/>
          </p:cNvSpPr>
          <p:nvPr>
            <p:ph sz="half" idx="2"/>
          </p:nvPr>
        </p:nvSpPr>
        <p:spPr>
          <a:xfrm>
            <a:off x="788018" y="2280452"/>
            <a:ext cx="5232033" cy="35668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2B12BD-B677-4067-B39E-D346B7D0629C}"/>
              </a:ext>
            </a:extLst>
          </p:cNvPr>
          <p:cNvSpPr>
            <a:spLocks noGrp="1"/>
          </p:cNvSpPr>
          <p:nvPr>
            <p:ph type="body" sz="quarter" idx="3"/>
          </p:nvPr>
        </p:nvSpPr>
        <p:spPr>
          <a:xfrm>
            <a:off x="6170612" y="145654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69166E-FFC9-4082-A169-13F572B39BA5}"/>
              </a:ext>
            </a:extLst>
          </p:cNvPr>
          <p:cNvSpPr>
            <a:spLocks noGrp="1"/>
          </p:cNvSpPr>
          <p:nvPr>
            <p:ph sz="quarter" idx="4"/>
          </p:nvPr>
        </p:nvSpPr>
        <p:spPr>
          <a:xfrm>
            <a:off x="6120064" y="2280452"/>
            <a:ext cx="5257800" cy="35668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2826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4D0-E67D-431E-BC72-6EF4F6CC6A8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035252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Slide Grey">
    <p:bg>
      <p:bgPr>
        <a:solidFill>
          <a:schemeClr val="tx2"/>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24C5121-7410-4246-ADA3-6B8E3DB79483}"/>
              </a:ext>
            </a:extLst>
          </p:cNvPr>
          <p:cNvSpPr txBox="1"/>
          <p:nvPr userDrawn="1"/>
        </p:nvSpPr>
        <p:spPr>
          <a:xfrm>
            <a:off x="7298575" y="6031165"/>
            <a:ext cx="3910259" cy="369332"/>
          </a:xfrm>
          <a:prstGeom prst="rect">
            <a:avLst/>
          </a:prstGeom>
          <a:noFill/>
        </p:spPr>
        <p:txBody>
          <a:bodyPr wrap="square" rtlCol="0">
            <a:spAutoFit/>
          </a:bodyPr>
          <a:lstStyle/>
          <a:p>
            <a:pPr algn="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p:txBody>
      </p:sp>
      <p:sp>
        <p:nvSpPr>
          <p:cNvPr id="11" name="Title 1">
            <a:extLst>
              <a:ext uri="{FF2B5EF4-FFF2-40B4-BE49-F238E27FC236}">
                <a16:creationId xmlns:a16="http://schemas.microsoft.com/office/drawing/2014/main" id="{731C36B3-C489-4CF1-90BD-F1129B6CB1F2}"/>
              </a:ext>
            </a:extLst>
          </p:cNvPr>
          <p:cNvSpPr>
            <a:spLocks noGrp="1"/>
          </p:cNvSpPr>
          <p:nvPr>
            <p:ph type="title" hasCustomPrompt="1"/>
          </p:nvPr>
        </p:nvSpPr>
        <p:spPr>
          <a:xfrm>
            <a:off x="269240" y="1186356"/>
            <a:ext cx="9859116" cy="1158793"/>
          </a:xfrm>
        </p:spPr>
        <p:txBody>
          <a:bodyPr>
            <a:normAutofit/>
          </a:bodyPr>
          <a:lstStyle>
            <a:lvl1pPr>
              <a:defRPr sz="6000">
                <a:solidFill>
                  <a:schemeClr val="bg1"/>
                </a:solidFill>
              </a:defRPr>
            </a:lvl1pPr>
          </a:lstStyle>
          <a:p>
            <a:r>
              <a:rPr lang="en-US" dirty="0"/>
              <a:t>Demo Title</a:t>
            </a:r>
          </a:p>
        </p:txBody>
      </p:sp>
      <p:pic>
        <p:nvPicPr>
          <p:cNvPr id="7" name="Picture 6">
            <a:extLst>
              <a:ext uri="{FF2B5EF4-FFF2-40B4-BE49-F238E27FC236}">
                <a16:creationId xmlns:a16="http://schemas.microsoft.com/office/drawing/2014/main" id="{4542F013-14EC-4C42-9D3B-AF710EF01F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3166" y="5806136"/>
            <a:ext cx="787400" cy="819390"/>
          </a:xfrm>
          <a:prstGeom prst="rect">
            <a:avLst/>
          </a:prstGeom>
        </p:spPr>
      </p:pic>
    </p:spTree>
    <p:extLst>
      <p:ext uri="{BB962C8B-B14F-4D97-AF65-F5344CB8AC3E}">
        <p14:creationId xmlns:p14="http://schemas.microsoft.com/office/powerpoint/2010/main" val="90326868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Slide Green">
    <p:bg>
      <p:bgPr>
        <a:solidFill>
          <a:srgbClr val="732773"/>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005B1F-8328-4164-B84C-D9FD9044644F}"/>
              </a:ext>
            </a:extLst>
          </p:cNvPr>
          <p:cNvSpPr txBox="1"/>
          <p:nvPr userDrawn="1"/>
        </p:nvSpPr>
        <p:spPr>
          <a:xfrm>
            <a:off x="7365076" y="6031165"/>
            <a:ext cx="3843758" cy="369332"/>
          </a:xfrm>
          <a:prstGeom prst="rect">
            <a:avLst/>
          </a:prstGeom>
          <a:noFill/>
        </p:spPr>
        <p:txBody>
          <a:bodyPr wrap="square" rtlCol="0">
            <a:spAutoFit/>
          </a:bodyPr>
          <a:lstStyle/>
          <a:p>
            <a:pPr algn="r"/>
            <a:r>
              <a:rPr lang="en-US" sz="1800" b="0" dirty="0">
                <a:solidFill>
                  <a:schemeClr val="bg1"/>
                </a:solidFill>
                <a:latin typeface="Segoe UI Semibold" panose="020B0702040204020203" pitchFamily="34" charset="0"/>
                <a:cs typeface="Segoe UI Semibold" panose="020B0702040204020203" pitchFamily="34" charset="0"/>
              </a:rPr>
              <a:t># GlobalPowerPlatformBootcamp</a:t>
            </a:r>
          </a:p>
        </p:txBody>
      </p:sp>
      <p:sp>
        <p:nvSpPr>
          <p:cNvPr id="9" name="Title 1">
            <a:extLst>
              <a:ext uri="{FF2B5EF4-FFF2-40B4-BE49-F238E27FC236}">
                <a16:creationId xmlns:a16="http://schemas.microsoft.com/office/drawing/2014/main" id="{1B0527BC-51B9-4ACD-B235-32ECAFB1E32B}"/>
              </a:ext>
            </a:extLst>
          </p:cNvPr>
          <p:cNvSpPr>
            <a:spLocks noGrp="1"/>
          </p:cNvSpPr>
          <p:nvPr>
            <p:ph type="title" hasCustomPrompt="1"/>
          </p:nvPr>
        </p:nvSpPr>
        <p:spPr>
          <a:xfrm>
            <a:off x="269240" y="1186356"/>
            <a:ext cx="9859116" cy="1158793"/>
          </a:xfrm>
        </p:spPr>
        <p:txBody>
          <a:bodyPr>
            <a:normAutofit/>
          </a:bodyPr>
          <a:lstStyle>
            <a:lvl1pPr>
              <a:defRPr sz="6000">
                <a:solidFill>
                  <a:schemeClr val="bg1"/>
                </a:solidFill>
              </a:defRPr>
            </a:lvl1pPr>
          </a:lstStyle>
          <a:p>
            <a:r>
              <a:rPr lang="en-US" dirty="0"/>
              <a:t>Demo Title</a:t>
            </a:r>
          </a:p>
        </p:txBody>
      </p:sp>
      <p:pic>
        <p:nvPicPr>
          <p:cNvPr id="11" name="Picture 10">
            <a:extLst>
              <a:ext uri="{FF2B5EF4-FFF2-40B4-BE49-F238E27FC236}">
                <a16:creationId xmlns:a16="http://schemas.microsoft.com/office/drawing/2014/main" id="{ACA724A9-BAC3-45C6-B45C-E04361BA71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900" y="5820395"/>
            <a:ext cx="758825" cy="789654"/>
          </a:xfrm>
          <a:prstGeom prst="rect">
            <a:avLst/>
          </a:prstGeom>
        </p:spPr>
      </p:pic>
    </p:spTree>
    <p:extLst>
      <p:ext uri="{BB962C8B-B14F-4D97-AF65-F5344CB8AC3E}">
        <p14:creationId xmlns:p14="http://schemas.microsoft.com/office/powerpoint/2010/main" val="14395272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336823-2743-4BB6-AEB8-0446CEEDA69D}"/>
              </a:ext>
            </a:extLst>
          </p:cNvPr>
          <p:cNvSpPr/>
          <p:nvPr userDrawn="1"/>
        </p:nvSpPr>
        <p:spPr>
          <a:xfrm>
            <a:off x="0" y="5903372"/>
            <a:ext cx="12192000" cy="954628"/>
          </a:xfrm>
          <a:prstGeom prst="rect">
            <a:avLst/>
          </a:prstGeom>
          <a:solidFill>
            <a:srgbClr val="732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5DA0C4F-CCC8-43DB-8B3F-9DAA49069598}"/>
              </a:ext>
            </a:extLst>
          </p:cNvPr>
          <p:cNvSpPr>
            <a:spLocks noGrp="1"/>
          </p:cNvSpPr>
          <p:nvPr>
            <p:ph type="title"/>
          </p:nvPr>
        </p:nvSpPr>
        <p:spPr>
          <a:xfrm>
            <a:off x="838200" y="365126"/>
            <a:ext cx="10515600" cy="103004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EC8110-556C-4872-87BB-386BDE933FDD}"/>
              </a:ext>
            </a:extLst>
          </p:cNvPr>
          <p:cNvSpPr>
            <a:spLocks noGrp="1"/>
          </p:cNvSpPr>
          <p:nvPr>
            <p:ph type="body" idx="1"/>
          </p:nvPr>
        </p:nvSpPr>
        <p:spPr>
          <a:xfrm>
            <a:off x="838200" y="1460500"/>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FB5A0EE-4465-42FC-8867-34A4EEDD5FD3}"/>
              </a:ext>
            </a:extLst>
          </p:cNvPr>
          <p:cNvSpPr>
            <a:spLocks noGrp="1"/>
          </p:cNvSpPr>
          <p:nvPr>
            <p:ph type="ftr" sz="quarter" idx="3"/>
          </p:nvPr>
        </p:nvSpPr>
        <p:spPr>
          <a:xfrm>
            <a:off x="3908622" y="615788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9" name="TextBox 8">
            <a:extLst>
              <a:ext uri="{FF2B5EF4-FFF2-40B4-BE49-F238E27FC236}">
                <a16:creationId xmlns:a16="http://schemas.microsoft.com/office/drawing/2014/main" id="{D2B25562-A34D-4D48-9643-4618184114C9}"/>
              </a:ext>
            </a:extLst>
          </p:cNvPr>
          <p:cNvSpPr txBox="1"/>
          <p:nvPr userDrawn="1"/>
        </p:nvSpPr>
        <p:spPr>
          <a:xfrm>
            <a:off x="7257011" y="6222237"/>
            <a:ext cx="3951823" cy="369332"/>
          </a:xfrm>
          <a:prstGeom prst="rect">
            <a:avLst/>
          </a:prstGeom>
          <a:noFill/>
        </p:spPr>
        <p:txBody>
          <a:bodyPr wrap="square" rtlCol="0">
            <a:spAutoFit/>
          </a:bodyPr>
          <a:lstStyle/>
          <a:p>
            <a:pPr algn="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p:txBody>
      </p:sp>
      <p:pic>
        <p:nvPicPr>
          <p:cNvPr id="14" name="Picture 13">
            <a:extLst>
              <a:ext uri="{FF2B5EF4-FFF2-40B4-BE49-F238E27FC236}">
                <a16:creationId xmlns:a16="http://schemas.microsoft.com/office/drawing/2014/main" id="{B4E23DE3-9006-4871-9818-6A3B181A9AEE}"/>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838200" y="5954072"/>
            <a:ext cx="819916" cy="853227"/>
          </a:xfrm>
          <a:prstGeom prst="rect">
            <a:avLst/>
          </a:prstGeom>
        </p:spPr>
      </p:pic>
    </p:spTree>
    <p:extLst>
      <p:ext uri="{BB962C8B-B14F-4D97-AF65-F5344CB8AC3E}">
        <p14:creationId xmlns:p14="http://schemas.microsoft.com/office/powerpoint/2010/main" val="2701062372"/>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66" r:id="rId4"/>
    <p:sldLayoutId id="2147483652" r:id="rId5"/>
    <p:sldLayoutId id="2147483653" r:id="rId6"/>
    <p:sldLayoutId id="2147483654" r:id="rId7"/>
    <p:sldLayoutId id="2147483655" r:id="rId8"/>
    <p:sldLayoutId id="2147483664" r:id="rId9"/>
    <p:sldLayoutId id="2147483665" r:id="rId10"/>
    <p:sldLayoutId id="2147483670" r:id="rId11"/>
    <p:sldLayoutId id="2147483671" r:id="rId12"/>
    <p:sldLayoutId id="2147483672" r:id="rId13"/>
    <p:sldLayoutId id="2147483674" r:id="rId14"/>
    <p:sldLayoutId id="2147483662" r:id="rId15"/>
    <p:sldLayoutId id="2147483661" r:id="rId16"/>
    <p:sldLayoutId id="2147483676" r:id="rId17"/>
    <p:sldLayoutId id="2147483669" r:id="rId18"/>
    <p:sldLayoutId id="2147483673" r:id="rId19"/>
    <p:sldLayoutId id="2147483656" r:id="rId20"/>
    <p:sldLayoutId id="2147483657" r:id="rId21"/>
    <p:sldLayoutId id="2147483658" r:id="rId22"/>
    <p:sldLayoutId id="2147483659"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www.powerplatformbootcamp.com/survey" TargetMode="External"/><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063C-B364-424F-A227-3DAD119088E2}"/>
              </a:ext>
            </a:extLst>
          </p:cNvPr>
          <p:cNvSpPr>
            <a:spLocks noGrp="1"/>
          </p:cNvSpPr>
          <p:nvPr>
            <p:ph type="title" idx="4294967295"/>
          </p:nvPr>
        </p:nvSpPr>
        <p:spPr>
          <a:xfrm>
            <a:off x="1262116" y="931785"/>
            <a:ext cx="4176713" cy="2381250"/>
          </a:xfrm>
        </p:spPr>
        <p:txBody>
          <a:bodyPr vert="horz" lIns="91440" tIns="45720" rIns="91440" bIns="0" rtlCol="0" anchor="b">
            <a:normAutofit/>
          </a:bodyPr>
          <a:lstStyle/>
          <a:p>
            <a:r>
              <a:rPr lang="en-US" sz="4100" dirty="0">
                <a:latin typeface="Gill Sans MT" panose="020B0502020104020203" pitchFamily="34" charset="0"/>
              </a:rPr>
              <a:t>GLOBAL POWER PLATFORM BOOTCAMP</a:t>
            </a:r>
          </a:p>
        </p:txBody>
      </p:sp>
      <p:pic>
        <p:nvPicPr>
          <p:cNvPr id="1026" name="Picture 2" descr="https://www.powerplatformbootcamp.com/LogoBootCamp.png">
            <a:extLst>
              <a:ext uri="{FF2B5EF4-FFF2-40B4-BE49-F238E27FC236}">
                <a16:creationId xmlns:a16="http://schemas.microsoft.com/office/drawing/2014/main" id="{DD9345C0-558B-45C5-A5D1-409C83142F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28016" y="729383"/>
            <a:ext cx="4018093" cy="41855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E7437E5-643D-43CF-9EFE-510E23AB4E19}"/>
              </a:ext>
            </a:extLst>
          </p:cNvPr>
          <p:cNvSpPr txBox="1"/>
          <p:nvPr/>
        </p:nvSpPr>
        <p:spPr>
          <a:xfrm>
            <a:off x="1262116" y="3501506"/>
            <a:ext cx="4075729" cy="646331"/>
          </a:xfrm>
          <a:prstGeom prst="rect">
            <a:avLst/>
          </a:prstGeom>
          <a:noFill/>
        </p:spPr>
        <p:txBody>
          <a:bodyPr wrap="square" rtlCol="0">
            <a:spAutoFit/>
          </a:bodyPr>
          <a:lstStyle/>
          <a:p>
            <a:r>
              <a:rPr lang="en-CA" b="1" dirty="0"/>
              <a:t>Organized Globally, Held Locally</a:t>
            </a:r>
          </a:p>
          <a:p>
            <a:endParaRPr lang="en-CA" dirty="0"/>
          </a:p>
        </p:txBody>
      </p:sp>
      <p:sp>
        <p:nvSpPr>
          <p:cNvPr id="17" name="Rectangle 16">
            <a:extLst>
              <a:ext uri="{FF2B5EF4-FFF2-40B4-BE49-F238E27FC236}">
                <a16:creationId xmlns:a16="http://schemas.microsoft.com/office/drawing/2014/main" id="{39585232-FA53-4E4B-A4E8-B2BCDE46B309}"/>
              </a:ext>
            </a:extLst>
          </p:cNvPr>
          <p:cNvSpPr/>
          <p:nvPr/>
        </p:nvSpPr>
        <p:spPr>
          <a:xfrm>
            <a:off x="0" y="6115049"/>
            <a:ext cx="12192000" cy="742950"/>
          </a:xfrm>
          <a:prstGeom prst="rect">
            <a:avLst/>
          </a:prstGeom>
          <a:solidFill>
            <a:srgbClr val="732773"/>
          </a:solidFill>
          <a:ln w="0">
            <a:solidFill>
              <a:srgbClr val="7327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Rectangle 17">
            <a:extLst>
              <a:ext uri="{FF2B5EF4-FFF2-40B4-BE49-F238E27FC236}">
                <a16:creationId xmlns:a16="http://schemas.microsoft.com/office/drawing/2014/main" id="{8F781DF7-6301-4C0D-A21D-E2AD95B159D5}"/>
              </a:ext>
            </a:extLst>
          </p:cNvPr>
          <p:cNvSpPr/>
          <p:nvPr/>
        </p:nvSpPr>
        <p:spPr>
          <a:xfrm>
            <a:off x="0" y="6115049"/>
            <a:ext cx="12192000" cy="742950"/>
          </a:xfrm>
          <a:prstGeom prst="rect">
            <a:avLst/>
          </a:prstGeom>
          <a:solidFill>
            <a:schemeClr val="bg1">
              <a:lumMod val="95000"/>
              <a:alpha val="90000"/>
            </a:schemeClr>
          </a:solidFill>
          <a:ln>
            <a:solidFill>
              <a:srgbClr val="138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9" name="Picture 18">
            <a:extLst>
              <a:ext uri="{FF2B5EF4-FFF2-40B4-BE49-F238E27FC236}">
                <a16:creationId xmlns:a16="http://schemas.microsoft.com/office/drawing/2014/main" id="{2C3AE187-70B8-4E98-B93B-1E5C1A20E0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0611" y="6182358"/>
            <a:ext cx="615498" cy="615498"/>
          </a:xfrm>
          <a:prstGeom prst="rect">
            <a:avLst/>
          </a:prstGeom>
        </p:spPr>
      </p:pic>
      <p:cxnSp>
        <p:nvCxnSpPr>
          <p:cNvPr id="26" name="Straight Connector 25">
            <a:extLst>
              <a:ext uri="{FF2B5EF4-FFF2-40B4-BE49-F238E27FC236}">
                <a16:creationId xmlns:a16="http://schemas.microsoft.com/office/drawing/2014/main" id="{A2F06F10-D40F-4233-9375-2BF19B5110D2}"/>
              </a:ext>
            </a:extLst>
          </p:cNvPr>
          <p:cNvCxnSpPr>
            <a:cxnSpLocks/>
          </p:cNvCxnSpPr>
          <p:nvPr/>
        </p:nvCxnSpPr>
        <p:spPr>
          <a:xfrm>
            <a:off x="1396257" y="3429000"/>
            <a:ext cx="4509243" cy="0"/>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32400677-1433-4369-A53A-4F1A484D43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4580" y="6241195"/>
            <a:ext cx="2402840" cy="502920"/>
          </a:xfrm>
          <a:prstGeom prst="rect">
            <a:avLst/>
          </a:prstGeom>
        </p:spPr>
      </p:pic>
      <p:pic>
        <p:nvPicPr>
          <p:cNvPr id="13" name="Picture 12" descr="A picture containing room, drawing&#10;&#10;Description automatically generated">
            <a:extLst>
              <a:ext uri="{FF2B5EF4-FFF2-40B4-BE49-F238E27FC236}">
                <a16:creationId xmlns:a16="http://schemas.microsoft.com/office/drawing/2014/main" id="{AC30691E-C3D6-45EE-810A-9C11B1858A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6257" y="6166484"/>
            <a:ext cx="640080" cy="640080"/>
          </a:xfrm>
          <a:prstGeom prst="rect">
            <a:avLst/>
          </a:prstGeom>
        </p:spPr>
      </p:pic>
    </p:spTree>
    <p:extLst>
      <p:ext uri="{BB962C8B-B14F-4D97-AF65-F5344CB8AC3E}">
        <p14:creationId xmlns:p14="http://schemas.microsoft.com/office/powerpoint/2010/main" val="261767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0404A5-19CB-4721-BE16-B3281D176363}"/>
              </a:ext>
            </a:extLst>
          </p:cNvPr>
          <p:cNvSpPr txBox="1"/>
          <p:nvPr/>
        </p:nvSpPr>
        <p:spPr>
          <a:xfrm>
            <a:off x="838199" y="572610"/>
            <a:ext cx="10515601" cy="2062103"/>
          </a:xfrm>
          <a:prstGeom prst="rect">
            <a:avLst/>
          </a:prstGeom>
          <a:noFill/>
        </p:spPr>
        <p:txBody>
          <a:bodyPr wrap="square" rtlCol="0">
            <a:spAutoFit/>
          </a:bodyPr>
          <a:lstStyle/>
          <a:p>
            <a:r>
              <a:rPr lang="en-US" sz="2000" b="1" dirty="0"/>
              <a:t>Invoice Process</a:t>
            </a:r>
          </a:p>
          <a:p>
            <a:endParaRPr lang="en-US" dirty="0"/>
          </a:p>
          <a:p>
            <a:pPr marL="285750" indent="-285750">
              <a:buFont typeface="Arial" panose="020B0604020202020204" pitchFamily="34" charset="0"/>
              <a:buChar char="•"/>
            </a:pPr>
            <a:r>
              <a:rPr lang="en-US" dirty="0"/>
              <a:t>An invoice, sometimes called a sales invoice or bill, is a document issued by a business to indicate a transaction, and to request payment for a product or service provided. </a:t>
            </a:r>
          </a:p>
          <a:p>
            <a:pPr marL="285750" indent="-285750">
              <a:buFont typeface="Arial" panose="020B0604020202020204" pitchFamily="34" charset="0"/>
              <a:buChar char="•"/>
            </a:pPr>
            <a:r>
              <a:rPr lang="en-US" dirty="0"/>
              <a:t>Invoices are an important part of any business. They help you get paid in a timely manner. Generally we generate Invoice and send them to the clients account team.</a:t>
            </a:r>
          </a:p>
          <a:p>
            <a:r>
              <a:rPr lang="en-IN" dirty="0"/>
              <a:t> </a:t>
            </a:r>
            <a:endParaRPr lang="en-US" dirty="0"/>
          </a:p>
        </p:txBody>
      </p:sp>
      <p:sp>
        <p:nvSpPr>
          <p:cNvPr id="5" name="TextBox 4">
            <a:extLst>
              <a:ext uri="{FF2B5EF4-FFF2-40B4-BE49-F238E27FC236}">
                <a16:creationId xmlns:a16="http://schemas.microsoft.com/office/drawing/2014/main" id="{445466F2-DDCA-4BB2-8D3B-2777DCF3385A}"/>
              </a:ext>
            </a:extLst>
          </p:cNvPr>
          <p:cNvSpPr txBox="1"/>
          <p:nvPr/>
        </p:nvSpPr>
        <p:spPr>
          <a:xfrm>
            <a:off x="838199" y="2911712"/>
            <a:ext cx="5574795" cy="2616101"/>
          </a:xfrm>
          <a:prstGeom prst="rect">
            <a:avLst/>
          </a:prstGeom>
          <a:noFill/>
        </p:spPr>
        <p:txBody>
          <a:bodyPr wrap="square" rtlCol="0">
            <a:spAutoFit/>
          </a:bodyPr>
          <a:lstStyle/>
          <a:p>
            <a:r>
              <a:rPr lang="en-US" sz="2000" b="1" dirty="0"/>
              <a:t>Challenges we have in Real life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Layout as per the Organization standards</a:t>
            </a:r>
          </a:p>
          <a:p>
            <a:pPr marL="285750" indent="-285750">
              <a:buFont typeface="Arial" panose="020B0604020202020204" pitchFamily="34" charset="0"/>
              <a:buChar char="•"/>
            </a:pPr>
            <a:r>
              <a:rPr lang="en-IN" dirty="0"/>
              <a:t>Forget to send the Invoice on the Time</a:t>
            </a:r>
          </a:p>
          <a:p>
            <a:pPr marL="285750" indent="-285750">
              <a:buFont typeface="Arial" panose="020B0604020202020204" pitchFamily="34" charset="0"/>
              <a:buChar char="•"/>
            </a:pPr>
            <a:r>
              <a:rPr lang="en-IN" dirty="0"/>
              <a:t>Missing or In correct data</a:t>
            </a:r>
          </a:p>
          <a:p>
            <a:pPr marL="285750" indent="-285750">
              <a:buFont typeface="Arial" panose="020B0604020202020204" pitchFamily="34" charset="0"/>
              <a:buChar char="•"/>
            </a:pPr>
            <a:r>
              <a:rPr lang="en-IN" dirty="0"/>
              <a:t>Monitoring</a:t>
            </a:r>
            <a:endParaRPr lang="en-US" dirty="0"/>
          </a:p>
          <a:p>
            <a:pPr marL="285750" indent="-285750">
              <a:buFont typeface="Arial" panose="020B0604020202020204" pitchFamily="34" charset="0"/>
              <a:buChar char="•"/>
            </a:pPr>
            <a:r>
              <a:rPr lang="en-US" dirty="0"/>
              <a:t>Keep Track of Incoming Invoices</a:t>
            </a:r>
          </a:p>
          <a:p>
            <a:pPr marL="285750" indent="-285750">
              <a:buFont typeface="Arial" panose="020B0604020202020204" pitchFamily="34" charset="0"/>
              <a:buChar char="•"/>
            </a:pPr>
            <a:r>
              <a:rPr lang="en-US" dirty="0"/>
              <a:t>Approval Process for Invoices</a:t>
            </a:r>
          </a:p>
          <a:p>
            <a:pPr marL="285750" indent="-285750">
              <a:buFont typeface="Arial" panose="020B0604020202020204" pitchFamily="34" charset="0"/>
              <a:buChar char="•"/>
            </a:pPr>
            <a:r>
              <a:rPr lang="en-US" dirty="0"/>
              <a:t>Most Important one Time and efforts</a:t>
            </a:r>
          </a:p>
        </p:txBody>
      </p:sp>
      <p:pic>
        <p:nvPicPr>
          <p:cNvPr id="6" name="Picture 2">
            <a:extLst>
              <a:ext uri="{FF2B5EF4-FFF2-40B4-BE49-F238E27FC236}">
                <a16:creationId xmlns:a16="http://schemas.microsoft.com/office/drawing/2014/main" id="{4BC9FADC-0C01-4E37-B73E-BE9F36AA6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7186" y="2911712"/>
            <a:ext cx="3696614" cy="274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767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D9FC-D0FB-4902-9740-A67B51E41C78}"/>
              </a:ext>
            </a:extLst>
          </p:cNvPr>
          <p:cNvSpPr>
            <a:spLocks noGrp="1"/>
          </p:cNvSpPr>
          <p:nvPr>
            <p:ph type="title"/>
          </p:nvPr>
        </p:nvSpPr>
        <p:spPr>
          <a:xfrm>
            <a:off x="795997" y="2849603"/>
            <a:ext cx="9859116" cy="1158793"/>
          </a:xfrm>
        </p:spPr>
        <p:txBody>
          <a:bodyPr>
            <a:normAutofit fontScale="90000"/>
          </a:bodyPr>
          <a:lstStyle/>
          <a:p>
            <a:r>
              <a:rPr lang="en-US" dirty="0"/>
              <a:t>Approach to Implement using Power Apps and Power Automate</a:t>
            </a:r>
            <a:br>
              <a:rPr lang="en-US" dirty="0"/>
            </a:br>
            <a:endParaRPr lang="en-IN" dirty="0"/>
          </a:p>
        </p:txBody>
      </p:sp>
    </p:spTree>
    <p:extLst>
      <p:ext uri="{BB962C8B-B14F-4D97-AF65-F5344CB8AC3E}">
        <p14:creationId xmlns:p14="http://schemas.microsoft.com/office/powerpoint/2010/main" val="173292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4C139F-D723-434D-984D-6392F0156D1A}"/>
              </a:ext>
            </a:extLst>
          </p:cNvPr>
          <p:cNvSpPr txBox="1"/>
          <p:nvPr/>
        </p:nvSpPr>
        <p:spPr>
          <a:xfrm>
            <a:off x="838199" y="596347"/>
            <a:ext cx="10515601" cy="5170646"/>
          </a:xfrm>
          <a:prstGeom prst="rect">
            <a:avLst/>
          </a:prstGeom>
          <a:noFill/>
        </p:spPr>
        <p:txBody>
          <a:bodyPr wrap="square" rtlCol="0">
            <a:spAutoFit/>
          </a:bodyPr>
          <a:lstStyle/>
          <a:p>
            <a:r>
              <a:rPr lang="en-US" sz="2000" b="1" dirty="0"/>
              <a:t>To Generate Invoice</a:t>
            </a:r>
          </a:p>
          <a:p>
            <a:pPr marL="285750" indent="-285750">
              <a:buFont typeface="Arial" panose="020B0604020202020204" pitchFamily="34" charset="0"/>
              <a:buChar char="•"/>
            </a:pPr>
            <a:r>
              <a:rPr lang="en-US" dirty="0"/>
              <a:t>First we need to insert the Invoice data into the PowerApps and then we will save that data into the SharePoint list</a:t>
            </a:r>
          </a:p>
          <a:p>
            <a:pPr marL="285750" indent="-285750">
              <a:buFont typeface="Arial" panose="020B0604020202020204" pitchFamily="34" charset="0"/>
              <a:buChar char="•"/>
            </a:pPr>
            <a:r>
              <a:rPr lang="en-US" dirty="0"/>
              <a:t>After that Power Automate (aka Microsoft flow) will be triggered and create an Invoice as per the uploaded template and will send the Invoice to the companies contact persons in PDF format for further process.</a:t>
            </a:r>
          </a:p>
          <a:p>
            <a:pPr marL="285750" indent="-285750">
              <a:buFont typeface="Arial" panose="020B0604020202020204" pitchFamily="34" charset="0"/>
              <a:buChar char="•"/>
            </a:pPr>
            <a:r>
              <a:rPr lang="en-US" dirty="0"/>
              <a:t>Also it will save the Invoice with the metadata to the specified folder system in SharePoint, here we also can use One Drive or Drop box or the Google drive too.</a:t>
            </a:r>
          </a:p>
          <a:p>
            <a:br>
              <a:rPr lang="en-US" sz="2000" b="1" dirty="0"/>
            </a:br>
            <a:r>
              <a:rPr lang="en-US" sz="2000" b="1" dirty="0"/>
              <a:t>For Incoming Invoice Process</a:t>
            </a:r>
          </a:p>
          <a:p>
            <a:pPr marL="285750" indent="-285750">
              <a:buFont typeface="Arial" panose="020B0604020202020204" pitchFamily="34" charset="0"/>
              <a:buChar char="•"/>
            </a:pPr>
            <a:r>
              <a:rPr lang="en-US" dirty="0"/>
              <a:t>We have finalize the process to generate the Invoice and send it to the client/company, What about the Incoming invoice in our organization.</a:t>
            </a:r>
          </a:p>
          <a:p>
            <a:pPr marL="285750" indent="-285750">
              <a:buFont typeface="Arial" panose="020B0604020202020204" pitchFamily="34" charset="0"/>
              <a:buChar char="•"/>
            </a:pPr>
            <a:r>
              <a:rPr lang="en-US" dirty="0"/>
              <a:t>To Resolve it we have life-saver and brand new Technology in PowerApps </a:t>
            </a:r>
            <a:r>
              <a:rPr lang="en-US" b="1" dirty="0"/>
              <a:t>AI builder. </a:t>
            </a:r>
            <a:r>
              <a:rPr lang="en-US" dirty="0"/>
              <a:t>Which automatically and intelligently fetch data from the updated PDF and after that we can perform the various operations as per our business process of the Organization.</a:t>
            </a:r>
          </a:p>
          <a:p>
            <a:pPr marL="285750" indent="-285750">
              <a:buFont typeface="Arial" panose="020B0604020202020204" pitchFamily="34" charset="0"/>
              <a:buChar char="•"/>
            </a:pPr>
            <a:r>
              <a:rPr lang="en-US" dirty="0"/>
              <a:t>Here for this demo, We are getting data from the AI builder and stores it into SharePoint list. Also we have the Approval system which will run an Approval for the Incoming Invoice process.</a:t>
            </a:r>
          </a:p>
          <a:p>
            <a:pPr marL="285750" indent="-285750">
              <a:buFont typeface="Arial" panose="020B0604020202020204" pitchFamily="34" charset="0"/>
              <a:buChar char="•"/>
            </a:pPr>
            <a:r>
              <a:rPr lang="en-US" dirty="0"/>
              <a:t>So, with this approach we can maintain the Invoice process by overcoming  the Real life challenges.</a:t>
            </a:r>
          </a:p>
        </p:txBody>
      </p:sp>
    </p:spTree>
    <p:extLst>
      <p:ext uri="{BB962C8B-B14F-4D97-AF65-F5344CB8AC3E}">
        <p14:creationId xmlns:p14="http://schemas.microsoft.com/office/powerpoint/2010/main" val="422356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D8F7-17F9-4B37-B13F-B63974E31113}"/>
              </a:ext>
            </a:extLst>
          </p:cNvPr>
          <p:cNvSpPr>
            <a:spLocks noGrp="1"/>
          </p:cNvSpPr>
          <p:nvPr>
            <p:ph type="title"/>
          </p:nvPr>
        </p:nvSpPr>
        <p:spPr/>
        <p:txBody>
          <a:bodyPr/>
          <a:lstStyle/>
          <a:p>
            <a:r>
              <a:rPr lang="en-US" dirty="0"/>
              <a:t>Demo</a:t>
            </a:r>
            <a:endParaRPr lang="en-IN" dirty="0"/>
          </a:p>
        </p:txBody>
      </p:sp>
    </p:spTree>
    <p:extLst>
      <p:ext uri="{BB962C8B-B14F-4D97-AF65-F5344CB8AC3E}">
        <p14:creationId xmlns:p14="http://schemas.microsoft.com/office/powerpoint/2010/main" val="4192430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C4CB-B52F-4F45-BB2C-DA743C265E90}"/>
              </a:ext>
            </a:extLst>
          </p:cNvPr>
          <p:cNvSpPr>
            <a:spLocks noGrp="1"/>
          </p:cNvSpPr>
          <p:nvPr>
            <p:ph type="title"/>
          </p:nvPr>
        </p:nvSpPr>
        <p:spPr>
          <a:xfrm>
            <a:off x="1166442" y="140542"/>
            <a:ext cx="9859116" cy="1158793"/>
          </a:xfrm>
        </p:spPr>
        <p:txBody>
          <a:bodyPr>
            <a:normAutofit/>
          </a:bodyPr>
          <a:lstStyle/>
          <a:p>
            <a:r>
              <a:rPr lang="en-US" dirty="0"/>
              <a:t>Live Demo</a:t>
            </a:r>
            <a:endParaRPr lang="en-IN" dirty="0"/>
          </a:p>
        </p:txBody>
      </p:sp>
      <p:pic>
        <p:nvPicPr>
          <p:cNvPr id="3" name="Picture 4" descr="Image result for Live Demo">
            <a:extLst>
              <a:ext uri="{FF2B5EF4-FFF2-40B4-BE49-F238E27FC236}">
                <a16:creationId xmlns:a16="http://schemas.microsoft.com/office/drawing/2014/main" id="{4D3EFB45-A3E0-41ED-82BE-EB3AE1439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442" y="1299335"/>
            <a:ext cx="9859116" cy="42855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Image result for Live Demo">
            <a:extLst>
              <a:ext uri="{FF2B5EF4-FFF2-40B4-BE49-F238E27FC236}">
                <a16:creationId xmlns:a16="http://schemas.microsoft.com/office/drawing/2014/main" id="{2188715C-DE5C-4C72-9849-6BE6BC569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620" y="3975149"/>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36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4DD17-E72D-427D-B492-CEC9B7B1A604}"/>
              </a:ext>
            </a:extLst>
          </p:cNvPr>
          <p:cNvSpPr>
            <a:spLocks noGrp="1"/>
          </p:cNvSpPr>
          <p:nvPr>
            <p:ph type="title"/>
          </p:nvPr>
        </p:nvSpPr>
        <p:spPr/>
        <p:txBody>
          <a:bodyPr>
            <a:normAutofit fontScale="90000"/>
          </a:bodyPr>
          <a:lstStyle/>
          <a:p>
            <a:r>
              <a:rPr lang="en-US" dirty="0"/>
              <a:t>Generate Invoice using PowerApps and Power Automate</a:t>
            </a:r>
            <a:endParaRPr lang="en-IN" dirty="0"/>
          </a:p>
        </p:txBody>
      </p:sp>
    </p:spTree>
    <p:extLst>
      <p:ext uri="{BB962C8B-B14F-4D97-AF65-F5344CB8AC3E}">
        <p14:creationId xmlns:p14="http://schemas.microsoft.com/office/powerpoint/2010/main" val="3669074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CEFFE1-FA76-4B29-835E-4D7E17AB32F0}"/>
              </a:ext>
            </a:extLst>
          </p:cNvPr>
          <p:cNvSpPr txBox="1"/>
          <p:nvPr/>
        </p:nvSpPr>
        <p:spPr>
          <a:xfrm>
            <a:off x="838200" y="507404"/>
            <a:ext cx="10515600" cy="3970318"/>
          </a:xfrm>
          <a:prstGeom prst="rect">
            <a:avLst/>
          </a:prstGeom>
          <a:noFill/>
        </p:spPr>
        <p:txBody>
          <a:bodyPr wrap="square" rtlCol="0">
            <a:spAutoFit/>
          </a:bodyPr>
          <a:lstStyle/>
          <a:p>
            <a:pPr marL="285750" indent="-285750">
              <a:buFont typeface="Arial" panose="020B0604020202020204" pitchFamily="34" charset="0"/>
              <a:buChar char="•"/>
            </a:pPr>
            <a:r>
              <a:rPr lang="en-IN" dirty="0"/>
              <a:t>To Implement the Invoice automation we first we need to generate the word template for the Invoice.</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Note:</a:t>
            </a:r>
            <a:r>
              <a:rPr lang="en-IN" dirty="0"/>
              <a:t> For that we need to enable the developer tab in word by these steps.</a:t>
            </a:r>
            <a:br>
              <a:rPr lang="en-IN" dirty="0"/>
            </a:br>
            <a:r>
              <a:rPr lang="en-IN" b="1" dirty="0"/>
              <a:t>Word </a:t>
            </a:r>
            <a:r>
              <a:rPr lang="en-IN" b="1" dirty="0">
                <a:sym typeface="Wingdings" panose="05000000000000000000" pitchFamily="2" charset="2"/>
              </a:rPr>
              <a:t> File  Options  Customize Ribbon  Developer</a:t>
            </a:r>
            <a:r>
              <a:rPr lang="en-IN" dirty="0">
                <a:sym typeface="Wingdings" panose="05000000000000000000" pitchFamily="2" charset="2"/>
              </a:rPr>
              <a:t>. After that developer tab will be available.</a:t>
            </a:r>
          </a:p>
          <a:p>
            <a:pPr marL="285750" indent="-285750">
              <a:buFont typeface="Arial" panose="020B0604020202020204" pitchFamily="34" charset="0"/>
              <a:buChar char="•"/>
            </a:pPr>
            <a:endParaRPr lang="en-IN" dirty="0">
              <a:sym typeface="Wingdings" panose="05000000000000000000" pitchFamily="2" charset="2"/>
            </a:endParaRPr>
          </a:p>
          <a:p>
            <a:pPr marL="285750" indent="-285750">
              <a:buFont typeface="Arial" panose="020B0604020202020204" pitchFamily="34" charset="0"/>
              <a:buChar char="•"/>
            </a:pPr>
            <a:r>
              <a:rPr lang="en-IN" dirty="0">
                <a:sym typeface="Wingdings" panose="05000000000000000000" pitchFamily="2" charset="2"/>
              </a:rPr>
              <a:t>That document will be uploaded into the One Drive.</a:t>
            </a:r>
          </a:p>
          <a:p>
            <a:pPr marL="285750" indent="-285750">
              <a:buFont typeface="Arial" panose="020B0604020202020204" pitchFamily="34" charset="0"/>
              <a:buChar char="•"/>
            </a:pPr>
            <a:r>
              <a:rPr lang="en-IN" dirty="0">
                <a:sym typeface="Wingdings" panose="05000000000000000000" pitchFamily="2" charset="2"/>
              </a:rPr>
              <a:t>We will use the Microsoft flow (aka Power Automate), to generate the Document and insert the data into the Pre defined Invoice template.</a:t>
            </a:r>
          </a:p>
          <a:p>
            <a:pPr marL="285750" indent="-285750">
              <a:buFont typeface="Arial" panose="020B0604020202020204" pitchFamily="34" charset="0"/>
              <a:buChar char="•"/>
            </a:pPr>
            <a:r>
              <a:rPr lang="en-IN" dirty="0">
                <a:sym typeface="Wingdings" panose="05000000000000000000" pitchFamily="2" charset="2"/>
              </a:rPr>
              <a:t>Flow will fetch all the details from the SharePoint list and enters into the Word Template using </a:t>
            </a:r>
            <a:r>
              <a:rPr lang="en-US" b="1" dirty="0">
                <a:sym typeface="Wingdings" panose="05000000000000000000" pitchFamily="2" charset="2"/>
              </a:rPr>
              <a:t>Populate a Microsoft Word template</a:t>
            </a:r>
            <a:r>
              <a:rPr lang="en-IN" dirty="0">
                <a:sym typeface="Wingdings" panose="05000000000000000000" pitchFamily="2" charset="2"/>
              </a:rPr>
              <a:t>.</a:t>
            </a:r>
          </a:p>
          <a:p>
            <a:pPr marL="285750" indent="-285750">
              <a:buFont typeface="Arial" panose="020B0604020202020204" pitchFamily="34" charset="0"/>
              <a:buChar char="•"/>
            </a:pPr>
            <a:r>
              <a:rPr lang="en-IN" dirty="0">
                <a:sym typeface="Wingdings" panose="05000000000000000000" pitchFamily="2" charset="2"/>
              </a:rPr>
              <a:t>After generating the Template we will convert it to the PDF using </a:t>
            </a:r>
            <a:r>
              <a:rPr lang="en-US" b="1" dirty="0">
                <a:sym typeface="Wingdings" panose="05000000000000000000" pitchFamily="2" charset="2"/>
              </a:rPr>
              <a:t>Convert Word Document to PDF </a:t>
            </a:r>
            <a:r>
              <a:rPr lang="en-US" dirty="0">
                <a:sym typeface="Wingdings" panose="05000000000000000000" pitchFamily="2" charset="2"/>
              </a:rPr>
              <a:t>action.</a:t>
            </a:r>
            <a:endParaRPr lang="en-IN" dirty="0">
              <a:sym typeface="Wingdings" panose="05000000000000000000" pitchFamily="2" charset="2"/>
            </a:endParaRPr>
          </a:p>
          <a:p>
            <a:pPr marL="285750" indent="-285750">
              <a:buFont typeface="Wingdings" panose="05000000000000000000" pitchFamily="2" charset="2"/>
              <a:buChar char="Ø"/>
            </a:pPr>
            <a:endParaRPr lang="en-IN" dirty="0">
              <a:sym typeface="Wingdings" panose="05000000000000000000" pitchFamily="2" charset="2"/>
            </a:endParaRPr>
          </a:p>
          <a:p>
            <a:endParaRPr lang="en-IN" dirty="0"/>
          </a:p>
        </p:txBody>
      </p:sp>
      <p:pic>
        <p:nvPicPr>
          <p:cNvPr id="7" name="Picture 2" descr="Image result for microsoft word online and Microsoft flow">
            <a:extLst>
              <a:ext uri="{FF2B5EF4-FFF2-40B4-BE49-F238E27FC236}">
                <a16:creationId xmlns:a16="http://schemas.microsoft.com/office/drawing/2014/main" id="{D6DCDC9C-F93D-40B0-B1F5-129521617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350" y="4054643"/>
            <a:ext cx="5809300" cy="1675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536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800E-D7C3-41F1-9FDF-057B7A38ACA9}"/>
              </a:ext>
            </a:extLst>
          </p:cNvPr>
          <p:cNvSpPr>
            <a:spLocks noGrp="1"/>
          </p:cNvSpPr>
          <p:nvPr>
            <p:ph type="title"/>
          </p:nvPr>
        </p:nvSpPr>
        <p:spPr>
          <a:xfrm>
            <a:off x="838200" y="2084172"/>
            <a:ext cx="9859116" cy="1158793"/>
          </a:xfrm>
        </p:spPr>
        <p:txBody>
          <a:bodyPr>
            <a:normAutofit fontScale="90000"/>
          </a:bodyPr>
          <a:lstStyle/>
          <a:p>
            <a:r>
              <a:rPr lang="en-US" dirty="0"/>
              <a:t>Introduction to the AI builder in PowerApps</a:t>
            </a:r>
            <a:endParaRPr lang="en-IN" dirty="0"/>
          </a:p>
        </p:txBody>
      </p:sp>
    </p:spTree>
    <p:extLst>
      <p:ext uri="{BB962C8B-B14F-4D97-AF65-F5344CB8AC3E}">
        <p14:creationId xmlns:p14="http://schemas.microsoft.com/office/powerpoint/2010/main" val="126743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F3BE1DD-997C-4691-A966-9DB65112DBCD}"/>
              </a:ext>
            </a:extLst>
          </p:cNvPr>
          <p:cNvSpPr txBox="1"/>
          <p:nvPr/>
        </p:nvSpPr>
        <p:spPr>
          <a:xfrm>
            <a:off x="838200" y="429128"/>
            <a:ext cx="10515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AI Builder is a new Power Platform capability that helps you improve business performance by automating processes and predicting outcomes.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AI Builder is a very handy and user friendly (for developers too) solution that brings the power of AI through a point-and-click experience. With AI Builder, you can add intelligence to your apps even if you have no coding or data science skills.</a:t>
            </a:r>
            <a:endParaRPr lang="en-IN" dirty="0"/>
          </a:p>
        </p:txBody>
      </p:sp>
      <p:sp>
        <p:nvSpPr>
          <p:cNvPr id="10" name="TextBox 9">
            <a:extLst>
              <a:ext uri="{FF2B5EF4-FFF2-40B4-BE49-F238E27FC236}">
                <a16:creationId xmlns:a16="http://schemas.microsoft.com/office/drawing/2014/main" id="{B2C9FD00-DA80-4F93-AA5E-1495331D2760}"/>
              </a:ext>
            </a:extLst>
          </p:cNvPr>
          <p:cNvSpPr txBox="1"/>
          <p:nvPr/>
        </p:nvSpPr>
        <p:spPr>
          <a:xfrm>
            <a:off x="838200" y="2448149"/>
            <a:ext cx="10515600" cy="2616101"/>
          </a:xfrm>
          <a:prstGeom prst="rect">
            <a:avLst/>
          </a:prstGeom>
          <a:noFill/>
        </p:spPr>
        <p:txBody>
          <a:bodyPr wrap="square" rtlCol="0">
            <a:spAutoFit/>
          </a:bodyPr>
          <a:lstStyle/>
          <a:p>
            <a:r>
              <a:rPr lang="en-IN" sz="2000" b="1" dirty="0"/>
              <a:t>Important Note:</a:t>
            </a:r>
            <a:r>
              <a:rPr lang="en-IN" dirty="0"/>
              <a:t> </a:t>
            </a:r>
            <a:br>
              <a:rPr lang="en-IN" dirty="0"/>
            </a:br>
            <a:endParaRPr lang="en-IN" dirty="0"/>
          </a:p>
          <a:p>
            <a:pPr marL="285750" indent="-285750">
              <a:buFont typeface="Arial" panose="020B0604020202020204" pitchFamily="34" charset="0"/>
              <a:buChar char="•"/>
            </a:pPr>
            <a:r>
              <a:rPr lang="en-IN" dirty="0"/>
              <a:t>AI builder is not available for all the regions, </a:t>
            </a:r>
            <a:r>
              <a:rPr lang="en-US" dirty="0"/>
              <a:t>Some features in AI Builder have not yet released for general availability (GA), and remain in preview status.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Preview features aren’t meant for production use and may have restricted functionality. These features are available before an official release so that customers can get early access and provide feedback.</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can use that by creating new environment in the Flow using the US region.</a:t>
            </a:r>
          </a:p>
        </p:txBody>
      </p:sp>
    </p:spTree>
    <p:extLst>
      <p:ext uri="{BB962C8B-B14F-4D97-AF65-F5344CB8AC3E}">
        <p14:creationId xmlns:p14="http://schemas.microsoft.com/office/powerpoint/2010/main" val="549317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9DBDE05-0B40-45A7-B6ED-86E8A1268D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762" t="14159" b="34824"/>
          <a:stretch/>
        </p:blipFill>
        <p:spPr bwMode="auto">
          <a:xfrm>
            <a:off x="819476" y="1925385"/>
            <a:ext cx="10526486" cy="3662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A72E72-46F8-4E46-9782-3448F16D5414}"/>
              </a:ext>
            </a:extLst>
          </p:cNvPr>
          <p:cNvSpPr txBox="1"/>
          <p:nvPr/>
        </p:nvSpPr>
        <p:spPr>
          <a:xfrm>
            <a:off x="819476" y="448057"/>
            <a:ext cx="10526486" cy="1477328"/>
          </a:xfrm>
          <a:prstGeom prst="rect">
            <a:avLst/>
          </a:prstGeom>
          <a:noFill/>
        </p:spPr>
        <p:txBody>
          <a:bodyPr wrap="square" rtlCol="0">
            <a:spAutoFit/>
          </a:bodyPr>
          <a:lstStyle/>
          <a:p>
            <a:r>
              <a:rPr lang="en-IN" dirty="0"/>
              <a:t>Currently we have four main Custom AI models</a:t>
            </a:r>
          </a:p>
          <a:p>
            <a:pPr marL="285750" indent="-285750">
              <a:buFont typeface="Arial" panose="020B0604020202020204" pitchFamily="34" charset="0"/>
              <a:buChar char="•"/>
            </a:pPr>
            <a:r>
              <a:rPr lang="en-US" b="1" dirty="0"/>
              <a:t>Prediction</a:t>
            </a:r>
            <a:r>
              <a:rPr lang="en-US" dirty="0"/>
              <a:t> </a:t>
            </a:r>
            <a:r>
              <a:rPr lang="en-US" dirty="0">
                <a:sym typeface="Wingdings" panose="05000000000000000000" pitchFamily="2" charset="2"/>
              </a:rPr>
              <a:t> Will predict the data based on the historical data</a:t>
            </a:r>
            <a:endParaRPr lang="en-US" dirty="0"/>
          </a:p>
          <a:p>
            <a:pPr marL="285750" indent="-285750">
              <a:buFont typeface="Arial" panose="020B0604020202020204" pitchFamily="34" charset="0"/>
              <a:buChar char="•"/>
            </a:pPr>
            <a:r>
              <a:rPr lang="en-US" b="1" dirty="0"/>
              <a:t>Form processing</a:t>
            </a:r>
            <a:r>
              <a:rPr lang="en-US" dirty="0"/>
              <a:t> </a:t>
            </a:r>
            <a:r>
              <a:rPr lang="en-US" dirty="0">
                <a:sym typeface="Wingdings" panose="05000000000000000000" pitchFamily="2" charset="2"/>
              </a:rPr>
              <a:t> Fetch the data from the Uploaded PDF</a:t>
            </a:r>
            <a:endParaRPr lang="en-US" dirty="0"/>
          </a:p>
          <a:p>
            <a:pPr marL="285750" indent="-285750">
              <a:buFont typeface="Arial" panose="020B0604020202020204" pitchFamily="34" charset="0"/>
              <a:buChar char="•"/>
            </a:pPr>
            <a:r>
              <a:rPr lang="en-US" b="1" dirty="0"/>
              <a:t>Object detection</a:t>
            </a:r>
            <a:r>
              <a:rPr lang="en-US" dirty="0"/>
              <a:t> </a:t>
            </a:r>
            <a:r>
              <a:rPr lang="en-US" dirty="0">
                <a:sym typeface="Wingdings" panose="05000000000000000000" pitchFamily="2" charset="2"/>
              </a:rPr>
              <a:t> Automatically detects the Objects</a:t>
            </a:r>
            <a:endParaRPr lang="en-US" dirty="0"/>
          </a:p>
          <a:p>
            <a:pPr marL="285750" indent="-285750">
              <a:buFont typeface="Arial" panose="020B0604020202020204" pitchFamily="34" charset="0"/>
              <a:buChar char="•"/>
            </a:pPr>
            <a:r>
              <a:rPr lang="en-US" b="1" dirty="0"/>
              <a:t>Text classification</a:t>
            </a:r>
            <a:r>
              <a:rPr lang="en-US" dirty="0"/>
              <a:t> </a:t>
            </a:r>
            <a:r>
              <a:rPr lang="en-US" dirty="0">
                <a:sym typeface="Wingdings" panose="05000000000000000000" pitchFamily="2" charset="2"/>
              </a:rPr>
              <a:t> Its more a Language processor which identifies text entries with Tags.</a:t>
            </a:r>
            <a:endParaRPr lang="en-IN" dirty="0"/>
          </a:p>
        </p:txBody>
      </p:sp>
    </p:spTree>
    <p:extLst>
      <p:ext uri="{BB962C8B-B14F-4D97-AF65-F5344CB8AC3E}">
        <p14:creationId xmlns:p14="http://schemas.microsoft.com/office/powerpoint/2010/main" val="985683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063C-B364-424F-A227-3DAD119088E2}"/>
              </a:ext>
            </a:extLst>
          </p:cNvPr>
          <p:cNvSpPr>
            <a:spLocks noGrp="1"/>
          </p:cNvSpPr>
          <p:nvPr>
            <p:ph type="title"/>
          </p:nvPr>
        </p:nvSpPr>
        <p:spPr>
          <a:xfrm>
            <a:off x="831849" y="540328"/>
            <a:ext cx="5171385" cy="3554594"/>
          </a:xfrm>
        </p:spPr>
        <p:txBody>
          <a:bodyPr>
            <a:noAutofit/>
          </a:bodyPr>
          <a:lstStyle/>
          <a:p>
            <a:r>
              <a:rPr lang="en-US" sz="4000" dirty="0"/>
              <a:t>Invoice Automation using PowerApps Power Automate and </a:t>
            </a:r>
            <a:br>
              <a:rPr lang="en-US" sz="4000" dirty="0"/>
            </a:br>
            <a:r>
              <a:rPr lang="en-US" sz="4000" dirty="0"/>
              <a:t>AI Builder</a:t>
            </a:r>
          </a:p>
        </p:txBody>
      </p:sp>
      <p:sp>
        <p:nvSpPr>
          <p:cNvPr id="3" name="Text Placeholder 2">
            <a:extLst>
              <a:ext uri="{FF2B5EF4-FFF2-40B4-BE49-F238E27FC236}">
                <a16:creationId xmlns:a16="http://schemas.microsoft.com/office/drawing/2014/main" id="{CF52DC3E-95D3-440B-91B8-7B2F5521EA61}"/>
              </a:ext>
            </a:extLst>
          </p:cNvPr>
          <p:cNvSpPr>
            <a:spLocks noGrp="1"/>
          </p:cNvSpPr>
          <p:nvPr>
            <p:ph type="body" idx="1"/>
          </p:nvPr>
        </p:nvSpPr>
        <p:spPr>
          <a:xfrm>
            <a:off x="831850" y="4215392"/>
            <a:ext cx="4587643" cy="634903"/>
          </a:xfrm>
        </p:spPr>
        <p:txBody>
          <a:bodyPr/>
          <a:lstStyle/>
          <a:p>
            <a:r>
              <a:rPr lang="en-US" dirty="0"/>
              <a:t>Nikhil Patel</a:t>
            </a:r>
          </a:p>
        </p:txBody>
      </p:sp>
    </p:spTree>
    <p:extLst>
      <p:ext uri="{BB962C8B-B14F-4D97-AF65-F5344CB8AC3E}">
        <p14:creationId xmlns:p14="http://schemas.microsoft.com/office/powerpoint/2010/main" val="4042004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C121-69FC-4429-8A69-347A217E4309}"/>
              </a:ext>
            </a:extLst>
          </p:cNvPr>
          <p:cNvSpPr>
            <a:spLocks noGrp="1"/>
          </p:cNvSpPr>
          <p:nvPr>
            <p:ph type="title"/>
          </p:nvPr>
        </p:nvSpPr>
        <p:spPr/>
        <p:txBody>
          <a:bodyPr>
            <a:normAutofit fontScale="90000"/>
          </a:bodyPr>
          <a:lstStyle/>
          <a:p>
            <a:r>
              <a:rPr lang="en-US" dirty="0"/>
              <a:t>Use AI builder in PowerApps to track Incoming Invoice</a:t>
            </a:r>
            <a:endParaRPr lang="en-IN" dirty="0"/>
          </a:p>
        </p:txBody>
      </p:sp>
    </p:spTree>
    <p:extLst>
      <p:ext uri="{BB962C8B-B14F-4D97-AF65-F5344CB8AC3E}">
        <p14:creationId xmlns:p14="http://schemas.microsoft.com/office/powerpoint/2010/main" val="1277837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D57C-EED5-4877-B387-83AD1FF43CD7}"/>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F598C90D-61D3-4417-AF75-04803439CB3D}"/>
              </a:ext>
            </a:extLst>
          </p:cNvPr>
          <p:cNvSpPr txBox="1"/>
          <p:nvPr/>
        </p:nvSpPr>
        <p:spPr>
          <a:xfrm>
            <a:off x="838200" y="1228725"/>
            <a:ext cx="10515600" cy="4247317"/>
          </a:xfrm>
          <a:prstGeom prst="rect">
            <a:avLst/>
          </a:prstGeom>
          <a:noFill/>
        </p:spPr>
        <p:txBody>
          <a:bodyPr wrap="square" rtlCol="0">
            <a:spAutoFit/>
          </a:bodyPr>
          <a:lstStyle/>
          <a:p>
            <a:r>
              <a:rPr lang="en-US" dirty="0"/>
              <a:t>These below are the main tasks which we need to perform in order to Implement the AI builder form processing in PowerApps</a:t>
            </a:r>
          </a:p>
          <a:p>
            <a:endParaRPr lang="en-US" dirty="0"/>
          </a:p>
          <a:p>
            <a:pPr marL="285750" indent="-285750">
              <a:buFont typeface="Wingdings" panose="05000000000000000000" pitchFamily="2" charset="2"/>
              <a:buChar char="Ø"/>
            </a:pPr>
            <a:r>
              <a:rPr lang="en-US" dirty="0"/>
              <a:t>Create an AI Model for Form processing</a:t>
            </a:r>
          </a:p>
          <a:p>
            <a:pPr marL="285750" indent="-285750">
              <a:buFont typeface="Wingdings" panose="05000000000000000000" pitchFamily="2" charset="2"/>
              <a:buChar char="Ø"/>
            </a:pPr>
            <a:r>
              <a:rPr lang="en-US" dirty="0"/>
              <a:t>Add Documents to Model</a:t>
            </a:r>
          </a:p>
          <a:p>
            <a:pPr marL="285750" indent="-285750">
              <a:buFont typeface="Wingdings" panose="05000000000000000000" pitchFamily="2" charset="2"/>
              <a:buChar char="Ø"/>
            </a:pPr>
            <a:r>
              <a:rPr lang="en-US" dirty="0"/>
              <a:t>Once we have uploaded the 5 documents the analyze button will be enabled. The analyzing of the document can take a while.</a:t>
            </a:r>
          </a:p>
          <a:p>
            <a:pPr marL="285750" indent="-285750">
              <a:buFont typeface="Wingdings" panose="05000000000000000000" pitchFamily="2" charset="2"/>
              <a:buChar char="Ø"/>
            </a:pPr>
            <a:r>
              <a:rPr lang="en-US" dirty="0"/>
              <a:t>After uploading we need to Identify the data from Document</a:t>
            </a:r>
          </a:p>
          <a:p>
            <a:pPr marL="285750" indent="-285750">
              <a:buFont typeface="Wingdings" panose="05000000000000000000" pitchFamily="2" charset="2"/>
              <a:buChar char="Ø"/>
            </a:pPr>
            <a:r>
              <a:rPr lang="en-US" dirty="0"/>
              <a:t>Select Fields in AI Builder</a:t>
            </a:r>
          </a:p>
          <a:p>
            <a:pPr marL="285750" indent="-285750">
              <a:buFont typeface="Wingdings" panose="05000000000000000000" pitchFamily="2" charset="2"/>
              <a:buChar char="Ø"/>
            </a:pPr>
            <a:r>
              <a:rPr lang="en-US" dirty="0"/>
              <a:t>We can now select the fields and AI builder will suggest field names too. We just have to click the ones that we are interested in.</a:t>
            </a:r>
          </a:p>
          <a:p>
            <a:pPr marL="285750" indent="-285750">
              <a:buFont typeface="Wingdings" panose="05000000000000000000" pitchFamily="2" charset="2"/>
              <a:buChar char="Ø"/>
            </a:pPr>
            <a:r>
              <a:rPr lang="en-US" dirty="0"/>
              <a:t>Train the model</a:t>
            </a:r>
          </a:p>
          <a:p>
            <a:pPr marL="285750" indent="-285750">
              <a:buFont typeface="Wingdings" panose="05000000000000000000" pitchFamily="2" charset="2"/>
              <a:buChar char="Ø"/>
            </a:pPr>
            <a:r>
              <a:rPr lang="en-US" dirty="0"/>
              <a:t>When we hit the train button quite quickly we’ll get the Training complete message.</a:t>
            </a:r>
          </a:p>
          <a:p>
            <a:pPr marL="285750" indent="-285750">
              <a:buFont typeface="Wingdings" panose="05000000000000000000" pitchFamily="2" charset="2"/>
              <a:buChar char="Ø"/>
            </a:pPr>
            <a:r>
              <a:rPr lang="en-US" dirty="0"/>
              <a:t>On the details page we can publish model and now it can be used within Flow or PowerApps.</a:t>
            </a:r>
          </a:p>
          <a:p>
            <a:pPr marL="285750" indent="-285750">
              <a:buFont typeface="Wingdings" panose="05000000000000000000" pitchFamily="2" charset="2"/>
              <a:buChar char="Ø"/>
            </a:pPr>
            <a:r>
              <a:rPr lang="en-US" dirty="0"/>
              <a:t>Use the Model in PowerApps</a:t>
            </a:r>
          </a:p>
        </p:txBody>
      </p:sp>
    </p:spTree>
    <p:extLst>
      <p:ext uri="{BB962C8B-B14F-4D97-AF65-F5344CB8AC3E}">
        <p14:creationId xmlns:p14="http://schemas.microsoft.com/office/powerpoint/2010/main" val="1715485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158B9E-F010-4C97-B6D5-079A3215CA44}"/>
              </a:ext>
            </a:extLst>
          </p:cNvPr>
          <p:cNvSpPr txBox="1"/>
          <p:nvPr/>
        </p:nvSpPr>
        <p:spPr>
          <a:xfrm>
            <a:off x="838200" y="377825"/>
            <a:ext cx="10515600" cy="4247317"/>
          </a:xfrm>
          <a:prstGeom prst="rect">
            <a:avLst/>
          </a:prstGeom>
          <a:noFill/>
        </p:spPr>
        <p:txBody>
          <a:bodyPr wrap="square" rtlCol="0">
            <a:spAutoFit/>
          </a:bodyPr>
          <a:lstStyle/>
          <a:p>
            <a:r>
              <a:rPr lang="en-US" dirty="0"/>
              <a:t>These below are the main tasks which we need to perform in order to Implement the AI builder form processing in PowerApps</a:t>
            </a:r>
          </a:p>
          <a:p>
            <a:endParaRPr lang="en-US" dirty="0"/>
          </a:p>
          <a:p>
            <a:pPr marL="285750" indent="-285750">
              <a:buFont typeface="Arial" panose="020B0604020202020204" pitchFamily="34" charset="0"/>
              <a:buChar char="•"/>
            </a:pPr>
            <a:r>
              <a:rPr lang="en-US" dirty="0"/>
              <a:t>Create an AI Model for Form processing</a:t>
            </a:r>
          </a:p>
          <a:p>
            <a:pPr marL="285750" indent="-285750">
              <a:buFont typeface="Arial" panose="020B0604020202020204" pitchFamily="34" charset="0"/>
              <a:buChar char="•"/>
            </a:pPr>
            <a:r>
              <a:rPr lang="en-US" dirty="0"/>
              <a:t>Add Documents to Model</a:t>
            </a:r>
          </a:p>
          <a:p>
            <a:pPr marL="285750" indent="-285750">
              <a:buFont typeface="Arial" panose="020B0604020202020204" pitchFamily="34" charset="0"/>
              <a:buChar char="•"/>
            </a:pPr>
            <a:r>
              <a:rPr lang="en-US" dirty="0"/>
              <a:t>Once we have uploaded the 5 documents the analyze button will be enabled. The analyzing of the document can take a while.</a:t>
            </a:r>
          </a:p>
          <a:p>
            <a:pPr marL="285750" indent="-285750">
              <a:buFont typeface="Arial" panose="020B0604020202020204" pitchFamily="34" charset="0"/>
              <a:buChar char="•"/>
            </a:pPr>
            <a:r>
              <a:rPr lang="en-US" dirty="0"/>
              <a:t>After uploading we need to Identify the data from Document</a:t>
            </a:r>
          </a:p>
          <a:p>
            <a:pPr marL="285750" indent="-285750">
              <a:buFont typeface="Arial" panose="020B0604020202020204" pitchFamily="34" charset="0"/>
              <a:buChar char="•"/>
            </a:pPr>
            <a:r>
              <a:rPr lang="en-US" dirty="0"/>
              <a:t>Select Fields in AI Builder</a:t>
            </a:r>
          </a:p>
          <a:p>
            <a:pPr marL="285750" indent="-285750">
              <a:buFont typeface="Arial" panose="020B0604020202020204" pitchFamily="34" charset="0"/>
              <a:buChar char="•"/>
            </a:pPr>
            <a:r>
              <a:rPr lang="en-US" dirty="0"/>
              <a:t>We can now select the fields and AI builder will suggest field names too. We just have to click the ones that we are interested in.</a:t>
            </a:r>
          </a:p>
          <a:p>
            <a:pPr marL="285750" indent="-285750">
              <a:buFont typeface="Arial" panose="020B0604020202020204" pitchFamily="34" charset="0"/>
              <a:buChar char="•"/>
            </a:pPr>
            <a:r>
              <a:rPr lang="en-US" dirty="0"/>
              <a:t>Train the model</a:t>
            </a:r>
          </a:p>
          <a:p>
            <a:pPr marL="285750" indent="-285750">
              <a:buFont typeface="Arial" panose="020B0604020202020204" pitchFamily="34" charset="0"/>
              <a:buChar char="•"/>
            </a:pPr>
            <a:r>
              <a:rPr lang="en-US" dirty="0"/>
              <a:t>When we hit the train button quite quickly we’ll get the Training complete message.</a:t>
            </a:r>
          </a:p>
          <a:p>
            <a:pPr marL="285750" indent="-285750">
              <a:buFont typeface="Arial" panose="020B0604020202020204" pitchFamily="34" charset="0"/>
              <a:buChar char="•"/>
            </a:pPr>
            <a:r>
              <a:rPr lang="en-US" dirty="0"/>
              <a:t>On the details page we can publish model and now it can be used within Flow or PowerApps.</a:t>
            </a:r>
          </a:p>
          <a:p>
            <a:pPr marL="285750" indent="-285750">
              <a:buFont typeface="Arial" panose="020B0604020202020204" pitchFamily="34" charset="0"/>
              <a:buChar char="•"/>
            </a:pPr>
            <a:r>
              <a:rPr lang="en-US" dirty="0"/>
              <a:t>Use the Model in PowerApps</a:t>
            </a:r>
          </a:p>
        </p:txBody>
      </p:sp>
      <p:sp>
        <p:nvSpPr>
          <p:cNvPr id="5" name="TextBox 4">
            <a:extLst>
              <a:ext uri="{FF2B5EF4-FFF2-40B4-BE49-F238E27FC236}">
                <a16:creationId xmlns:a16="http://schemas.microsoft.com/office/drawing/2014/main" id="{5645F9E0-F606-445E-926D-6FA0F2E3E615}"/>
              </a:ext>
            </a:extLst>
          </p:cNvPr>
          <p:cNvSpPr txBox="1"/>
          <p:nvPr/>
        </p:nvSpPr>
        <p:spPr>
          <a:xfrm>
            <a:off x="838200" y="4777542"/>
            <a:ext cx="10515600" cy="923330"/>
          </a:xfrm>
          <a:prstGeom prst="rect">
            <a:avLst/>
          </a:prstGeom>
          <a:noFill/>
        </p:spPr>
        <p:txBody>
          <a:bodyPr wrap="square" rtlCol="0">
            <a:spAutoFit/>
          </a:bodyPr>
          <a:lstStyle/>
          <a:p>
            <a:r>
              <a:rPr lang="en-US" b="1" dirty="0">
                <a:cs typeface="Aharoni" panose="020B0604020202020204" pitchFamily="2" charset="-79"/>
              </a:rPr>
              <a:t>Note: </a:t>
            </a:r>
            <a:r>
              <a:rPr lang="en-US" dirty="0">
                <a:cs typeface="Aharoni" panose="020B0604020202020204" pitchFamily="2" charset="-79"/>
              </a:rPr>
              <a:t>that we must need at least 5 documents before we can go over to the next step. If you thought that you could just rename the same document 5 times then you are wrong. AI build looks at the content of the files not just the name of the files!</a:t>
            </a:r>
          </a:p>
        </p:txBody>
      </p:sp>
    </p:spTree>
    <p:extLst>
      <p:ext uri="{BB962C8B-B14F-4D97-AF65-F5344CB8AC3E}">
        <p14:creationId xmlns:p14="http://schemas.microsoft.com/office/powerpoint/2010/main" val="3095582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E4C2-198A-412F-A1DC-11226FC925EA}"/>
              </a:ext>
            </a:extLst>
          </p:cNvPr>
          <p:cNvSpPr>
            <a:spLocks noGrp="1"/>
          </p:cNvSpPr>
          <p:nvPr>
            <p:ph type="title"/>
          </p:nvPr>
        </p:nvSpPr>
        <p:spPr/>
        <p:txBody>
          <a:bodyPr>
            <a:normAutofit/>
          </a:bodyPr>
          <a:lstStyle/>
          <a:p>
            <a:r>
              <a:rPr lang="en-US" sz="6000" dirty="0">
                <a:solidFill>
                  <a:schemeClr val="bg1"/>
                </a:solidFill>
              </a:rPr>
              <a:t>Any Questions?</a:t>
            </a:r>
          </a:p>
        </p:txBody>
      </p:sp>
    </p:spTree>
    <p:extLst>
      <p:ext uri="{BB962C8B-B14F-4D97-AF65-F5344CB8AC3E}">
        <p14:creationId xmlns:p14="http://schemas.microsoft.com/office/powerpoint/2010/main" val="3907497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3200-9E83-4FFD-8A31-1D80C3550579}"/>
              </a:ext>
            </a:extLst>
          </p:cNvPr>
          <p:cNvSpPr>
            <a:spLocks noGrp="1"/>
          </p:cNvSpPr>
          <p:nvPr>
            <p:ph type="title"/>
          </p:nvPr>
        </p:nvSpPr>
        <p:spPr>
          <a:xfrm>
            <a:off x="841248" y="581891"/>
            <a:ext cx="3363242" cy="3740727"/>
          </a:xfrm>
        </p:spPr>
        <p:txBody>
          <a:bodyPr vert="horz" lIns="91440" tIns="45720" rIns="91440" bIns="45720" rtlCol="0" anchor="b">
            <a:normAutofit/>
          </a:bodyPr>
          <a:lstStyle/>
          <a:p>
            <a:r>
              <a:rPr lang="en-US" sz="4800" kern="1200" dirty="0">
                <a:solidFill>
                  <a:schemeClr val="tx1"/>
                </a:solidFill>
                <a:latin typeface="+mj-lt"/>
                <a:ea typeface="+mj-ea"/>
                <a:cs typeface="+mj-cs"/>
              </a:rPr>
              <a:t>Please fill out the survey! </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&amp; Win Swags!!</a:t>
            </a:r>
          </a:p>
        </p:txBody>
      </p:sp>
      <p:pic>
        <p:nvPicPr>
          <p:cNvPr id="4" name="Picture 3">
            <a:extLst>
              <a:ext uri="{FF2B5EF4-FFF2-40B4-BE49-F238E27FC236}">
                <a16:creationId xmlns:a16="http://schemas.microsoft.com/office/drawing/2014/main" id="{1AEC8162-D9C6-434D-9467-952F69B35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875" y="343766"/>
            <a:ext cx="4680512" cy="4680512"/>
          </a:xfrm>
          <a:prstGeom prst="rect">
            <a:avLst/>
          </a:prstGeom>
        </p:spPr>
      </p:pic>
      <p:sp>
        <p:nvSpPr>
          <p:cNvPr id="5" name="TextBox 4">
            <a:extLst>
              <a:ext uri="{FF2B5EF4-FFF2-40B4-BE49-F238E27FC236}">
                <a16:creationId xmlns:a16="http://schemas.microsoft.com/office/drawing/2014/main" id="{D0EF7A67-E46C-4B60-B71D-A4D694261DB2}"/>
              </a:ext>
            </a:extLst>
          </p:cNvPr>
          <p:cNvSpPr txBox="1"/>
          <p:nvPr/>
        </p:nvSpPr>
        <p:spPr>
          <a:xfrm>
            <a:off x="5953126" y="5249741"/>
            <a:ext cx="6076950" cy="369332"/>
          </a:xfrm>
          <a:prstGeom prst="rect">
            <a:avLst/>
          </a:prstGeom>
          <a:noFill/>
        </p:spPr>
        <p:txBody>
          <a:bodyPr wrap="square" rtlCol="0">
            <a:spAutoFit/>
          </a:bodyPr>
          <a:lstStyle/>
          <a:p>
            <a:r>
              <a:rPr lang="en-CA" dirty="0">
                <a:hlinkClick r:id="rId3"/>
              </a:rPr>
              <a:t>https://www.powerplatformbootcamp.com/survey</a:t>
            </a:r>
            <a:endParaRPr lang="en-CA" dirty="0"/>
          </a:p>
        </p:txBody>
      </p:sp>
    </p:spTree>
    <p:extLst>
      <p:ext uri="{BB962C8B-B14F-4D97-AF65-F5344CB8AC3E}">
        <p14:creationId xmlns:p14="http://schemas.microsoft.com/office/powerpoint/2010/main" val="4138252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036C-BA54-45FC-9987-BE658FE42601}"/>
              </a:ext>
            </a:extLst>
          </p:cNvPr>
          <p:cNvSpPr>
            <a:spLocks noGrp="1"/>
          </p:cNvSpPr>
          <p:nvPr>
            <p:ph type="title"/>
          </p:nvPr>
        </p:nvSpPr>
        <p:spPr/>
        <p:txBody>
          <a:bodyPr>
            <a:normAutofit fontScale="90000"/>
          </a:bodyPr>
          <a:lstStyle/>
          <a:p>
            <a:pPr algn="ctr"/>
            <a:r>
              <a:rPr lang="en-US" dirty="0">
                <a:solidFill>
                  <a:srgbClr val="732773"/>
                </a:solidFill>
              </a:rPr>
              <a:t>Thank You For Attending</a:t>
            </a:r>
          </a:p>
        </p:txBody>
      </p:sp>
    </p:spTree>
    <p:extLst>
      <p:ext uri="{BB962C8B-B14F-4D97-AF65-F5344CB8AC3E}">
        <p14:creationId xmlns:p14="http://schemas.microsoft.com/office/powerpoint/2010/main" val="181451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erson smiling and wearing a green shirt&#10;&#10;Description automatically generated">
            <a:extLst>
              <a:ext uri="{FF2B5EF4-FFF2-40B4-BE49-F238E27FC236}">
                <a16:creationId xmlns:a16="http://schemas.microsoft.com/office/drawing/2014/main" id="{F2D292EB-81A1-4228-8E73-B80B579CBA23}"/>
              </a:ext>
            </a:extLst>
          </p:cNvPr>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l="10499" r="10499"/>
          <a:stretch>
            <a:fillRect/>
          </a:stretch>
        </p:blipFill>
        <p:spPr>
          <a:xfrm>
            <a:off x="6811963" y="-25400"/>
            <a:ext cx="5380037" cy="6858000"/>
          </a:xfrm>
        </p:spPr>
      </p:pic>
      <p:sp>
        <p:nvSpPr>
          <p:cNvPr id="8" name="Text Placeholder 7">
            <a:extLst>
              <a:ext uri="{FF2B5EF4-FFF2-40B4-BE49-F238E27FC236}">
                <a16:creationId xmlns:a16="http://schemas.microsoft.com/office/drawing/2014/main" id="{68B36398-EEE2-4A6E-88E5-18ACB588D45E}"/>
              </a:ext>
            </a:extLst>
          </p:cNvPr>
          <p:cNvSpPr>
            <a:spLocks noGrp="1"/>
          </p:cNvSpPr>
          <p:nvPr>
            <p:ph type="body" sz="quarter" idx="11"/>
          </p:nvPr>
        </p:nvSpPr>
        <p:spPr>
          <a:xfrm>
            <a:off x="849244" y="1918368"/>
            <a:ext cx="5378795" cy="3263232"/>
          </a:xfrm>
        </p:spPr>
        <p:txBody>
          <a:bodyPr>
            <a:normAutofit/>
          </a:bodyPr>
          <a:lstStyle/>
          <a:p>
            <a:pPr marL="0" indent="0">
              <a:buNone/>
            </a:pPr>
            <a:r>
              <a:rPr lang="en-US" dirty="0"/>
              <a:t>I am a SharePoint developer. Focused on the PowerApps and Power Automate.</a:t>
            </a:r>
            <a:br>
              <a:rPr lang="en-US" dirty="0"/>
            </a:br>
            <a:endParaRPr lang="en-US" dirty="0"/>
          </a:p>
          <a:p>
            <a:pPr lvl="1"/>
            <a:r>
              <a:rPr lang="en-US" dirty="0"/>
              <a:t>SharePoint | Office 365</a:t>
            </a:r>
          </a:p>
          <a:p>
            <a:pPr lvl="1"/>
            <a:r>
              <a:rPr lang="en-US" dirty="0"/>
              <a:t>Desire Infoweb</a:t>
            </a:r>
          </a:p>
          <a:p>
            <a:pPr lvl="1"/>
            <a:r>
              <a:rPr lang="en-US" dirty="0"/>
              <a:t>Member of SharePoint user Group Ahmedabad</a:t>
            </a:r>
            <a:endParaRPr lang="en-IN" dirty="0"/>
          </a:p>
        </p:txBody>
      </p:sp>
    </p:spTree>
    <p:extLst>
      <p:ext uri="{BB962C8B-B14F-4D97-AF65-F5344CB8AC3E}">
        <p14:creationId xmlns:p14="http://schemas.microsoft.com/office/powerpoint/2010/main" val="410993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E9F9-7DA5-46BE-8FD3-98FC7600B400}"/>
              </a:ext>
            </a:extLst>
          </p:cNvPr>
          <p:cNvSpPr>
            <a:spLocks noGrp="1"/>
          </p:cNvSpPr>
          <p:nvPr>
            <p:ph type="title"/>
          </p:nvPr>
        </p:nvSpPr>
        <p:spPr>
          <a:xfrm>
            <a:off x="838199" y="430458"/>
            <a:ext cx="10823713" cy="1030042"/>
          </a:xfrm>
        </p:spPr>
        <p:txBody>
          <a:bodyPr>
            <a:normAutofit fontScale="90000"/>
          </a:bodyPr>
          <a:lstStyle/>
          <a:p>
            <a:r>
              <a:rPr lang="en-US" dirty="0"/>
              <a:t>Invoice Automation using PowerApps Power Automate and AI Builder </a:t>
            </a:r>
          </a:p>
        </p:txBody>
      </p:sp>
      <p:sp>
        <p:nvSpPr>
          <p:cNvPr id="3" name="Content Placeholder 2">
            <a:extLst>
              <a:ext uri="{FF2B5EF4-FFF2-40B4-BE49-F238E27FC236}">
                <a16:creationId xmlns:a16="http://schemas.microsoft.com/office/drawing/2014/main" id="{87541EC9-263C-4672-B5CC-D58181D9EC46}"/>
              </a:ext>
            </a:extLst>
          </p:cNvPr>
          <p:cNvSpPr>
            <a:spLocks noGrp="1"/>
          </p:cNvSpPr>
          <p:nvPr>
            <p:ph idx="1"/>
          </p:nvPr>
        </p:nvSpPr>
        <p:spPr>
          <a:xfrm>
            <a:off x="838199" y="1579770"/>
            <a:ext cx="10515600" cy="4184926"/>
          </a:xfrm>
        </p:spPr>
        <p:txBody>
          <a:bodyPr>
            <a:normAutofit/>
          </a:bodyPr>
          <a:lstStyle/>
          <a:p>
            <a:r>
              <a:rPr lang="en-US" dirty="0"/>
              <a:t>We are going to perform the Invoice Generation from the PowerApps and send it to the Company contact email.</a:t>
            </a:r>
          </a:p>
          <a:p>
            <a:r>
              <a:rPr lang="en-US" dirty="0"/>
              <a:t>After that we are also go through the Amazing AI Builder which will fetch all the Information from the uploaded document and provide us with a one click.</a:t>
            </a:r>
          </a:p>
          <a:p>
            <a:r>
              <a:rPr lang="en-US" dirty="0"/>
              <a:t>The main purpose of this session is to get rid of old school Invoice management process and use the latest process, and it can be implemented with worlds best No-code solution Application PowerApps.</a:t>
            </a:r>
          </a:p>
        </p:txBody>
      </p:sp>
    </p:spTree>
    <p:extLst>
      <p:ext uri="{BB962C8B-B14F-4D97-AF65-F5344CB8AC3E}">
        <p14:creationId xmlns:p14="http://schemas.microsoft.com/office/powerpoint/2010/main" val="2395435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540C-63D9-4102-9168-DD270C7DEE76}"/>
              </a:ext>
            </a:extLst>
          </p:cNvPr>
          <p:cNvSpPr>
            <a:spLocks noGrp="1"/>
          </p:cNvSpPr>
          <p:nvPr>
            <p:ph type="title"/>
          </p:nvPr>
        </p:nvSpPr>
        <p:spPr/>
        <p:txBody>
          <a:bodyPr/>
          <a:lstStyle/>
          <a:p>
            <a:r>
              <a:rPr lang="en-US" dirty="0"/>
              <a:t>Session Agenda</a:t>
            </a:r>
          </a:p>
        </p:txBody>
      </p:sp>
      <p:sp>
        <p:nvSpPr>
          <p:cNvPr id="3" name="Content Placeholder 2">
            <a:extLst>
              <a:ext uri="{FF2B5EF4-FFF2-40B4-BE49-F238E27FC236}">
                <a16:creationId xmlns:a16="http://schemas.microsoft.com/office/drawing/2014/main" id="{2B258DCE-7C48-4DD8-AE50-AF69CD5ACED3}"/>
              </a:ext>
            </a:extLst>
          </p:cNvPr>
          <p:cNvSpPr>
            <a:spLocks noGrp="1"/>
          </p:cNvSpPr>
          <p:nvPr>
            <p:ph idx="1"/>
          </p:nvPr>
        </p:nvSpPr>
        <p:spPr/>
        <p:txBody>
          <a:bodyPr/>
          <a:lstStyle/>
          <a:p>
            <a:r>
              <a:rPr lang="en-IN" dirty="0"/>
              <a:t>Introduction to Power Platform</a:t>
            </a:r>
          </a:p>
          <a:p>
            <a:r>
              <a:rPr lang="en-US" dirty="0"/>
              <a:t>Invoicing Process and Real life Challenges</a:t>
            </a:r>
          </a:p>
          <a:p>
            <a:r>
              <a:rPr lang="en-US" dirty="0"/>
              <a:t>Approach to Implement using Power Apps and Power Automate</a:t>
            </a:r>
          </a:p>
          <a:p>
            <a:r>
              <a:rPr lang="en-US" dirty="0"/>
              <a:t>Demo</a:t>
            </a:r>
          </a:p>
          <a:p>
            <a:r>
              <a:rPr lang="en-IN" dirty="0"/>
              <a:t>Generate Invoice using PowerApps and Power Automate</a:t>
            </a:r>
          </a:p>
          <a:p>
            <a:r>
              <a:rPr lang="en-IN" dirty="0"/>
              <a:t>Introduction to the AI builder in PowerApps</a:t>
            </a:r>
          </a:p>
          <a:p>
            <a:r>
              <a:rPr lang="en-IN" dirty="0"/>
              <a:t>Use AI builder in PowerApps to track Incoming Invoice</a:t>
            </a:r>
          </a:p>
          <a:p>
            <a:pPr marL="0" indent="0">
              <a:buNone/>
            </a:pPr>
            <a:endParaRPr lang="en-US" dirty="0"/>
          </a:p>
        </p:txBody>
      </p:sp>
    </p:spTree>
    <p:extLst>
      <p:ext uri="{BB962C8B-B14F-4D97-AF65-F5344CB8AC3E}">
        <p14:creationId xmlns:p14="http://schemas.microsoft.com/office/powerpoint/2010/main" val="325043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D0EC6-F4E1-4C75-B230-2C38DA40A650}"/>
              </a:ext>
            </a:extLst>
          </p:cNvPr>
          <p:cNvSpPr>
            <a:spLocks noGrp="1"/>
          </p:cNvSpPr>
          <p:nvPr>
            <p:ph type="title"/>
          </p:nvPr>
        </p:nvSpPr>
        <p:spPr>
          <a:xfrm>
            <a:off x="896178" y="2044416"/>
            <a:ext cx="10399643" cy="1560176"/>
          </a:xfrm>
        </p:spPr>
        <p:txBody>
          <a:bodyPr>
            <a:normAutofit fontScale="90000"/>
          </a:bodyPr>
          <a:lstStyle/>
          <a:p>
            <a:r>
              <a:rPr lang="en-IN" dirty="0"/>
              <a:t>Introduction to Power Platform</a:t>
            </a:r>
            <a:endParaRPr lang="en-US" dirty="0"/>
          </a:p>
        </p:txBody>
      </p:sp>
    </p:spTree>
    <p:extLst>
      <p:ext uri="{BB962C8B-B14F-4D97-AF65-F5344CB8AC3E}">
        <p14:creationId xmlns:p14="http://schemas.microsoft.com/office/powerpoint/2010/main" val="276764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10;&#10;Description automatically generated">
            <a:extLst>
              <a:ext uri="{FF2B5EF4-FFF2-40B4-BE49-F238E27FC236}">
                <a16:creationId xmlns:a16="http://schemas.microsoft.com/office/drawing/2014/main" id="{9DDA95AB-5DED-42D4-9D1B-021D6F296A97}"/>
              </a:ext>
            </a:extLst>
          </p:cNvPr>
          <p:cNvPicPr>
            <a:picLocks noGrp="1" noChangeAspect="1"/>
          </p:cNvPicPr>
          <p:nvPr>
            <p:ph idx="1"/>
          </p:nvPr>
        </p:nvPicPr>
        <p:blipFill>
          <a:blip r:embed="rId2"/>
          <a:stretch>
            <a:fillRect/>
          </a:stretch>
        </p:blipFill>
        <p:spPr>
          <a:xfrm>
            <a:off x="982317" y="769526"/>
            <a:ext cx="10227365" cy="4438639"/>
          </a:xfrm>
          <a:prstGeom prst="rect">
            <a:avLst/>
          </a:prstGeom>
        </p:spPr>
      </p:pic>
    </p:spTree>
    <p:extLst>
      <p:ext uri="{BB962C8B-B14F-4D97-AF65-F5344CB8AC3E}">
        <p14:creationId xmlns:p14="http://schemas.microsoft.com/office/powerpoint/2010/main" val="3494251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FDB0-7138-43D8-9766-7B104751DF9D}"/>
              </a:ext>
            </a:extLst>
          </p:cNvPr>
          <p:cNvSpPr>
            <a:spLocks noGrp="1"/>
          </p:cNvSpPr>
          <p:nvPr>
            <p:ph type="title"/>
          </p:nvPr>
        </p:nvSpPr>
        <p:spPr/>
        <p:txBody>
          <a:bodyPr>
            <a:normAutofit fontScale="90000"/>
          </a:bodyPr>
          <a:lstStyle/>
          <a:p>
            <a:r>
              <a:rPr lang="en-IN" dirty="0"/>
              <a:t>Power Platform New Member Power Virtual Agents</a:t>
            </a:r>
          </a:p>
        </p:txBody>
      </p:sp>
      <p:sp>
        <p:nvSpPr>
          <p:cNvPr id="6" name="TextBox 5">
            <a:extLst>
              <a:ext uri="{FF2B5EF4-FFF2-40B4-BE49-F238E27FC236}">
                <a16:creationId xmlns:a16="http://schemas.microsoft.com/office/drawing/2014/main" id="{C6664365-BA11-486C-BC49-FD12B610D3D3}"/>
              </a:ext>
            </a:extLst>
          </p:cNvPr>
          <p:cNvSpPr txBox="1"/>
          <p:nvPr/>
        </p:nvSpPr>
        <p:spPr>
          <a:xfrm>
            <a:off x="561938" y="1554194"/>
            <a:ext cx="10972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Power Virtual Agents empowers teams to easily create powerful bots using a guided, no-code graphical interface without the need for data scientists or developers. </a:t>
            </a:r>
          </a:p>
          <a:p>
            <a:pPr marL="285750" indent="-285750">
              <a:buFont typeface="Arial" panose="020B0604020202020204" pitchFamily="34" charset="0"/>
              <a:buChar char="•"/>
            </a:pPr>
            <a:r>
              <a:rPr lang="en-US" dirty="0"/>
              <a:t>Power Virtual Agents addresses many of the major issues with bot building in the industry today. </a:t>
            </a:r>
          </a:p>
          <a:p>
            <a:pPr marL="285750" indent="-285750">
              <a:buFont typeface="Arial" panose="020B0604020202020204" pitchFamily="34" charset="0"/>
              <a:buChar char="•"/>
            </a:pPr>
            <a:r>
              <a:rPr lang="en-US" dirty="0"/>
              <a:t>It eliminates the gap between the subject matter experts and the development teams building the bots, and the long latency between teams recognizing an issue and updating the bot to address it.</a:t>
            </a:r>
            <a:endParaRPr lang="en-IN" dirty="0"/>
          </a:p>
        </p:txBody>
      </p:sp>
      <p:pic>
        <p:nvPicPr>
          <p:cNvPr id="7" name="Picture 2" descr="Image result for Power Virtual Agent">
            <a:extLst>
              <a:ext uri="{FF2B5EF4-FFF2-40B4-BE49-F238E27FC236}">
                <a16:creationId xmlns:a16="http://schemas.microsoft.com/office/drawing/2014/main" id="{5E6F54EC-A1D3-478A-8B60-62775501F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930" y="3176885"/>
            <a:ext cx="2633870" cy="263387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6004909-BAD3-4F6C-87C7-E58581B1EBDE}"/>
              </a:ext>
            </a:extLst>
          </p:cNvPr>
          <p:cNvSpPr txBox="1"/>
          <p:nvPr/>
        </p:nvSpPr>
        <p:spPr>
          <a:xfrm>
            <a:off x="561938" y="3379681"/>
            <a:ext cx="7010400"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Empower your teams </a:t>
            </a:r>
            <a:r>
              <a:rPr lang="en-US" dirty="0"/>
              <a:t>by allowing them to easily build bots themselves without needing intermediaries, or coding or AI expertise.</a:t>
            </a:r>
          </a:p>
          <a:p>
            <a:pPr marL="285750" indent="-285750">
              <a:buFont typeface="Arial" panose="020B0604020202020204" pitchFamily="34" charset="0"/>
              <a:buChar char="•"/>
            </a:pPr>
            <a:r>
              <a:rPr lang="en-US" b="1" dirty="0"/>
              <a:t>Reduce costs </a:t>
            </a:r>
            <a:r>
              <a:rPr lang="en-US" dirty="0"/>
              <a:t>by easily automating common inquiries and freeing human agent time to deal with more complex issues.</a:t>
            </a:r>
          </a:p>
          <a:p>
            <a:pPr marL="285750" indent="-285750">
              <a:buFont typeface="Arial" panose="020B0604020202020204" pitchFamily="34" charset="0"/>
              <a:buChar char="•"/>
            </a:pPr>
            <a:r>
              <a:rPr lang="en-US" dirty="0"/>
              <a:t>Improve </a:t>
            </a:r>
            <a:r>
              <a:rPr lang="en-US" b="1" dirty="0"/>
              <a:t>customer satisfaction </a:t>
            </a:r>
            <a:r>
              <a:rPr lang="en-US" dirty="0"/>
              <a:t>by allowing customers to self-help and resolve issues quickly </a:t>
            </a:r>
            <a:r>
              <a:rPr lang="en-US" b="1" dirty="0"/>
              <a:t>24/7</a:t>
            </a:r>
            <a:r>
              <a:rPr lang="en-US" dirty="0"/>
              <a:t> using rich personalized bot conversations.</a:t>
            </a:r>
            <a:endParaRPr lang="en-IN" dirty="0"/>
          </a:p>
        </p:txBody>
      </p:sp>
    </p:spTree>
    <p:extLst>
      <p:ext uri="{BB962C8B-B14F-4D97-AF65-F5344CB8AC3E}">
        <p14:creationId xmlns:p14="http://schemas.microsoft.com/office/powerpoint/2010/main" val="68891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F5EB-F086-4A87-972C-DFA7243F8AA5}"/>
              </a:ext>
            </a:extLst>
          </p:cNvPr>
          <p:cNvSpPr>
            <a:spLocks noGrp="1"/>
          </p:cNvSpPr>
          <p:nvPr>
            <p:ph type="title"/>
          </p:nvPr>
        </p:nvSpPr>
        <p:spPr>
          <a:xfrm>
            <a:off x="838200" y="2084172"/>
            <a:ext cx="9859116" cy="1158793"/>
          </a:xfrm>
        </p:spPr>
        <p:txBody>
          <a:bodyPr>
            <a:normAutofit fontScale="90000"/>
          </a:bodyPr>
          <a:lstStyle/>
          <a:p>
            <a:r>
              <a:rPr lang="en-US" dirty="0"/>
              <a:t>Invoicing Process and Real life Challenges</a:t>
            </a:r>
            <a:endParaRPr lang="en-IN" dirty="0"/>
          </a:p>
        </p:txBody>
      </p:sp>
    </p:spTree>
    <p:extLst>
      <p:ext uri="{BB962C8B-B14F-4D97-AF65-F5344CB8AC3E}">
        <p14:creationId xmlns:p14="http://schemas.microsoft.com/office/powerpoint/2010/main" val="187202387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4565A"/>
      </a:dk2>
      <a:lt2>
        <a:srgbClr val="E7E8E9"/>
      </a:lt2>
      <a:accent1>
        <a:srgbClr val="732773"/>
      </a:accent1>
      <a:accent2>
        <a:srgbClr val="54565A"/>
      </a:accent2>
      <a:accent3>
        <a:srgbClr val="A442DC"/>
      </a:accent3>
      <a:accent4>
        <a:srgbClr val="7B7E83"/>
      </a:accent4>
      <a:accent5>
        <a:srgbClr val="D8D9DA"/>
      </a:accent5>
      <a:accent6>
        <a:srgbClr val="B564E3"/>
      </a:accent6>
      <a:hlink>
        <a:srgbClr val="0563C1"/>
      </a:hlink>
      <a:folHlink>
        <a:srgbClr val="0563C1"/>
      </a:folHlink>
    </a:clrScheme>
    <a:fontScheme name="Collaborate Canada">
      <a:majorFont>
        <a:latin typeface="Segoe UI Black"/>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C27F6A29DBC5499A29145CCF8A6FEF" ma:contentTypeVersion="15" ma:contentTypeDescription="Create a new document." ma:contentTypeScope="" ma:versionID="6246174e4d2cd2c090d202f34aec6975">
  <xsd:schema xmlns:xsd="http://www.w3.org/2001/XMLSchema" xmlns:xs="http://www.w3.org/2001/XMLSchema" xmlns:p="http://schemas.microsoft.com/office/2006/metadata/properties" xmlns:ns2="bb5988d6-8fef-43bf-8684-73b55c79ce34" xmlns:ns3="3dd97c74-5ef0-47a1-a0c0-112a138906c0" targetNamespace="http://schemas.microsoft.com/office/2006/metadata/properties" ma:root="true" ma:fieldsID="ccc0b60ace2116ecc5954db4535ae426" ns2:_="" ns3:_="">
    <xsd:import namespace="bb5988d6-8fef-43bf-8684-73b55c79ce34"/>
    <xsd:import namespace="3dd97c74-5ef0-47a1-a0c0-112a138906c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5988d6-8fef-43bf-8684-73b55c79ce3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dd97c74-5ef0-47a1-a0c0-112a138906c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BD89D9-7255-4D5A-82E5-E966CAEE4330}">
  <ds:schemaRefs>
    <ds:schemaRef ds:uri="3dd97c74-5ef0-47a1-a0c0-112a138906c0"/>
    <ds:schemaRef ds:uri="http://schemas.openxmlformats.org/package/2006/metadata/core-properties"/>
    <ds:schemaRef ds:uri="http://purl.org/dc/elements/1.1/"/>
    <ds:schemaRef ds:uri="http://schemas.microsoft.com/office/2006/documentManagement/types"/>
    <ds:schemaRef ds:uri="http://purl.org/dc/dcmitype/"/>
    <ds:schemaRef ds:uri="bb5988d6-8fef-43bf-8684-73b55c79ce34"/>
    <ds:schemaRef ds:uri="http://purl.org/dc/terms/"/>
    <ds:schemaRef ds:uri="http://www.w3.org/XML/1998/namespace"/>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011BBF7-1CE1-4050-9514-DB9AE0D56D7F}">
  <ds:schemaRefs>
    <ds:schemaRef ds:uri="http://schemas.microsoft.com/sharepoint/v3/contenttype/forms"/>
  </ds:schemaRefs>
</ds:datastoreItem>
</file>

<file path=customXml/itemProps3.xml><?xml version="1.0" encoding="utf-8"?>
<ds:datastoreItem xmlns:ds="http://schemas.openxmlformats.org/officeDocument/2006/customXml" ds:itemID="{6593E399-B7C0-4928-92D2-F2F6C5F27F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5988d6-8fef-43bf-8684-73b55c79ce34"/>
    <ds:schemaRef ds:uri="3dd97c74-5ef0-47a1-a0c0-112a138906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236</TotalTime>
  <Words>1050</Words>
  <Application>Microsoft Office PowerPoint</Application>
  <PresentationFormat>Widescreen</PresentationFormat>
  <Paragraphs>109</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Consolas</vt:lpstr>
      <vt:lpstr>Gill Sans MT</vt:lpstr>
      <vt:lpstr>Klavika Medium Condensed</vt:lpstr>
      <vt:lpstr>Segoe UI Black</vt:lpstr>
      <vt:lpstr>Segoe UI Semibold</vt:lpstr>
      <vt:lpstr>Segoe UI Semilight</vt:lpstr>
      <vt:lpstr>Wingdings</vt:lpstr>
      <vt:lpstr>Office Theme</vt:lpstr>
      <vt:lpstr>GLOBAL POWER PLATFORM BOOTCAMP</vt:lpstr>
      <vt:lpstr>Invoice Automation using PowerApps Power Automate and  AI Builder</vt:lpstr>
      <vt:lpstr>PowerPoint Presentation</vt:lpstr>
      <vt:lpstr>Invoice Automation using PowerApps Power Automate and AI Builder </vt:lpstr>
      <vt:lpstr>Session Agenda</vt:lpstr>
      <vt:lpstr>Introduction to Power Platform</vt:lpstr>
      <vt:lpstr>PowerPoint Presentation</vt:lpstr>
      <vt:lpstr>Power Platform New Member Power Virtual Agents</vt:lpstr>
      <vt:lpstr>Invoicing Process and Real life Challenges</vt:lpstr>
      <vt:lpstr>PowerPoint Presentation</vt:lpstr>
      <vt:lpstr>Approach to Implement using Power Apps and Power Automate </vt:lpstr>
      <vt:lpstr>PowerPoint Presentation</vt:lpstr>
      <vt:lpstr>Demo</vt:lpstr>
      <vt:lpstr>Live Demo</vt:lpstr>
      <vt:lpstr>Generate Invoice using PowerApps and Power Automate</vt:lpstr>
      <vt:lpstr>PowerPoint Presentation</vt:lpstr>
      <vt:lpstr>Introduction to the AI builder in PowerApps</vt:lpstr>
      <vt:lpstr>PowerPoint Presentation</vt:lpstr>
      <vt:lpstr>PowerPoint Presentation</vt:lpstr>
      <vt:lpstr>Use AI builder in PowerApps to track Incoming Invoice</vt:lpstr>
      <vt:lpstr>PowerPoint Presentation</vt:lpstr>
      <vt:lpstr>PowerPoint Presentation</vt:lpstr>
      <vt:lpstr>Any Questions?</vt:lpstr>
      <vt:lpstr>Please fill out the survey!  &amp; Win Swags!!</vt:lpstr>
      <vt:lpstr>Thank You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to the Presenter</dc:title>
  <dc:creator>Kirti Prajapati</dc:creator>
  <cp:lastModifiedBy>Nikhil Patel</cp:lastModifiedBy>
  <cp:revision>25</cp:revision>
  <dcterms:created xsi:type="dcterms:W3CDTF">2020-02-08T21:32:28Z</dcterms:created>
  <dcterms:modified xsi:type="dcterms:W3CDTF">2020-02-13T22:26:27Z</dcterms:modified>
</cp:coreProperties>
</file>