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7" r:id="rId2"/>
    <p:sldId id="2076136264" r:id="rId3"/>
    <p:sldId id="2076136245" r:id="rId4"/>
    <p:sldId id="2076136258" r:id="rId5"/>
    <p:sldId id="2076136265" r:id="rId6"/>
    <p:sldId id="2076136266" r:id="rId7"/>
    <p:sldId id="2076136268" r:id="rId8"/>
    <p:sldId id="2076136269" r:id="rId9"/>
    <p:sldId id="2076136270" r:id="rId10"/>
    <p:sldId id="2076136271" r:id="rId11"/>
    <p:sldId id="2076136273" r:id="rId12"/>
    <p:sldId id="2076136272" r:id="rId13"/>
    <p:sldId id="2076136267" r:id="rId14"/>
    <p:sldId id="2076136260" r:id="rId15"/>
    <p:sldId id="2076136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jay Kumar Sahoo" initials="BKS" lastIdx="1" clrIdx="0">
    <p:extLst>
      <p:ext uri="{19B8F6BF-5375-455C-9EA6-DF929625EA0E}">
        <p15:presenceInfo xmlns:p15="http://schemas.microsoft.com/office/powerpoint/2012/main" userId="0f7b0c5e09af0d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79374-0D7F-40E9-846F-3ADFDC770ED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FEA192-FDF2-448A-93AB-641503094BC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cap="none" dirty="0">
              <a:latin typeface="Dotum" panose="020B0600000101010101" pitchFamily="34" charset="-127"/>
              <a:ea typeface="Dotum" panose="020B0600000101010101" pitchFamily="34" charset="-127"/>
            </a:rPr>
            <a:t>Microsoft MVP (6 Times &amp; Counting)</a:t>
          </a:r>
        </a:p>
      </dgm:t>
    </dgm:pt>
    <dgm:pt modelId="{151ED30C-9C82-41F9-986A-6C5C65417771}" type="parTrans" cxnId="{40D9E65B-D3C0-49F3-9AC6-564C42A2DBD7}">
      <dgm:prSet/>
      <dgm:spPr/>
      <dgm:t>
        <a:bodyPr/>
        <a:lstStyle/>
        <a:p>
          <a:endParaRPr lang="en-US" sz="1600" b="1" dirty="0">
            <a:latin typeface="Dotum" panose="020B0600000101010101" pitchFamily="34" charset="-127"/>
            <a:ea typeface="Dotum" panose="020B0600000101010101" pitchFamily="34" charset="-127"/>
          </a:endParaRPr>
        </a:p>
      </dgm:t>
    </dgm:pt>
    <dgm:pt modelId="{681E9439-6C3F-4134-A5DC-A3E7618ABD36}" type="sibTrans" cxnId="{40D9E65B-D3C0-49F3-9AC6-564C42A2DBD7}">
      <dgm:prSet/>
      <dgm:spPr/>
      <dgm:t>
        <a:bodyPr/>
        <a:lstStyle/>
        <a:p>
          <a:endParaRPr lang="en-US" sz="1600" b="1" dirty="0">
            <a:latin typeface="Dotum" panose="020B0600000101010101" pitchFamily="34" charset="-127"/>
            <a:ea typeface="Dotum" panose="020B0600000101010101" pitchFamily="34" charset="-127"/>
          </a:endParaRPr>
        </a:p>
      </dgm:t>
    </dgm:pt>
    <dgm:pt modelId="{86EC8641-05BA-41F5-B8E7-F92C06D69F2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cap="none" dirty="0">
              <a:latin typeface="Dotum" panose="020B0600000101010101" pitchFamily="34" charset="-127"/>
              <a:ea typeface="Dotum" panose="020B0600000101010101" pitchFamily="34" charset="-127"/>
            </a:rPr>
            <a:t>Co-founder TSInfo Technologies</a:t>
          </a:r>
        </a:p>
      </dgm:t>
    </dgm:pt>
    <dgm:pt modelId="{2A53E920-2272-4C1C-A6E8-96C4B282B758}" type="parTrans" cxnId="{8F4B4D1E-9506-4EEC-91D2-3F3E27AF66C2}">
      <dgm:prSet/>
      <dgm:spPr/>
      <dgm:t>
        <a:bodyPr/>
        <a:lstStyle/>
        <a:p>
          <a:endParaRPr lang="en-US" sz="1600" b="1" dirty="0">
            <a:latin typeface="Dotum" panose="020B0600000101010101" pitchFamily="34" charset="-127"/>
            <a:ea typeface="Dotum" panose="020B0600000101010101" pitchFamily="34" charset="-127"/>
          </a:endParaRPr>
        </a:p>
      </dgm:t>
    </dgm:pt>
    <dgm:pt modelId="{41EBFADA-3701-4881-9B16-4ADFD998926B}" type="sibTrans" cxnId="{8F4B4D1E-9506-4EEC-91D2-3F3E27AF66C2}">
      <dgm:prSet/>
      <dgm:spPr/>
      <dgm:t>
        <a:bodyPr/>
        <a:lstStyle/>
        <a:p>
          <a:endParaRPr lang="en-US" sz="1600" b="1" dirty="0">
            <a:latin typeface="Dotum" panose="020B0600000101010101" pitchFamily="34" charset="-127"/>
            <a:ea typeface="Dotum" panose="020B0600000101010101" pitchFamily="34" charset="-127"/>
          </a:endParaRPr>
        </a:p>
      </dgm:t>
    </dgm:pt>
    <dgm:pt modelId="{26E2DD3B-DAA3-4FE8-95EB-F0F2F8B7817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cap="none" dirty="0">
              <a:latin typeface="Dotum" panose="020B0600000101010101" pitchFamily="34" charset="-127"/>
              <a:ea typeface="Dotum" panose="020B0600000101010101" pitchFamily="34" charset="-127"/>
            </a:rPr>
            <a:t>Running SharePointsky.com &amp; EnjoySharePoint.com</a:t>
          </a:r>
        </a:p>
      </dgm:t>
    </dgm:pt>
    <dgm:pt modelId="{31BEFA1C-530E-4567-832B-57B25CA670BA}" type="parTrans" cxnId="{2715CA14-83D1-451F-B9B8-D5F6C846741A}">
      <dgm:prSet/>
      <dgm:spPr/>
      <dgm:t>
        <a:bodyPr/>
        <a:lstStyle/>
        <a:p>
          <a:endParaRPr lang="en-US" sz="1600" b="1" dirty="0">
            <a:latin typeface="Dotum" panose="020B0600000101010101" pitchFamily="34" charset="-127"/>
            <a:ea typeface="Dotum" panose="020B0600000101010101" pitchFamily="34" charset="-127"/>
          </a:endParaRPr>
        </a:p>
      </dgm:t>
    </dgm:pt>
    <dgm:pt modelId="{9AAA026D-CD79-4BE3-B457-043AF16BCF99}" type="sibTrans" cxnId="{2715CA14-83D1-451F-B9B8-D5F6C846741A}">
      <dgm:prSet/>
      <dgm:spPr/>
      <dgm:t>
        <a:bodyPr/>
        <a:lstStyle/>
        <a:p>
          <a:endParaRPr lang="en-US" sz="1600" b="1" dirty="0">
            <a:latin typeface="Dotum" panose="020B0600000101010101" pitchFamily="34" charset="-127"/>
            <a:ea typeface="Dotum" panose="020B0600000101010101" pitchFamily="34" charset="-127"/>
          </a:endParaRPr>
        </a:p>
      </dgm:t>
    </dgm:pt>
    <dgm:pt modelId="{FD82ACD2-EC6C-448B-B9DA-700273551C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cap="none" dirty="0">
              <a:latin typeface="Dotum" panose="020B0600000101010101" pitchFamily="34" charset="-127"/>
              <a:ea typeface="Dotum" panose="020B0600000101010101" pitchFamily="34" charset="-127"/>
            </a:rPr>
            <a:t>Blogger, Trainer, Consultant &amp; Author Etc.</a:t>
          </a:r>
        </a:p>
      </dgm:t>
    </dgm:pt>
    <dgm:pt modelId="{4BFDB87D-41C3-44C9-842F-BBCD6A279EF0}" type="parTrans" cxnId="{100D1615-D524-49E3-83E4-DF94E1F84351}">
      <dgm:prSet/>
      <dgm:spPr/>
      <dgm:t>
        <a:bodyPr/>
        <a:lstStyle/>
        <a:p>
          <a:endParaRPr lang="en-US" sz="1600" b="1" dirty="0">
            <a:latin typeface="Dotum" panose="020B0600000101010101" pitchFamily="34" charset="-127"/>
            <a:ea typeface="Dotum" panose="020B0600000101010101" pitchFamily="34" charset="-127"/>
          </a:endParaRPr>
        </a:p>
      </dgm:t>
    </dgm:pt>
    <dgm:pt modelId="{DD0F3631-E5BD-434C-BB65-C0128BABC7A3}" type="sibTrans" cxnId="{100D1615-D524-49E3-83E4-DF94E1F84351}">
      <dgm:prSet/>
      <dgm:spPr/>
      <dgm:t>
        <a:bodyPr/>
        <a:lstStyle/>
        <a:p>
          <a:endParaRPr lang="en-US" sz="1600" b="1" dirty="0">
            <a:latin typeface="Dotum" panose="020B0600000101010101" pitchFamily="34" charset="-127"/>
            <a:ea typeface="Dotum" panose="020B0600000101010101" pitchFamily="34" charset="-127"/>
          </a:endParaRPr>
        </a:p>
      </dgm:t>
    </dgm:pt>
    <dgm:pt modelId="{BB3E9A24-65BE-4DF6-A7DD-7A4C362735E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cap="none" dirty="0">
              <a:latin typeface="Dotum" panose="020B0600000101010101" pitchFamily="34" charset="-127"/>
              <a:ea typeface="Dotum" panose="020B0600000101010101" pitchFamily="34" charset="-127"/>
            </a:rPr>
            <a:t>Driving</a:t>
          </a:r>
        </a:p>
      </dgm:t>
    </dgm:pt>
    <dgm:pt modelId="{7783935A-9701-4B81-B8FC-D77D6B8A582E}" type="parTrans" cxnId="{F46A0C76-5E8F-4DEB-8E66-A332ABD1791F}">
      <dgm:prSet/>
      <dgm:spPr/>
      <dgm:t>
        <a:bodyPr/>
        <a:lstStyle/>
        <a:p>
          <a:endParaRPr lang="en-US" sz="1600" b="1" dirty="0">
            <a:latin typeface="Dotum" panose="020B0600000101010101" pitchFamily="34" charset="-127"/>
            <a:ea typeface="Dotum" panose="020B0600000101010101" pitchFamily="34" charset="-127"/>
          </a:endParaRPr>
        </a:p>
      </dgm:t>
    </dgm:pt>
    <dgm:pt modelId="{AF7FEBF4-B46D-4892-9E52-90724B6C7A0C}" type="sibTrans" cxnId="{F46A0C76-5E8F-4DEB-8E66-A332ABD1791F}">
      <dgm:prSet/>
      <dgm:spPr/>
      <dgm:t>
        <a:bodyPr/>
        <a:lstStyle/>
        <a:p>
          <a:endParaRPr lang="en-US" sz="1600" b="1" dirty="0">
            <a:latin typeface="Dotum" panose="020B0600000101010101" pitchFamily="34" charset="-127"/>
            <a:ea typeface="Dotum" panose="020B0600000101010101" pitchFamily="34" charset="-127"/>
          </a:endParaRPr>
        </a:p>
      </dgm:t>
    </dgm:pt>
    <dgm:pt modelId="{CCF55368-41C6-4EED-8E9D-007496AA2F2F}" type="pres">
      <dgm:prSet presAssocID="{61379374-0D7F-40E9-846F-3ADFDC770EDE}" presName="root" presStyleCnt="0">
        <dgm:presLayoutVars>
          <dgm:dir/>
          <dgm:resizeHandles val="exact"/>
        </dgm:presLayoutVars>
      </dgm:prSet>
      <dgm:spPr/>
    </dgm:pt>
    <dgm:pt modelId="{59FE982B-935F-44F8-8D58-917A1F203B7B}" type="pres">
      <dgm:prSet presAssocID="{71FEA192-FDF2-448A-93AB-641503094BCF}" presName="compNode" presStyleCnt="0"/>
      <dgm:spPr/>
    </dgm:pt>
    <dgm:pt modelId="{8170F60E-C1B9-498A-9A9D-D2D96F9F0304}" type="pres">
      <dgm:prSet presAssocID="{71FEA192-FDF2-448A-93AB-641503094BC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AA68A54-37A0-4B3C-910C-F579B7F0A20B}" type="pres">
      <dgm:prSet presAssocID="{71FEA192-FDF2-448A-93AB-641503094BCF}" presName="iconRect" presStyleLbl="node1" presStyleIdx="0" presStyleCnt="5"/>
      <dgm:spPr>
        <a:ln>
          <a:noFill/>
        </a:ln>
      </dgm:spPr>
    </dgm:pt>
    <dgm:pt modelId="{9521D152-11D1-455E-B9A4-D9458B545952}" type="pres">
      <dgm:prSet presAssocID="{71FEA192-FDF2-448A-93AB-641503094BCF}" presName="spaceRect" presStyleCnt="0"/>
      <dgm:spPr/>
    </dgm:pt>
    <dgm:pt modelId="{D811AA10-52DA-4A4A-9C0F-52E7DB2DC21E}" type="pres">
      <dgm:prSet presAssocID="{71FEA192-FDF2-448A-93AB-641503094BCF}" presName="textRect" presStyleLbl="revTx" presStyleIdx="0" presStyleCnt="5">
        <dgm:presLayoutVars>
          <dgm:chMax val="1"/>
          <dgm:chPref val="1"/>
        </dgm:presLayoutVars>
      </dgm:prSet>
      <dgm:spPr/>
    </dgm:pt>
    <dgm:pt modelId="{FDD371A9-C939-4985-868B-523392513E37}" type="pres">
      <dgm:prSet presAssocID="{681E9439-6C3F-4134-A5DC-A3E7618ABD36}" presName="sibTrans" presStyleCnt="0"/>
      <dgm:spPr/>
    </dgm:pt>
    <dgm:pt modelId="{D571CB5F-22A1-455A-B959-3B6B7B97ADCA}" type="pres">
      <dgm:prSet presAssocID="{86EC8641-05BA-41F5-B8E7-F92C06D69F24}" presName="compNode" presStyleCnt="0"/>
      <dgm:spPr/>
    </dgm:pt>
    <dgm:pt modelId="{71D6A153-48AF-4D78-98E4-C5AFE6919E16}" type="pres">
      <dgm:prSet presAssocID="{86EC8641-05BA-41F5-B8E7-F92C06D69F2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12D1861-946F-48A4-9FCF-6BB9D4B8FE10}" type="pres">
      <dgm:prSet presAssocID="{86EC8641-05BA-41F5-B8E7-F92C06D69F24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280DD6E-3E04-475B-8487-7B5539E551E8}" type="pres">
      <dgm:prSet presAssocID="{86EC8641-05BA-41F5-B8E7-F92C06D69F24}" presName="spaceRect" presStyleCnt="0"/>
      <dgm:spPr/>
    </dgm:pt>
    <dgm:pt modelId="{0B03D323-2732-4135-8D13-3AC594ACAA36}" type="pres">
      <dgm:prSet presAssocID="{86EC8641-05BA-41F5-B8E7-F92C06D69F24}" presName="textRect" presStyleLbl="revTx" presStyleIdx="1" presStyleCnt="5">
        <dgm:presLayoutVars>
          <dgm:chMax val="1"/>
          <dgm:chPref val="1"/>
        </dgm:presLayoutVars>
      </dgm:prSet>
      <dgm:spPr/>
    </dgm:pt>
    <dgm:pt modelId="{F127BEE2-2417-40F2-9281-2487C157AED8}" type="pres">
      <dgm:prSet presAssocID="{41EBFADA-3701-4881-9B16-4ADFD998926B}" presName="sibTrans" presStyleCnt="0"/>
      <dgm:spPr/>
    </dgm:pt>
    <dgm:pt modelId="{E81A84EA-2BE9-44A2-A61D-75C421AC2FB2}" type="pres">
      <dgm:prSet presAssocID="{26E2DD3B-DAA3-4FE8-95EB-F0F2F8B78171}" presName="compNode" presStyleCnt="0"/>
      <dgm:spPr/>
    </dgm:pt>
    <dgm:pt modelId="{F984FE49-CA25-4E40-8236-1ABC705FF06B}" type="pres">
      <dgm:prSet presAssocID="{26E2DD3B-DAA3-4FE8-95EB-F0F2F8B7817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3EFA1E0-B0F4-43DA-B53E-7B30FD19AFA3}" type="pres">
      <dgm:prSet presAssocID="{26E2DD3B-DAA3-4FE8-95EB-F0F2F8B78171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6CB4F1D-ABCA-437A-A526-0C86165CC113}" type="pres">
      <dgm:prSet presAssocID="{26E2DD3B-DAA3-4FE8-95EB-F0F2F8B78171}" presName="spaceRect" presStyleCnt="0"/>
      <dgm:spPr/>
    </dgm:pt>
    <dgm:pt modelId="{D8B409DB-A5F7-45DF-BADD-83A2B2DB2A0A}" type="pres">
      <dgm:prSet presAssocID="{26E2DD3B-DAA3-4FE8-95EB-F0F2F8B78171}" presName="textRect" presStyleLbl="revTx" presStyleIdx="2" presStyleCnt="5" custScaleX="141951">
        <dgm:presLayoutVars>
          <dgm:chMax val="1"/>
          <dgm:chPref val="1"/>
        </dgm:presLayoutVars>
      </dgm:prSet>
      <dgm:spPr/>
    </dgm:pt>
    <dgm:pt modelId="{7593B1A4-1AAA-45BB-B694-02DCEAE6597D}" type="pres">
      <dgm:prSet presAssocID="{9AAA026D-CD79-4BE3-B457-043AF16BCF99}" presName="sibTrans" presStyleCnt="0"/>
      <dgm:spPr/>
    </dgm:pt>
    <dgm:pt modelId="{6A97E986-6DA0-4FFE-B044-EE66E691F806}" type="pres">
      <dgm:prSet presAssocID="{FD82ACD2-EC6C-448B-B9DA-700273551C99}" presName="compNode" presStyleCnt="0"/>
      <dgm:spPr/>
    </dgm:pt>
    <dgm:pt modelId="{7ED3D25C-1570-4DF1-A36C-89F8E47AA651}" type="pres">
      <dgm:prSet presAssocID="{FD82ACD2-EC6C-448B-B9DA-700273551C9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A77E994-3CE2-486F-9DB7-2CD48E01C10E}" type="pres">
      <dgm:prSet presAssocID="{FD82ACD2-EC6C-448B-B9DA-700273551C99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E90E9C46-6C56-40C7-8AD1-97595FD26E59}" type="pres">
      <dgm:prSet presAssocID="{FD82ACD2-EC6C-448B-B9DA-700273551C99}" presName="spaceRect" presStyleCnt="0"/>
      <dgm:spPr/>
    </dgm:pt>
    <dgm:pt modelId="{63A91F3B-495D-4E7F-870A-982AF7C7993F}" type="pres">
      <dgm:prSet presAssocID="{FD82ACD2-EC6C-448B-B9DA-700273551C99}" presName="textRect" presStyleLbl="revTx" presStyleIdx="3" presStyleCnt="5">
        <dgm:presLayoutVars>
          <dgm:chMax val="1"/>
          <dgm:chPref val="1"/>
        </dgm:presLayoutVars>
      </dgm:prSet>
      <dgm:spPr/>
    </dgm:pt>
    <dgm:pt modelId="{8530177F-CDC3-4EA4-8C47-62D9816930FD}" type="pres">
      <dgm:prSet presAssocID="{DD0F3631-E5BD-434C-BB65-C0128BABC7A3}" presName="sibTrans" presStyleCnt="0"/>
      <dgm:spPr/>
    </dgm:pt>
    <dgm:pt modelId="{CC5ECC40-7A26-42E7-A4E5-96FCA6DF0933}" type="pres">
      <dgm:prSet presAssocID="{BB3E9A24-65BE-4DF6-A7DD-7A4C362735ED}" presName="compNode" presStyleCnt="0"/>
      <dgm:spPr/>
    </dgm:pt>
    <dgm:pt modelId="{D862146C-74EB-4407-A36D-6C56E007C27B}" type="pres">
      <dgm:prSet presAssocID="{BB3E9A24-65BE-4DF6-A7DD-7A4C362735E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1D131F9-204A-4F86-9BE6-63C18C49C212}" type="pres">
      <dgm:prSet presAssocID="{BB3E9A24-65BE-4DF6-A7DD-7A4C362735ED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316AAEF-C24E-4BF3-BCB5-06DEF61174A0}" type="pres">
      <dgm:prSet presAssocID="{BB3E9A24-65BE-4DF6-A7DD-7A4C362735ED}" presName="spaceRect" presStyleCnt="0"/>
      <dgm:spPr/>
    </dgm:pt>
    <dgm:pt modelId="{F3E5E2C2-968F-45C7-B9B7-ACCCD56A027B}" type="pres">
      <dgm:prSet presAssocID="{BB3E9A24-65BE-4DF6-A7DD-7A4C362735E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715CA14-83D1-451F-B9B8-D5F6C846741A}" srcId="{61379374-0D7F-40E9-846F-3ADFDC770EDE}" destId="{26E2DD3B-DAA3-4FE8-95EB-F0F2F8B78171}" srcOrd="2" destOrd="0" parTransId="{31BEFA1C-530E-4567-832B-57B25CA670BA}" sibTransId="{9AAA026D-CD79-4BE3-B457-043AF16BCF99}"/>
    <dgm:cxn modelId="{100D1615-D524-49E3-83E4-DF94E1F84351}" srcId="{61379374-0D7F-40E9-846F-3ADFDC770EDE}" destId="{FD82ACD2-EC6C-448B-B9DA-700273551C99}" srcOrd="3" destOrd="0" parTransId="{4BFDB87D-41C3-44C9-842F-BBCD6A279EF0}" sibTransId="{DD0F3631-E5BD-434C-BB65-C0128BABC7A3}"/>
    <dgm:cxn modelId="{685E5D17-1FD2-42BB-8E40-2078652E2B4C}" type="presOf" srcId="{26E2DD3B-DAA3-4FE8-95EB-F0F2F8B78171}" destId="{D8B409DB-A5F7-45DF-BADD-83A2B2DB2A0A}" srcOrd="0" destOrd="0" presId="urn:microsoft.com/office/officeart/2018/5/layout/IconLeafLabelList"/>
    <dgm:cxn modelId="{A26ED417-162E-4B91-B590-3D529C99DD3C}" type="presOf" srcId="{BB3E9A24-65BE-4DF6-A7DD-7A4C362735ED}" destId="{F3E5E2C2-968F-45C7-B9B7-ACCCD56A027B}" srcOrd="0" destOrd="0" presId="urn:microsoft.com/office/officeart/2018/5/layout/IconLeafLabelList"/>
    <dgm:cxn modelId="{8F4B4D1E-9506-4EEC-91D2-3F3E27AF66C2}" srcId="{61379374-0D7F-40E9-846F-3ADFDC770EDE}" destId="{86EC8641-05BA-41F5-B8E7-F92C06D69F24}" srcOrd="1" destOrd="0" parTransId="{2A53E920-2272-4C1C-A6E8-96C4B282B758}" sibTransId="{41EBFADA-3701-4881-9B16-4ADFD998926B}"/>
    <dgm:cxn modelId="{40D9E65B-D3C0-49F3-9AC6-564C42A2DBD7}" srcId="{61379374-0D7F-40E9-846F-3ADFDC770EDE}" destId="{71FEA192-FDF2-448A-93AB-641503094BCF}" srcOrd="0" destOrd="0" parTransId="{151ED30C-9C82-41F9-986A-6C5C65417771}" sibTransId="{681E9439-6C3F-4134-A5DC-A3E7618ABD36}"/>
    <dgm:cxn modelId="{F46A0C76-5E8F-4DEB-8E66-A332ABD1791F}" srcId="{61379374-0D7F-40E9-846F-3ADFDC770EDE}" destId="{BB3E9A24-65BE-4DF6-A7DD-7A4C362735ED}" srcOrd="4" destOrd="0" parTransId="{7783935A-9701-4B81-B8FC-D77D6B8A582E}" sibTransId="{AF7FEBF4-B46D-4892-9E52-90724B6C7A0C}"/>
    <dgm:cxn modelId="{34DD5157-9A2B-4C3A-9755-84E029ABEDB3}" type="presOf" srcId="{61379374-0D7F-40E9-846F-3ADFDC770EDE}" destId="{CCF55368-41C6-4EED-8E9D-007496AA2F2F}" srcOrd="0" destOrd="0" presId="urn:microsoft.com/office/officeart/2018/5/layout/IconLeafLabelList"/>
    <dgm:cxn modelId="{03C56E90-72DE-4FD9-815B-7D44167A472E}" type="presOf" srcId="{FD82ACD2-EC6C-448B-B9DA-700273551C99}" destId="{63A91F3B-495D-4E7F-870A-982AF7C7993F}" srcOrd="0" destOrd="0" presId="urn:microsoft.com/office/officeart/2018/5/layout/IconLeafLabelList"/>
    <dgm:cxn modelId="{2759AD95-2AC0-4BD0-8A1B-5B791D4D318D}" type="presOf" srcId="{86EC8641-05BA-41F5-B8E7-F92C06D69F24}" destId="{0B03D323-2732-4135-8D13-3AC594ACAA36}" srcOrd="0" destOrd="0" presId="urn:microsoft.com/office/officeart/2018/5/layout/IconLeafLabelList"/>
    <dgm:cxn modelId="{02237CEA-6C79-4956-96E2-97BA3C947698}" type="presOf" srcId="{71FEA192-FDF2-448A-93AB-641503094BCF}" destId="{D811AA10-52DA-4A4A-9C0F-52E7DB2DC21E}" srcOrd="0" destOrd="0" presId="urn:microsoft.com/office/officeart/2018/5/layout/IconLeafLabelList"/>
    <dgm:cxn modelId="{6C1F303C-AA8A-48E9-A242-7BBC58B2C65A}" type="presParOf" srcId="{CCF55368-41C6-4EED-8E9D-007496AA2F2F}" destId="{59FE982B-935F-44F8-8D58-917A1F203B7B}" srcOrd="0" destOrd="0" presId="urn:microsoft.com/office/officeart/2018/5/layout/IconLeafLabelList"/>
    <dgm:cxn modelId="{986ABB8D-F074-4359-B636-F4C767B27451}" type="presParOf" srcId="{59FE982B-935F-44F8-8D58-917A1F203B7B}" destId="{8170F60E-C1B9-498A-9A9D-D2D96F9F0304}" srcOrd="0" destOrd="0" presId="urn:microsoft.com/office/officeart/2018/5/layout/IconLeafLabelList"/>
    <dgm:cxn modelId="{1FB77F43-72D5-41D4-A676-BFA172B6CC4E}" type="presParOf" srcId="{59FE982B-935F-44F8-8D58-917A1F203B7B}" destId="{FAA68A54-37A0-4B3C-910C-F579B7F0A20B}" srcOrd="1" destOrd="0" presId="urn:microsoft.com/office/officeart/2018/5/layout/IconLeafLabelList"/>
    <dgm:cxn modelId="{7DF7764F-473B-4FE9-B9F2-82609E775CFE}" type="presParOf" srcId="{59FE982B-935F-44F8-8D58-917A1F203B7B}" destId="{9521D152-11D1-455E-B9A4-D9458B545952}" srcOrd="2" destOrd="0" presId="urn:microsoft.com/office/officeart/2018/5/layout/IconLeafLabelList"/>
    <dgm:cxn modelId="{6DF42571-3A6C-4D1E-B1B9-B6CBFCB92919}" type="presParOf" srcId="{59FE982B-935F-44F8-8D58-917A1F203B7B}" destId="{D811AA10-52DA-4A4A-9C0F-52E7DB2DC21E}" srcOrd="3" destOrd="0" presId="urn:microsoft.com/office/officeart/2018/5/layout/IconLeafLabelList"/>
    <dgm:cxn modelId="{4BE658F0-E525-4E6B-BFF6-F25E296D451F}" type="presParOf" srcId="{CCF55368-41C6-4EED-8E9D-007496AA2F2F}" destId="{FDD371A9-C939-4985-868B-523392513E37}" srcOrd="1" destOrd="0" presId="urn:microsoft.com/office/officeart/2018/5/layout/IconLeafLabelList"/>
    <dgm:cxn modelId="{01266246-E9A1-4C16-9CE6-C480CED69F03}" type="presParOf" srcId="{CCF55368-41C6-4EED-8E9D-007496AA2F2F}" destId="{D571CB5F-22A1-455A-B959-3B6B7B97ADCA}" srcOrd="2" destOrd="0" presId="urn:microsoft.com/office/officeart/2018/5/layout/IconLeafLabelList"/>
    <dgm:cxn modelId="{D38D6465-5BBD-4365-BE9E-1318CD5CEB5D}" type="presParOf" srcId="{D571CB5F-22A1-455A-B959-3B6B7B97ADCA}" destId="{71D6A153-48AF-4D78-98E4-C5AFE6919E16}" srcOrd="0" destOrd="0" presId="urn:microsoft.com/office/officeart/2018/5/layout/IconLeafLabelList"/>
    <dgm:cxn modelId="{3BE70410-CFBE-40D7-A03C-997A4CB81C04}" type="presParOf" srcId="{D571CB5F-22A1-455A-B959-3B6B7B97ADCA}" destId="{812D1861-946F-48A4-9FCF-6BB9D4B8FE10}" srcOrd="1" destOrd="0" presId="urn:microsoft.com/office/officeart/2018/5/layout/IconLeafLabelList"/>
    <dgm:cxn modelId="{03B90DFA-7382-45B0-96FE-9E212A469C11}" type="presParOf" srcId="{D571CB5F-22A1-455A-B959-3B6B7B97ADCA}" destId="{2280DD6E-3E04-475B-8487-7B5539E551E8}" srcOrd="2" destOrd="0" presId="urn:microsoft.com/office/officeart/2018/5/layout/IconLeafLabelList"/>
    <dgm:cxn modelId="{9A5226E7-6AEC-49D9-BADF-FD35C1DCDEA0}" type="presParOf" srcId="{D571CB5F-22A1-455A-B959-3B6B7B97ADCA}" destId="{0B03D323-2732-4135-8D13-3AC594ACAA36}" srcOrd="3" destOrd="0" presId="urn:microsoft.com/office/officeart/2018/5/layout/IconLeafLabelList"/>
    <dgm:cxn modelId="{B99E8038-541E-408E-980D-F6E1A84BDC89}" type="presParOf" srcId="{CCF55368-41C6-4EED-8E9D-007496AA2F2F}" destId="{F127BEE2-2417-40F2-9281-2487C157AED8}" srcOrd="3" destOrd="0" presId="urn:microsoft.com/office/officeart/2018/5/layout/IconLeafLabelList"/>
    <dgm:cxn modelId="{9DF83EDB-00C8-46B6-8437-D4E861FFCADF}" type="presParOf" srcId="{CCF55368-41C6-4EED-8E9D-007496AA2F2F}" destId="{E81A84EA-2BE9-44A2-A61D-75C421AC2FB2}" srcOrd="4" destOrd="0" presId="urn:microsoft.com/office/officeart/2018/5/layout/IconLeafLabelList"/>
    <dgm:cxn modelId="{71B55D43-7461-4704-9338-AC6C3EEC6B23}" type="presParOf" srcId="{E81A84EA-2BE9-44A2-A61D-75C421AC2FB2}" destId="{F984FE49-CA25-4E40-8236-1ABC705FF06B}" srcOrd="0" destOrd="0" presId="urn:microsoft.com/office/officeart/2018/5/layout/IconLeafLabelList"/>
    <dgm:cxn modelId="{236105E5-69E5-40DF-8239-4273E2804EF1}" type="presParOf" srcId="{E81A84EA-2BE9-44A2-A61D-75C421AC2FB2}" destId="{93EFA1E0-B0F4-43DA-B53E-7B30FD19AFA3}" srcOrd="1" destOrd="0" presId="urn:microsoft.com/office/officeart/2018/5/layout/IconLeafLabelList"/>
    <dgm:cxn modelId="{44443004-AB1E-4FAF-9B9F-DE5BD806230B}" type="presParOf" srcId="{E81A84EA-2BE9-44A2-A61D-75C421AC2FB2}" destId="{56CB4F1D-ABCA-437A-A526-0C86165CC113}" srcOrd="2" destOrd="0" presId="urn:microsoft.com/office/officeart/2018/5/layout/IconLeafLabelList"/>
    <dgm:cxn modelId="{A083C34C-EAAB-468E-B663-F5ED98E7B2D4}" type="presParOf" srcId="{E81A84EA-2BE9-44A2-A61D-75C421AC2FB2}" destId="{D8B409DB-A5F7-45DF-BADD-83A2B2DB2A0A}" srcOrd="3" destOrd="0" presId="urn:microsoft.com/office/officeart/2018/5/layout/IconLeafLabelList"/>
    <dgm:cxn modelId="{787C6524-FFD8-46A4-877D-9FBF9BE1C014}" type="presParOf" srcId="{CCF55368-41C6-4EED-8E9D-007496AA2F2F}" destId="{7593B1A4-1AAA-45BB-B694-02DCEAE6597D}" srcOrd="5" destOrd="0" presId="urn:microsoft.com/office/officeart/2018/5/layout/IconLeafLabelList"/>
    <dgm:cxn modelId="{26A1894B-BE85-43FF-8876-07E72728A21B}" type="presParOf" srcId="{CCF55368-41C6-4EED-8E9D-007496AA2F2F}" destId="{6A97E986-6DA0-4FFE-B044-EE66E691F806}" srcOrd="6" destOrd="0" presId="urn:microsoft.com/office/officeart/2018/5/layout/IconLeafLabelList"/>
    <dgm:cxn modelId="{71F7BF57-9E05-4395-909D-10FE1C780A03}" type="presParOf" srcId="{6A97E986-6DA0-4FFE-B044-EE66E691F806}" destId="{7ED3D25C-1570-4DF1-A36C-89F8E47AA651}" srcOrd="0" destOrd="0" presId="urn:microsoft.com/office/officeart/2018/5/layout/IconLeafLabelList"/>
    <dgm:cxn modelId="{9574856B-AC17-4901-B954-DB882DADFE0D}" type="presParOf" srcId="{6A97E986-6DA0-4FFE-B044-EE66E691F806}" destId="{CA77E994-3CE2-486F-9DB7-2CD48E01C10E}" srcOrd="1" destOrd="0" presId="urn:microsoft.com/office/officeart/2018/5/layout/IconLeafLabelList"/>
    <dgm:cxn modelId="{2E21A82B-34F0-40ED-9EE6-8B3CD72A5409}" type="presParOf" srcId="{6A97E986-6DA0-4FFE-B044-EE66E691F806}" destId="{E90E9C46-6C56-40C7-8AD1-97595FD26E59}" srcOrd="2" destOrd="0" presId="urn:microsoft.com/office/officeart/2018/5/layout/IconLeafLabelList"/>
    <dgm:cxn modelId="{65E0E080-65A5-4403-AB21-CCE37A01BFF9}" type="presParOf" srcId="{6A97E986-6DA0-4FFE-B044-EE66E691F806}" destId="{63A91F3B-495D-4E7F-870A-982AF7C7993F}" srcOrd="3" destOrd="0" presId="urn:microsoft.com/office/officeart/2018/5/layout/IconLeafLabelList"/>
    <dgm:cxn modelId="{7A684285-0B51-4486-8225-CD4B2B4AB603}" type="presParOf" srcId="{CCF55368-41C6-4EED-8E9D-007496AA2F2F}" destId="{8530177F-CDC3-4EA4-8C47-62D9816930FD}" srcOrd="7" destOrd="0" presId="urn:microsoft.com/office/officeart/2018/5/layout/IconLeafLabelList"/>
    <dgm:cxn modelId="{81DDAD76-31AD-46FC-A4FF-63C1D84D50A9}" type="presParOf" srcId="{CCF55368-41C6-4EED-8E9D-007496AA2F2F}" destId="{CC5ECC40-7A26-42E7-A4E5-96FCA6DF0933}" srcOrd="8" destOrd="0" presId="urn:microsoft.com/office/officeart/2018/5/layout/IconLeafLabelList"/>
    <dgm:cxn modelId="{14D02247-F8C5-47DB-ABC0-86C231CFE943}" type="presParOf" srcId="{CC5ECC40-7A26-42E7-A4E5-96FCA6DF0933}" destId="{D862146C-74EB-4407-A36D-6C56E007C27B}" srcOrd="0" destOrd="0" presId="urn:microsoft.com/office/officeart/2018/5/layout/IconLeafLabelList"/>
    <dgm:cxn modelId="{D06F2291-0C39-4BCC-AD33-39B80930B2F6}" type="presParOf" srcId="{CC5ECC40-7A26-42E7-A4E5-96FCA6DF0933}" destId="{51D131F9-204A-4F86-9BE6-63C18C49C212}" srcOrd="1" destOrd="0" presId="urn:microsoft.com/office/officeart/2018/5/layout/IconLeafLabelList"/>
    <dgm:cxn modelId="{A3D034BB-B936-45EA-A0E4-634D9BF7864F}" type="presParOf" srcId="{CC5ECC40-7A26-42E7-A4E5-96FCA6DF0933}" destId="{D316AAEF-C24E-4BF3-BCB5-06DEF61174A0}" srcOrd="2" destOrd="0" presId="urn:microsoft.com/office/officeart/2018/5/layout/IconLeafLabelList"/>
    <dgm:cxn modelId="{31889C6C-0411-4F70-853C-1BCE693DB1B8}" type="presParOf" srcId="{CC5ECC40-7A26-42E7-A4E5-96FCA6DF0933}" destId="{F3E5E2C2-968F-45C7-B9B7-ACCCD56A027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EA312D-617E-441F-9FFF-F80926199E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A6CF532-41A6-460B-A423-E71CCB1DD6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Daytona Pro Light" panose="020B0304030503040204" pitchFamily="34" charset="0"/>
            </a:rPr>
            <a:t>calculated columns: </a:t>
          </a:r>
          <a:r>
            <a:rPr lang="en-US" dirty="0">
              <a:latin typeface="Daytona Pro Light" panose="020B0304030503040204" pitchFamily="34" charset="0"/>
            </a:rPr>
            <a:t>Use it if you want to slice or filter on the value, or if you want a calculation for every row in your table.</a:t>
          </a:r>
        </a:p>
      </dgm:t>
    </dgm:pt>
    <dgm:pt modelId="{F870E5EE-D82D-49BA-A9F9-7CA7F534DDC9}" type="parTrans" cxnId="{B19C6C2E-1EA9-4902-9731-ED19D4757F39}">
      <dgm:prSet/>
      <dgm:spPr/>
      <dgm:t>
        <a:bodyPr/>
        <a:lstStyle/>
        <a:p>
          <a:endParaRPr lang="en-US"/>
        </a:p>
      </dgm:t>
    </dgm:pt>
    <dgm:pt modelId="{C783E199-3EF5-446B-AFE3-38E8F5BC0C46}" type="sibTrans" cxnId="{B19C6C2E-1EA9-4902-9731-ED19D4757F39}">
      <dgm:prSet/>
      <dgm:spPr/>
      <dgm:t>
        <a:bodyPr/>
        <a:lstStyle/>
        <a:p>
          <a:endParaRPr lang="en-US"/>
        </a:p>
      </dgm:t>
    </dgm:pt>
    <dgm:pt modelId="{9B3F5705-6A42-4613-8BCA-9D1F9DD41C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Daytona Pro Light" panose="020B0304030503040204" pitchFamily="34" charset="0"/>
            </a:rPr>
            <a:t>calculated measures: </a:t>
          </a:r>
          <a:r>
            <a:rPr lang="en-US" dirty="0">
              <a:latin typeface="Daytona Pro Light" panose="020B0304030503040204" pitchFamily="34" charset="0"/>
            </a:rPr>
            <a:t>Use a calculated measure when you are calculating percentages or ratios, or you need complex aggregations. </a:t>
          </a:r>
        </a:p>
      </dgm:t>
    </dgm:pt>
    <dgm:pt modelId="{9B4C5DD7-3C72-4361-8DC8-9FBF1BCDF58A}" type="parTrans" cxnId="{D9B22149-1CA1-470E-AF70-4A07F2FB10AB}">
      <dgm:prSet/>
      <dgm:spPr/>
      <dgm:t>
        <a:bodyPr/>
        <a:lstStyle/>
        <a:p>
          <a:endParaRPr lang="en-US"/>
        </a:p>
      </dgm:t>
    </dgm:pt>
    <dgm:pt modelId="{85BB583A-0E8B-4584-A061-E19C889062F4}" type="sibTrans" cxnId="{D9B22149-1CA1-470E-AF70-4A07F2FB10AB}">
      <dgm:prSet/>
      <dgm:spPr/>
      <dgm:t>
        <a:bodyPr/>
        <a:lstStyle/>
        <a:p>
          <a:endParaRPr lang="en-US"/>
        </a:p>
      </dgm:t>
    </dgm:pt>
    <dgm:pt modelId="{D01BF3B5-4366-4062-BCE1-71A0EF6D501F}" type="pres">
      <dgm:prSet presAssocID="{F5EA312D-617E-441F-9FFF-F80926199E70}" presName="root" presStyleCnt="0">
        <dgm:presLayoutVars>
          <dgm:dir/>
          <dgm:resizeHandles val="exact"/>
        </dgm:presLayoutVars>
      </dgm:prSet>
      <dgm:spPr/>
    </dgm:pt>
    <dgm:pt modelId="{EBC19EAA-623F-40EB-8CF4-7C2B448C7A5D}" type="pres">
      <dgm:prSet presAssocID="{EA6CF532-41A6-460B-A423-E71CCB1DD61C}" presName="compNode" presStyleCnt="0"/>
      <dgm:spPr/>
    </dgm:pt>
    <dgm:pt modelId="{7DC39680-3F17-4915-A89D-BAE9310C76B9}" type="pres">
      <dgm:prSet presAssocID="{EA6CF532-41A6-460B-A423-E71CCB1DD61C}" presName="bgRect" presStyleLbl="bgShp" presStyleIdx="0" presStyleCnt="2"/>
      <dgm:spPr/>
    </dgm:pt>
    <dgm:pt modelId="{7773601B-29C8-4194-9984-F1293A260AE4}" type="pres">
      <dgm:prSet presAssocID="{EA6CF532-41A6-460B-A423-E71CCB1DD6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C73DF92-5A1C-40F1-9E5C-779854833CE3}" type="pres">
      <dgm:prSet presAssocID="{EA6CF532-41A6-460B-A423-E71CCB1DD61C}" presName="spaceRect" presStyleCnt="0"/>
      <dgm:spPr/>
    </dgm:pt>
    <dgm:pt modelId="{A42EE90B-6C74-47DD-B41D-2DC8704A74AC}" type="pres">
      <dgm:prSet presAssocID="{EA6CF532-41A6-460B-A423-E71CCB1DD61C}" presName="parTx" presStyleLbl="revTx" presStyleIdx="0" presStyleCnt="2">
        <dgm:presLayoutVars>
          <dgm:chMax val="0"/>
          <dgm:chPref val="0"/>
        </dgm:presLayoutVars>
      </dgm:prSet>
      <dgm:spPr/>
    </dgm:pt>
    <dgm:pt modelId="{DA57BA95-A9DE-4A55-9ACF-53041709B311}" type="pres">
      <dgm:prSet presAssocID="{C783E199-3EF5-446B-AFE3-38E8F5BC0C46}" presName="sibTrans" presStyleCnt="0"/>
      <dgm:spPr/>
    </dgm:pt>
    <dgm:pt modelId="{C1D2EE03-F441-482C-9085-4A294DF62730}" type="pres">
      <dgm:prSet presAssocID="{9B3F5705-6A42-4613-8BCA-9D1F9DD41C1C}" presName="compNode" presStyleCnt="0"/>
      <dgm:spPr/>
    </dgm:pt>
    <dgm:pt modelId="{94BAB86E-6D03-43B3-A1D7-D8E3B95261C6}" type="pres">
      <dgm:prSet presAssocID="{9B3F5705-6A42-4613-8BCA-9D1F9DD41C1C}" presName="bgRect" presStyleLbl="bgShp" presStyleIdx="1" presStyleCnt="2"/>
      <dgm:spPr/>
    </dgm:pt>
    <dgm:pt modelId="{91E87A42-BA64-4D56-92E6-29F410D6789A}" type="pres">
      <dgm:prSet presAssocID="{9B3F5705-6A42-4613-8BCA-9D1F9DD41C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2E398BE-C7E8-46EA-BE02-BFA21F887F1A}" type="pres">
      <dgm:prSet presAssocID="{9B3F5705-6A42-4613-8BCA-9D1F9DD41C1C}" presName="spaceRect" presStyleCnt="0"/>
      <dgm:spPr/>
    </dgm:pt>
    <dgm:pt modelId="{84C5A880-6AC8-4F47-96E6-18B2E1300183}" type="pres">
      <dgm:prSet presAssocID="{9B3F5705-6A42-4613-8BCA-9D1F9DD41C1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19C6C2E-1EA9-4902-9731-ED19D4757F39}" srcId="{F5EA312D-617E-441F-9FFF-F80926199E70}" destId="{EA6CF532-41A6-460B-A423-E71CCB1DD61C}" srcOrd="0" destOrd="0" parTransId="{F870E5EE-D82D-49BA-A9F9-7CA7F534DDC9}" sibTransId="{C783E199-3EF5-446B-AFE3-38E8F5BC0C46}"/>
    <dgm:cxn modelId="{D589B95E-8217-4E06-A99E-607DA07E649D}" type="presOf" srcId="{EA6CF532-41A6-460B-A423-E71CCB1DD61C}" destId="{A42EE90B-6C74-47DD-B41D-2DC8704A74AC}" srcOrd="0" destOrd="0" presId="urn:microsoft.com/office/officeart/2018/2/layout/IconVerticalSolidList"/>
    <dgm:cxn modelId="{D9B22149-1CA1-470E-AF70-4A07F2FB10AB}" srcId="{F5EA312D-617E-441F-9FFF-F80926199E70}" destId="{9B3F5705-6A42-4613-8BCA-9D1F9DD41C1C}" srcOrd="1" destOrd="0" parTransId="{9B4C5DD7-3C72-4361-8DC8-9FBF1BCDF58A}" sibTransId="{85BB583A-0E8B-4584-A061-E19C889062F4}"/>
    <dgm:cxn modelId="{96E84E4D-F073-4B5F-9446-412A850ECBC1}" type="presOf" srcId="{F5EA312D-617E-441F-9FFF-F80926199E70}" destId="{D01BF3B5-4366-4062-BCE1-71A0EF6D501F}" srcOrd="0" destOrd="0" presId="urn:microsoft.com/office/officeart/2018/2/layout/IconVerticalSolidList"/>
    <dgm:cxn modelId="{DC37B7A0-2A58-4AB3-B17C-32EAC5BE3F85}" type="presOf" srcId="{9B3F5705-6A42-4613-8BCA-9D1F9DD41C1C}" destId="{84C5A880-6AC8-4F47-96E6-18B2E1300183}" srcOrd="0" destOrd="0" presId="urn:microsoft.com/office/officeart/2018/2/layout/IconVerticalSolidList"/>
    <dgm:cxn modelId="{40D841F3-707A-4255-81C3-20DCEEB9865C}" type="presParOf" srcId="{D01BF3B5-4366-4062-BCE1-71A0EF6D501F}" destId="{EBC19EAA-623F-40EB-8CF4-7C2B448C7A5D}" srcOrd="0" destOrd="0" presId="urn:microsoft.com/office/officeart/2018/2/layout/IconVerticalSolidList"/>
    <dgm:cxn modelId="{7A1E99FF-4E12-4FC7-96B1-9F2095CCFF97}" type="presParOf" srcId="{EBC19EAA-623F-40EB-8CF4-7C2B448C7A5D}" destId="{7DC39680-3F17-4915-A89D-BAE9310C76B9}" srcOrd="0" destOrd="0" presId="urn:microsoft.com/office/officeart/2018/2/layout/IconVerticalSolidList"/>
    <dgm:cxn modelId="{061948DE-F35A-4026-B7D7-8971729C28C6}" type="presParOf" srcId="{EBC19EAA-623F-40EB-8CF4-7C2B448C7A5D}" destId="{7773601B-29C8-4194-9984-F1293A260AE4}" srcOrd="1" destOrd="0" presId="urn:microsoft.com/office/officeart/2018/2/layout/IconVerticalSolidList"/>
    <dgm:cxn modelId="{A7F25450-C36C-440B-841E-60B246FEC4FF}" type="presParOf" srcId="{EBC19EAA-623F-40EB-8CF4-7C2B448C7A5D}" destId="{4C73DF92-5A1C-40F1-9E5C-779854833CE3}" srcOrd="2" destOrd="0" presId="urn:microsoft.com/office/officeart/2018/2/layout/IconVerticalSolidList"/>
    <dgm:cxn modelId="{C8297E9B-7AC6-4352-A141-E8CD525E1228}" type="presParOf" srcId="{EBC19EAA-623F-40EB-8CF4-7C2B448C7A5D}" destId="{A42EE90B-6C74-47DD-B41D-2DC8704A74AC}" srcOrd="3" destOrd="0" presId="urn:microsoft.com/office/officeart/2018/2/layout/IconVerticalSolidList"/>
    <dgm:cxn modelId="{7D2F8C17-85E7-41AE-A685-5C71B8FE9D62}" type="presParOf" srcId="{D01BF3B5-4366-4062-BCE1-71A0EF6D501F}" destId="{DA57BA95-A9DE-4A55-9ACF-53041709B311}" srcOrd="1" destOrd="0" presId="urn:microsoft.com/office/officeart/2018/2/layout/IconVerticalSolidList"/>
    <dgm:cxn modelId="{28FE03B3-5050-449E-86A2-CAF840FFA27B}" type="presParOf" srcId="{D01BF3B5-4366-4062-BCE1-71A0EF6D501F}" destId="{C1D2EE03-F441-482C-9085-4A294DF62730}" srcOrd="2" destOrd="0" presId="urn:microsoft.com/office/officeart/2018/2/layout/IconVerticalSolidList"/>
    <dgm:cxn modelId="{25659256-7CBE-4089-9541-019CA97473A2}" type="presParOf" srcId="{C1D2EE03-F441-482C-9085-4A294DF62730}" destId="{94BAB86E-6D03-43B3-A1D7-D8E3B95261C6}" srcOrd="0" destOrd="0" presId="urn:microsoft.com/office/officeart/2018/2/layout/IconVerticalSolidList"/>
    <dgm:cxn modelId="{8B21B163-7792-4085-AF4F-9AA03D066084}" type="presParOf" srcId="{C1D2EE03-F441-482C-9085-4A294DF62730}" destId="{91E87A42-BA64-4D56-92E6-29F410D6789A}" srcOrd="1" destOrd="0" presId="urn:microsoft.com/office/officeart/2018/2/layout/IconVerticalSolidList"/>
    <dgm:cxn modelId="{9B9CA680-9167-47E5-A43F-0DDD601CA8DC}" type="presParOf" srcId="{C1D2EE03-F441-482C-9085-4A294DF62730}" destId="{12E398BE-C7E8-46EA-BE02-BFA21F887F1A}" srcOrd="2" destOrd="0" presId="urn:microsoft.com/office/officeart/2018/2/layout/IconVerticalSolidList"/>
    <dgm:cxn modelId="{D0B0D943-A4A9-47BD-AAE6-B500FDECCCAE}" type="presParOf" srcId="{C1D2EE03-F441-482C-9085-4A294DF62730}" destId="{84C5A880-6AC8-4F47-96E6-18B2E13001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0F60E-C1B9-498A-9A9D-D2D96F9F0304}">
      <dsp:nvSpPr>
        <dsp:cNvPr id="0" name=""/>
        <dsp:cNvSpPr/>
      </dsp:nvSpPr>
      <dsp:spPr>
        <a:xfrm>
          <a:off x="326316" y="768517"/>
          <a:ext cx="1015435" cy="10154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68A54-37A0-4B3C-910C-F579B7F0A20B}">
      <dsp:nvSpPr>
        <dsp:cNvPr id="0" name=""/>
        <dsp:cNvSpPr/>
      </dsp:nvSpPr>
      <dsp:spPr>
        <a:xfrm>
          <a:off x="542720" y="984921"/>
          <a:ext cx="582626" cy="58262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1AA10-52DA-4A4A-9C0F-52E7DB2DC21E}">
      <dsp:nvSpPr>
        <dsp:cNvPr id="0" name=""/>
        <dsp:cNvSpPr/>
      </dsp:nvSpPr>
      <dsp:spPr>
        <a:xfrm>
          <a:off x="1709" y="2100235"/>
          <a:ext cx="1664648" cy="7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dirty="0">
              <a:latin typeface="Dotum" panose="020B0600000101010101" pitchFamily="34" charset="-127"/>
              <a:ea typeface="Dotum" panose="020B0600000101010101" pitchFamily="34" charset="-127"/>
            </a:rPr>
            <a:t>Microsoft MVP (6 Times &amp; Counting)</a:t>
          </a:r>
        </a:p>
      </dsp:txBody>
      <dsp:txXfrm>
        <a:off x="1709" y="2100235"/>
        <a:ext cx="1664648" cy="749091"/>
      </dsp:txXfrm>
    </dsp:sp>
    <dsp:sp modelId="{71D6A153-48AF-4D78-98E4-C5AFE6919E16}">
      <dsp:nvSpPr>
        <dsp:cNvPr id="0" name=""/>
        <dsp:cNvSpPr/>
      </dsp:nvSpPr>
      <dsp:spPr>
        <a:xfrm>
          <a:off x="2282277" y="768517"/>
          <a:ext cx="1015435" cy="10154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D1861-946F-48A4-9FCF-6BB9D4B8FE10}">
      <dsp:nvSpPr>
        <dsp:cNvPr id="0" name=""/>
        <dsp:cNvSpPr/>
      </dsp:nvSpPr>
      <dsp:spPr>
        <a:xfrm>
          <a:off x="2498682" y="984921"/>
          <a:ext cx="582626" cy="582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3D323-2732-4135-8D13-3AC594ACAA36}">
      <dsp:nvSpPr>
        <dsp:cNvPr id="0" name=""/>
        <dsp:cNvSpPr/>
      </dsp:nvSpPr>
      <dsp:spPr>
        <a:xfrm>
          <a:off x="1957671" y="2100235"/>
          <a:ext cx="1664648" cy="7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dirty="0">
              <a:latin typeface="Dotum" panose="020B0600000101010101" pitchFamily="34" charset="-127"/>
              <a:ea typeface="Dotum" panose="020B0600000101010101" pitchFamily="34" charset="-127"/>
            </a:rPr>
            <a:t>Co-founder TSInfo Technologies</a:t>
          </a:r>
        </a:p>
      </dsp:txBody>
      <dsp:txXfrm>
        <a:off x="1957671" y="2100235"/>
        <a:ext cx="1664648" cy="749091"/>
      </dsp:txXfrm>
    </dsp:sp>
    <dsp:sp modelId="{F984FE49-CA25-4E40-8236-1ABC705FF06B}">
      <dsp:nvSpPr>
        <dsp:cNvPr id="0" name=""/>
        <dsp:cNvSpPr/>
      </dsp:nvSpPr>
      <dsp:spPr>
        <a:xfrm>
          <a:off x="4587408" y="768517"/>
          <a:ext cx="1015435" cy="10154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FA1E0-B0F4-43DA-B53E-7B30FD19AFA3}">
      <dsp:nvSpPr>
        <dsp:cNvPr id="0" name=""/>
        <dsp:cNvSpPr/>
      </dsp:nvSpPr>
      <dsp:spPr>
        <a:xfrm>
          <a:off x="4803812" y="984921"/>
          <a:ext cx="582626" cy="582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409DB-A5F7-45DF-BADD-83A2B2DB2A0A}">
      <dsp:nvSpPr>
        <dsp:cNvPr id="0" name=""/>
        <dsp:cNvSpPr/>
      </dsp:nvSpPr>
      <dsp:spPr>
        <a:xfrm>
          <a:off x="3913633" y="2100235"/>
          <a:ext cx="2362985" cy="7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dirty="0">
              <a:latin typeface="Dotum" panose="020B0600000101010101" pitchFamily="34" charset="-127"/>
              <a:ea typeface="Dotum" panose="020B0600000101010101" pitchFamily="34" charset="-127"/>
            </a:rPr>
            <a:t>Running SharePointsky.com &amp; EnjoySharePoint.com</a:t>
          </a:r>
        </a:p>
      </dsp:txBody>
      <dsp:txXfrm>
        <a:off x="3913633" y="2100235"/>
        <a:ext cx="2362985" cy="749091"/>
      </dsp:txXfrm>
    </dsp:sp>
    <dsp:sp modelId="{7ED3D25C-1570-4DF1-A36C-89F8E47AA651}">
      <dsp:nvSpPr>
        <dsp:cNvPr id="0" name=""/>
        <dsp:cNvSpPr/>
      </dsp:nvSpPr>
      <dsp:spPr>
        <a:xfrm>
          <a:off x="6892538" y="768517"/>
          <a:ext cx="1015435" cy="10154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7E994-3CE2-486F-9DB7-2CD48E01C10E}">
      <dsp:nvSpPr>
        <dsp:cNvPr id="0" name=""/>
        <dsp:cNvSpPr/>
      </dsp:nvSpPr>
      <dsp:spPr>
        <a:xfrm>
          <a:off x="7108942" y="984921"/>
          <a:ext cx="582626" cy="582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91F3B-495D-4E7F-870A-982AF7C7993F}">
      <dsp:nvSpPr>
        <dsp:cNvPr id="0" name=""/>
        <dsp:cNvSpPr/>
      </dsp:nvSpPr>
      <dsp:spPr>
        <a:xfrm>
          <a:off x="6567932" y="2100235"/>
          <a:ext cx="1664648" cy="7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dirty="0">
              <a:latin typeface="Dotum" panose="020B0600000101010101" pitchFamily="34" charset="-127"/>
              <a:ea typeface="Dotum" panose="020B0600000101010101" pitchFamily="34" charset="-127"/>
            </a:rPr>
            <a:t>Blogger, Trainer, Consultant &amp; Author Etc.</a:t>
          </a:r>
        </a:p>
      </dsp:txBody>
      <dsp:txXfrm>
        <a:off x="6567932" y="2100235"/>
        <a:ext cx="1664648" cy="749091"/>
      </dsp:txXfrm>
    </dsp:sp>
    <dsp:sp modelId="{D862146C-74EB-4407-A36D-6C56E007C27B}">
      <dsp:nvSpPr>
        <dsp:cNvPr id="0" name=""/>
        <dsp:cNvSpPr/>
      </dsp:nvSpPr>
      <dsp:spPr>
        <a:xfrm>
          <a:off x="8848500" y="768517"/>
          <a:ext cx="1015435" cy="10154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131F9-204A-4F86-9BE6-63C18C49C212}">
      <dsp:nvSpPr>
        <dsp:cNvPr id="0" name=""/>
        <dsp:cNvSpPr/>
      </dsp:nvSpPr>
      <dsp:spPr>
        <a:xfrm>
          <a:off x="9064904" y="984921"/>
          <a:ext cx="582626" cy="582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5E2C2-968F-45C7-B9B7-ACCCD56A027B}">
      <dsp:nvSpPr>
        <dsp:cNvPr id="0" name=""/>
        <dsp:cNvSpPr/>
      </dsp:nvSpPr>
      <dsp:spPr>
        <a:xfrm>
          <a:off x="8523893" y="2100235"/>
          <a:ext cx="1664648" cy="7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dirty="0">
              <a:latin typeface="Dotum" panose="020B0600000101010101" pitchFamily="34" charset="-127"/>
              <a:ea typeface="Dotum" panose="020B0600000101010101" pitchFamily="34" charset="-127"/>
            </a:rPr>
            <a:t>Driving</a:t>
          </a:r>
        </a:p>
      </dsp:txBody>
      <dsp:txXfrm>
        <a:off x="8523893" y="2100235"/>
        <a:ext cx="1664648" cy="749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39680-3F17-4915-A89D-BAE9310C76B9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3601B-29C8-4194-9984-F1293A260AE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EE90B-6C74-47DD-B41D-2DC8704A74AC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Daytona Pro Light" panose="020B0304030503040204" pitchFamily="34" charset="0"/>
            </a:rPr>
            <a:t>calculated columns: </a:t>
          </a:r>
          <a:r>
            <a:rPr lang="en-US" sz="2100" kern="1200" dirty="0">
              <a:latin typeface="Daytona Pro Light" panose="020B0304030503040204" pitchFamily="34" charset="0"/>
            </a:rPr>
            <a:t>Use it if you want to slice or filter on the value, or if you want a calculation for every row in your table.</a:t>
          </a:r>
        </a:p>
      </dsp:txBody>
      <dsp:txXfrm>
        <a:off x="1507738" y="707092"/>
        <a:ext cx="9007861" cy="1305401"/>
      </dsp:txXfrm>
    </dsp:sp>
    <dsp:sp modelId="{94BAB86E-6D03-43B3-A1D7-D8E3B95261C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87A42-BA64-4D56-92E6-29F410D6789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5A880-6AC8-4F47-96E6-18B2E130018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Daytona Pro Light" panose="020B0304030503040204" pitchFamily="34" charset="0"/>
            </a:rPr>
            <a:t>calculated measures: </a:t>
          </a:r>
          <a:r>
            <a:rPr lang="en-US" sz="2100" kern="1200" dirty="0">
              <a:latin typeface="Daytona Pro Light" panose="020B0304030503040204" pitchFamily="34" charset="0"/>
            </a:rPr>
            <a:t>Use a calculated measure when you are calculating percentages or ratios, or you need complex aggregations. 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090311-C29E-412A-8C3D-56547302E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6F509-3218-41F6-939D-BFADED660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0298D-E3D7-4271-859E-B7913656983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C8B3F-875C-41AF-B383-806E20737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60B63-7D41-46A7-9581-926BAC6893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A3A7A-B504-4B8B-BFB4-F374139C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3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F977-B124-4A3D-92BD-950A70D81A0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E65B5-6AB2-406D-9EAB-951E08B40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f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8E692E-1D02-45F7-A452-D39C7BB0F479}"/>
              </a:ext>
            </a:extLst>
          </p:cNvPr>
          <p:cNvGrpSpPr/>
          <p:nvPr userDrawn="1"/>
        </p:nvGrpSpPr>
        <p:grpSpPr>
          <a:xfrm>
            <a:off x="2801139" y="2577154"/>
            <a:ext cx="6589722" cy="525777"/>
            <a:chOff x="2740851" y="2577154"/>
            <a:chExt cx="6589722" cy="525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472A6C-37AE-4560-87F2-7B312680534A}"/>
                </a:ext>
              </a:extLst>
            </p:cNvPr>
            <p:cNvSpPr/>
            <p:nvPr userDrawn="1"/>
          </p:nvSpPr>
          <p:spPr>
            <a:xfrm>
              <a:off x="2740851" y="2577164"/>
              <a:ext cx="4508589" cy="525767"/>
            </a:xfrm>
            <a:prstGeom prst="rect">
              <a:avLst/>
            </a:prstGeom>
            <a:solidFill>
              <a:srgbClr val="1E73B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Flowchart: Card 25">
              <a:extLst>
                <a:ext uri="{FF2B5EF4-FFF2-40B4-BE49-F238E27FC236}">
                  <a16:creationId xmlns:a16="http://schemas.microsoft.com/office/drawing/2014/main" id="{94155573-0391-4CAC-8B0D-C91BF0CCCF6A}"/>
                </a:ext>
              </a:extLst>
            </p:cNvPr>
            <p:cNvSpPr/>
            <p:nvPr userDrawn="1"/>
          </p:nvSpPr>
          <p:spPr>
            <a:xfrm rot="10800000" flipH="1">
              <a:off x="7002090" y="2577154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2B2A2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5EAF0-59A5-4FEE-8C44-AAF2A29738CC}"/>
                </a:ext>
              </a:extLst>
            </p:cNvPr>
            <p:cNvSpPr txBox="1"/>
            <p:nvPr userDrawn="1"/>
          </p:nvSpPr>
          <p:spPr>
            <a:xfrm>
              <a:off x="2837518" y="2664573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Chennai, Tamil Nadu, India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A5D3B-8170-450D-A7ED-BED2EA3AA4A7}"/>
                </a:ext>
              </a:extLst>
            </p:cNvPr>
            <p:cNvSpPr txBox="1"/>
            <p:nvPr userDrawn="1"/>
          </p:nvSpPr>
          <p:spPr>
            <a:xfrm>
              <a:off x="7246089" y="2664573"/>
              <a:ext cx="208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Feb 08, 2020</a:t>
              </a:r>
            </a:p>
          </p:txBody>
        </p:sp>
      </p:grpSp>
      <p:pic>
        <p:nvPicPr>
          <p:cNvPr id="12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ACEBB9AA-F452-4808-B18A-33585F527B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627" y="6224371"/>
            <a:ext cx="173378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63FD5-EC8A-49E9-9A02-61CC05E23C6F}"/>
              </a:ext>
            </a:extLst>
          </p:cNvPr>
          <p:cNvSpPr txBox="1"/>
          <p:nvPr userDrawn="1"/>
        </p:nvSpPr>
        <p:spPr>
          <a:xfrm>
            <a:off x="2574470" y="1504470"/>
            <a:ext cx="70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5400" b="1" kern="1200" dirty="0">
                <a:solidFill>
                  <a:srgbClr val="66666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SharePoint Saturday</a:t>
            </a:r>
            <a:endParaRPr lang="en-IN" sz="4000" b="1" kern="1200" dirty="0">
              <a:solidFill>
                <a:srgbClr val="666666"/>
              </a:solidFill>
              <a:latin typeface="Old English Text MT" panose="03040902040508030806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3AD8F-DA31-4AF7-BD65-A38514B280D2}"/>
              </a:ext>
            </a:extLst>
          </p:cNvPr>
          <p:cNvSpPr txBox="1"/>
          <p:nvPr userDrawn="1"/>
        </p:nvSpPr>
        <p:spPr>
          <a:xfrm>
            <a:off x="800218" y="3902571"/>
            <a:ext cx="473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Anbu Mani</a:t>
            </a:r>
            <a:endParaRPr lang="en-IN" sz="36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A211-0391-4609-BA30-AEE189425022}"/>
              </a:ext>
            </a:extLst>
          </p:cNvPr>
          <p:cNvSpPr txBox="1"/>
          <p:nvPr userDrawn="1"/>
        </p:nvSpPr>
        <p:spPr>
          <a:xfrm>
            <a:off x="800218" y="5031370"/>
            <a:ext cx="76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kern="1200" cap="none" spc="-150" baseline="0" dirty="0">
                <a:ln w="3175">
                  <a:noFill/>
                </a:ln>
                <a:solidFill>
                  <a:srgbClr val="505050"/>
                </a:solidFill>
                <a:effectLst/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Azure Mobile Apps</a:t>
            </a:r>
            <a:endParaRPr lang="en-IN" sz="2800" b="1" i="0" kern="1200" cap="none" spc="-150" baseline="0" dirty="0">
              <a:ln w="3175">
                <a:noFill/>
              </a:ln>
              <a:solidFill>
                <a:srgbClr val="505050"/>
              </a:solidFill>
              <a:effectLst/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CA8BD5-CCE4-4284-868C-4A8964D6624B}"/>
              </a:ext>
            </a:extLst>
          </p:cNvPr>
          <p:cNvGrpSpPr/>
          <p:nvPr userDrawn="1"/>
        </p:nvGrpSpPr>
        <p:grpSpPr>
          <a:xfrm>
            <a:off x="800218" y="5684768"/>
            <a:ext cx="2593639" cy="704580"/>
            <a:chOff x="1126123" y="5761597"/>
            <a:chExt cx="2593639" cy="7045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6D5712-8E85-49AF-A1EC-E9F983EFC1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23" y="5761597"/>
              <a:ext cx="704580" cy="70458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A588A0-071D-4370-8039-1FD445AB41A1}"/>
                </a:ext>
              </a:extLst>
            </p:cNvPr>
            <p:cNvSpPr/>
            <p:nvPr userDrawn="1"/>
          </p:nvSpPr>
          <p:spPr>
            <a:xfrm>
              <a:off x="1701261" y="5976377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dirty="0">
                  <a:solidFill>
                    <a:srgbClr val="505050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@</a:t>
              </a:r>
              <a:r>
                <a:rPr lang="en-IN" sz="1800" b="1" kern="1200" dirty="0">
                  <a:solidFill>
                    <a:srgbClr val="505050"/>
                  </a:solidFill>
                  <a:latin typeface="Square721 BT" panose="020B0504020202060204" pitchFamily="34" charset="0"/>
                  <a:cs typeface="Segoe UI" panose="020B0502040204020203" pitchFamily="34" charset="0"/>
                </a:rPr>
                <a:t>Anbu_Mani27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0648E-C848-43A1-8062-D44F0FD5E24D}"/>
              </a:ext>
            </a:extLst>
          </p:cNvPr>
          <p:cNvSpPr/>
          <p:nvPr userDrawn="1"/>
        </p:nvSpPr>
        <p:spPr>
          <a:xfrm>
            <a:off x="800218" y="4548902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Microsoft MVP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56F6A1-F3CE-4945-84E4-CC0476AC77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" y="371315"/>
            <a:ext cx="1921708" cy="1012687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9203E6C-5EB8-463D-93F7-1553017736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61" y="185516"/>
            <a:ext cx="1578949" cy="1384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6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6DA-62ED-460F-92D7-B10039CE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F57C-5BAA-4DBC-8C99-ED20F2CA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2B4A-44A0-4681-8254-5AB9C6D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3E36-23B4-44B4-8634-B19F2D0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ACA1-9BAF-4D44-8654-CCFF536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2A71-FD0B-4CE5-BABD-11029185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C74A-88CE-4526-B0D7-36E70A5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9F22-DBDB-41E6-89B5-E9D529F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2EC6-DB25-4669-A12C-FA8BE62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2EB8-C109-40B2-9F80-B7D0CB6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0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0E85AEB-FEB2-4D60-81DD-BF3A575A896F}"/>
              </a:ext>
            </a:extLst>
          </p:cNvPr>
          <p:cNvSpPr txBox="1"/>
          <p:nvPr userDrawn="1"/>
        </p:nvSpPr>
        <p:spPr>
          <a:xfrm>
            <a:off x="4843308" y="375302"/>
            <a:ext cx="27085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4500" b="1" dirty="0">
                <a:solidFill>
                  <a:srgbClr val="002060"/>
                </a:solidFill>
                <a:latin typeface="Quicksand" pitchFamily="2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6135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688FDF11-5084-43A1-8E99-26F460BA1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77" y="233203"/>
            <a:ext cx="1584150" cy="16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2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`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DFD365B-B896-494A-8FE6-10A949BC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991" y="2089679"/>
            <a:ext cx="4075714" cy="3877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2800" b="1" spc="-50" baseline="0">
                <a:solidFill>
                  <a:srgbClr val="002060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66B46FDF-C521-49AD-BEA9-93B967D779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991" y="287719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name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12D57396-EFC5-451B-95B9-F7C757738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987" y="3200854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subtitle 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1B86F1B-CC72-4D61-B3C7-3A3A7F1917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989" y="369776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name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99034E33-EA6D-4423-AA68-C9AE5E1410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987" y="4005543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subtitle text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761AF01-7317-4FAE-9A1B-666EB08D523C}"/>
              </a:ext>
            </a:extLst>
          </p:cNvPr>
          <p:cNvSpPr txBox="1">
            <a:spLocks/>
          </p:cNvSpPr>
          <p:nvPr userDrawn="1"/>
        </p:nvSpPr>
        <p:spPr>
          <a:xfrm>
            <a:off x="8295500" y="-222688"/>
            <a:ext cx="3716391" cy="283154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-50" baseline="0">
                <a:ln w="3175">
                  <a:noFill/>
                </a:ln>
                <a:solidFill>
                  <a:srgbClr val="D6532B"/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br>
              <a:rPr lang="es-E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ES" sz="2800" b="0" i="0" kern="1200" cap="none" spc="-50" baseline="0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Help us grow!</a:t>
            </a:r>
          </a:p>
          <a:p>
            <a:pPr algn="ctr"/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@GPPBootcampBLR  #GPPBootcampBLR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algn="ctr"/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D99285-A992-4D3F-9B0B-7D505E9376C7}"/>
              </a:ext>
            </a:extLst>
          </p:cNvPr>
          <p:cNvSpPr txBox="1"/>
          <p:nvPr userDrawn="1"/>
        </p:nvSpPr>
        <p:spPr>
          <a:xfrm>
            <a:off x="4838701" y="213369"/>
            <a:ext cx="270859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5400" b="1" dirty="0">
                <a:solidFill>
                  <a:srgbClr val="002060"/>
                </a:solidFill>
                <a:latin typeface="Quicksand" pitchFamily="2" charset="0"/>
              </a:rPr>
              <a:t>Thanks!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46E7F2-377E-41B8-B08D-9FB8D38D5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92" y="4853779"/>
            <a:ext cx="3186080" cy="1268532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8A7C71-DDA3-4A9F-9476-D1FC768ADB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66" y="4784554"/>
            <a:ext cx="2359786" cy="1327144"/>
          </a:xfrm>
          <a:prstGeom prst="rect">
            <a:avLst/>
          </a:prstGeom>
        </p:spPr>
      </p:pic>
      <p:pic>
        <p:nvPicPr>
          <p:cNvPr id="3" name="Picture 2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8631B10D-B532-4057-A45C-BAB6873229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9" y="770844"/>
            <a:ext cx="937169" cy="937169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48BF4F-34D4-4B79-92EB-3333223C65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1" y="5026719"/>
            <a:ext cx="2751513" cy="10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1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03" y="1905590"/>
            <a:ext cx="10515600" cy="1325563"/>
          </a:xfrm>
        </p:spPr>
        <p:txBody>
          <a:bodyPr/>
          <a:lstStyle>
            <a:lvl1pPr>
              <a:defRPr>
                <a:solidFill>
                  <a:srgbClr val="43444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03AB26A6-DAF4-4F80-A674-94D653B214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10" y="177970"/>
            <a:ext cx="1609968" cy="16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8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1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4DE-71C0-442C-8911-58713027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FF49-FA64-4777-9525-FB8C5D23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BC08-1723-424A-83E0-5536261A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86C9-E7EF-48A8-BDCF-1166B316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34E5-0B6D-4B3C-9CAE-CDB3B53D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1832-D4A2-4996-B3AC-2FB80F43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B798-810E-4FF0-BEF8-7C7AE8D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44DE-41AF-4B57-B322-A3D45FE2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B16F-5138-473B-A144-47B4C5D7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A62D-120F-4512-B499-D5E4FA35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5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8C8-0325-40E5-869A-04B52C81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1C35-DE92-489C-9F6F-213A8B89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B819-F2B7-4606-AAE0-D8648F3B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81C6-7FC6-406D-8634-49D6B7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8CA3-8BA1-4A5D-966C-2743FF94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66FA0-6427-40F2-A065-0C372C6E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9F00-A9BC-4BC1-A150-ABDBF124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80422-A96D-4E10-B704-C17558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BCCF-E90E-4E66-B607-BD055D95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0C4A-E318-46A1-A017-D033A4608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1618-78C2-48C1-B93E-14618820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D8880-E1D8-4936-8F10-40076E08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A63F-A2EA-403E-BC00-1B6F564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9583-58F0-45AE-B3E1-0DBF3F5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9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3A76-314D-4CF1-BB32-0142A31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D5C5-FDE9-4FFA-B376-B3DDDDB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@GPPBootcampBLR  #GPPBootcampBLR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933E-81DD-4286-9402-E83874C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1AEF5B12-C8DC-437E-8EB2-AFA7819E2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376" y="6228577"/>
            <a:ext cx="171403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2DC6CA33-BF3A-4045-A482-6F272B387F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15" y="179029"/>
            <a:ext cx="1650495" cy="17175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67967B-05FC-4326-BF04-820213ADE8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9" y="179483"/>
            <a:ext cx="1309367" cy="1309367"/>
          </a:xfrm>
          <a:prstGeom prst="rect">
            <a:avLst/>
          </a:prstGeom>
        </p:spPr>
      </p:pic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3E3B97B5-9419-4EEC-ADF9-2AF4D51DE5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26" y="179483"/>
            <a:ext cx="1314626" cy="1309367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2B6C8C-9ADF-4F12-A29D-B973FB14BF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22" y="179483"/>
            <a:ext cx="1309367" cy="1309367"/>
          </a:xfrm>
          <a:prstGeom prst="rect">
            <a:avLst/>
          </a:prstGeom>
        </p:spPr>
      </p:pic>
      <p:pic>
        <p:nvPicPr>
          <p:cNvPr id="15" name="Picture 14" descr="A picture containing drawing, ball&#10;&#10;Description automatically generated">
            <a:extLst>
              <a:ext uri="{FF2B5EF4-FFF2-40B4-BE49-F238E27FC236}">
                <a16:creationId xmlns:a16="http://schemas.microsoft.com/office/drawing/2014/main" id="{87045AAD-EF97-47F9-9EE2-107AD80377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35" y="179483"/>
            <a:ext cx="1309367" cy="13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33984-3349-49D7-8D11-8CA1317F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58281-1769-4F9B-9DC4-3237CC3E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821C-3EB8-421D-B5C7-FB1FBAC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FC15-E003-492D-AC67-66F19AA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52FC-803E-48DA-B2E1-792D17A2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FBF6-911A-4A59-8FD1-7DC27AA6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1764-29F7-408B-9DB4-2F5A88BC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0700-8312-4799-BC28-15FAE577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B719-FBDD-48A6-B148-805F5EFA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5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4149-07E9-42BC-80A5-1BAF0A4B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944F5-092C-44BA-A31D-32F042C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BBA6-B448-47AD-851A-9DE8B175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C28C-3597-4810-B4BD-777C7C0B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2B9F-37EE-4B9C-9C6F-FB9D55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A683-E48C-43FE-8BE4-466967F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7577-7F67-4E5D-8D79-F61D5631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6F19-8735-4782-9BE4-FE135F04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CCEC-2AFB-4E00-A4F6-987AF4FC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45B3-BBED-4308-8800-55405113B09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3616-A83B-4EBE-8263-8188EDD8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A306-2507-404E-9C31-DB74DE6C8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witter.com/GPPBootcampBL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2116" y="931785"/>
            <a:ext cx="4176713" cy="23812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</p:txBody>
      </p:sp>
      <p:pic>
        <p:nvPicPr>
          <p:cNvPr id="1026" name="Picture 2" descr="https://www.powerplatformbootcamp.com/LogoBootCamp.png">
            <a:extLst>
              <a:ext uri="{FF2B5EF4-FFF2-40B4-BE49-F238E27FC236}">
                <a16:creationId xmlns:a16="http://schemas.microsoft.com/office/drawing/2014/main" id="{DD9345C0-558B-45C5-A5D1-409C8314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437E5-643D-43CF-9EFE-510E23AB4E19}"/>
              </a:ext>
            </a:extLst>
          </p:cNvPr>
          <p:cNvSpPr txBox="1"/>
          <p:nvPr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85232-FA53-4E4B-A4E8-B2BCDE46B309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@GPPBootcampBLR                                 #GPPBootcampBLR                                            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F06F10-D40F-4233-9375-2BF19B5110D2}"/>
              </a:ext>
            </a:extLst>
          </p:cNvPr>
          <p:cNvCxnSpPr>
            <a:cxnSpLocks/>
          </p:cNvCxnSpPr>
          <p:nvPr/>
        </p:nvCxnSpPr>
        <p:spPr>
          <a:xfrm>
            <a:off x="1396257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916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Calculation we can create using DAX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3E41E-800B-4657-8544-05E56B7E00D5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graphicFrame>
        <p:nvGraphicFramePr>
          <p:cNvPr id="16" name="TextBox 1">
            <a:extLst>
              <a:ext uri="{FF2B5EF4-FFF2-40B4-BE49-F238E27FC236}">
                <a16:creationId xmlns:a16="http://schemas.microsoft.com/office/drawing/2014/main" id="{E4C6E047-2A38-4493-95EA-99D8647F8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1239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3359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DAX functions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E0DF018C-B498-4166-86E8-72DE327F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3529" y="3420687"/>
            <a:ext cx="3255588" cy="3255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6B3226-25F4-4467-A1FB-2520311B3D66}"/>
              </a:ext>
            </a:extLst>
          </p:cNvPr>
          <p:cNvSpPr txBox="1"/>
          <p:nvPr/>
        </p:nvSpPr>
        <p:spPr>
          <a:xfrm>
            <a:off x="7169101" y="521207"/>
            <a:ext cx="4496426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ytona Pro Light" panose="020B0304030503040204" pitchFamily="34" charset="0"/>
              </a:rPr>
              <a:t>Aggregation functions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ytona Pro Light" panose="020B0304030503040204" pitchFamily="34" charset="0"/>
              </a:rPr>
              <a:t>Counting functions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ytona Pro Light" panose="020B0304030503040204" pitchFamily="34" charset="0"/>
              </a:rPr>
              <a:t>Logical functions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ytona Pro Light" panose="020B0304030503040204" pitchFamily="34" charset="0"/>
              </a:rPr>
              <a:t>Information functions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ytona Pro Light" panose="020B0304030503040204" pitchFamily="34" charset="0"/>
              </a:rPr>
              <a:t>Text functions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ytona Pro Light" panose="020B0304030503040204" pitchFamily="34" charset="0"/>
              </a:rPr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4926567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DAX functions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Bitcoin">
            <a:extLst>
              <a:ext uri="{FF2B5EF4-FFF2-40B4-BE49-F238E27FC236}">
                <a16:creationId xmlns:a16="http://schemas.microsoft.com/office/drawing/2014/main" id="{6529FEE2-6298-40C2-8F45-162495E1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3529" y="3420687"/>
            <a:ext cx="3255588" cy="3255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3A5759-C1C3-4C42-B953-B0BA6813E5D4}"/>
              </a:ext>
            </a:extLst>
          </p:cNvPr>
          <p:cNvSpPr txBox="1"/>
          <p:nvPr/>
        </p:nvSpPr>
        <p:spPr>
          <a:xfrm>
            <a:off x="9209987" y="521207"/>
            <a:ext cx="2455539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SUM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AVERAGE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MAX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SUMX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Daytona Pro Light" panose="020B030403050304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COUNT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COUNTA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COUNTBLANK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COUNTROWS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DISTINCTCOUNT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Daytona Pro Light" panose="020B030403050304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AND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NOT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IF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Daytona Pro Light" panose="020B0304030503040204" pitchFamily="34" charset="0"/>
              </a:rPr>
              <a:t>IFERROR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455C8-775C-4B87-B551-52E09616F7FE}"/>
              </a:ext>
            </a:extLst>
          </p:cNvPr>
          <p:cNvSpPr txBox="1"/>
          <p:nvPr/>
        </p:nvSpPr>
        <p:spPr>
          <a:xfrm>
            <a:off x="6862446" y="834093"/>
            <a:ext cx="202767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ISBLANK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ISNUMBER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ISTEXT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ISNONTEXT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ISERROR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Daytona Pro Light" panose="020B030403050304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CONCATENTATE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REPLACE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SEARCH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UPPER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FIXED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Daytona Pro Light" panose="020B030403050304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DATE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HOUR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NOW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EOMONTH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Daytona Pro Light" panose="020B0304030503040204" pitchFamily="34" charset="0"/>
              </a:rPr>
              <a:t>WEEKDAY</a:t>
            </a:r>
          </a:p>
        </p:txBody>
      </p:sp>
    </p:spTree>
    <p:extLst>
      <p:ext uri="{BB962C8B-B14F-4D97-AF65-F5344CB8AC3E}">
        <p14:creationId xmlns:p14="http://schemas.microsoft.com/office/powerpoint/2010/main" val="30382072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 Reports using DAX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109B49-AB6D-4CF6-AFEF-0164F7FD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21" y="1863801"/>
            <a:ext cx="814815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44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92716D-6F60-4DAD-967B-FC5F0DD9B1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latin typeface="Dotum" panose="020B0600000101010101" pitchFamily="34" charset="-127"/>
                <a:ea typeface="Dotum" panose="020B0600000101010101" pitchFamily="34" charset="-127"/>
              </a:rPr>
              <a:t>Any Questions?</a:t>
            </a:r>
          </a:p>
        </p:txBody>
      </p:sp>
      <p:sp>
        <p:nvSpPr>
          <p:cNvPr id="19" name="Freeform: Shape 1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043DAB2E-E2F7-4BDB-A451-CDF29C7CF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9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9139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A76E-B9E1-43DE-894F-7F636E82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Rookie to Pro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7F95F9-74E0-445F-A3BF-CDBCBC1B21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991" y="2877195"/>
            <a:ext cx="4075714" cy="221599"/>
          </a:xfrm>
        </p:spPr>
        <p:txBody>
          <a:bodyPr/>
          <a:lstStyle/>
          <a:p>
            <a:r>
              <a:rPr lang="es-ES" dirty="0"/>
              <a:t>Basavaraj Biradar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7C93F1-B345-43F6-88F9-A852BDE767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987" y="3200854"/>
            <a:ext cx="4075714" cy="193899"/>
          </a:xfrm>
        </p:spPr>
        <p:txBody>
          <a:bodyPr/>
          <a:lstStyle/>
          <a:p>
            <a:r>
              <a:rPr lang="es-ES" dirty="0"/>
              <a:t>Software Architect, McAfee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02040-AA94-4BD4-B300-31DD5F1F7C2E}"/>
              </a:ext>
            </a:extLst>
          </p:cNvPr>
          <p:cNvSpPr txBox="1"/>
          <p:nvPr/>
        </p:nvSpPr>
        <p:spPr>
          <a:xfrm>
            <a:off x="762987" y="1658790"/>
            <a:ext cx="24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Session:</a:t>
            </a:r>
          </a:p>
        </p:txBody>
      </p:sp>
    </p:spTree>
    <p:extLst>
      <p:ext uri="{BB962C8B-B14F-4D97-AF65-F5344CB8AC3E}">
        <p14:creationId xmlns:p14="http://schemas.microsoft.com/office/powerpoint/2010/main" val="40952168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19905D-D129-4BB9-8D20-29026F33DBDC}"/>
              </a:ext>
            </a:extLst>
          </p:cNvPr>
          <p:cNvSpPr txBox="1"/>
          <p:nvPr/>
        </p:nvSpPr>
        <p:spPr>
          <a:xfrm>
            <a:off x="991827" y="3429000"/>
            <a:ext cx="90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Bijay Kumar Sahoo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2F64B-9796-47F7-AAE1-642D86DBE134}"/>
              </a:ext>
            </a:extLst>
          </p:cNvPr>
          <p:cNvSpPr txBox="1"/>
          <p:nvPr/>
        </p:nvSpPr>
        <p:spPr>
          <a:xfrm>
            <a:off x="835479" y="2265589"/>
            <a:ext cx="1036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Build Powerful reports using DAX functions in Microsoft Power BI</a:t>
            </a:r>
            <a:endParaRPr lang="en-IN" sz="3600" b="1" kern="1200" dirty="0">
              <a:solidFill>
                <a:srgbClr val="505050"/>
              </a:solidFill>
              <a:latin typeface="Square721 BT" panose="020B050402020206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D732F-ACD8-423F-9066-CABA2820BAEA}"/>
              </a:ext>
            </a:extLst>
          </p:cNvPr>
          <p:cNvSpPr/>
          <p:nvPr userDrawn="1"/>
        </p:nvSpPr>
        <p:spPr>
          <a:xfrm>
            <a:off x="991827" y="4340050"/>
            <a:ext cx="1707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@</a:t>
            </a:r>
            <a:r>
              <a:rPr lang="en-IN" b="1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Fewlines4Biju</a:t>
            </a:r>
            <a:endParaRPr lang="en-IN" sz="1800" b="1" kern="1200" dirty="0">
              <a:solidFill>
                <a:srgbClr val="505050"/>
              </a:solidFill>
              <a:latin typeface="Square721 BT" panose="020B050402020206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8AE93-C331-46A4-9A47-9A07FAE41E57}"/>
              </a:ext>
            </a:extLst>
          </p:cNvPr>
          <p:cNvSpPr/>
          <p:nvPr/>
        </p:nvSpPr>
        <p:spPr>
          <a:xfrm>
            <a:off x="991827" y="3952220"/>
            <a:ext cx="5323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Co-Founder TSInfo Technologies – Microsoft MVP</a:t>
            </a:r>
            <a:endParaRPr lang="en-IN" sz="20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1389F-8946-4CFD-8F39-7899C8FF9174}"/>
              </a:ext>
            </a:extLst>
          </p:cNvPr>
          <p:cNvSpPr txBox="1"/>
          <p:nvPr/>
        </p:nvSpPr>
        <p:spPr>
          <a:xfrm>
            <a:off x="6277789" y="5850019"/>
            <a:ext cx="386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@GPPBootcampBLR     </a:t>
            </a:r>
            <a:r>
              <a:rPr lang="en-US" dirty="0"/>
              <a:t>#GPPBootcampBLR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D80C5AC-CAE0-4BCA-B9A7-C5BF6D98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29" y="6009285"/>
            <a:ext cx="675062" cy="6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C2691-9251-480A-85D2-B84C3AF91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2374981"/>
            <a:ext cx="3209544" cy="180536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0685A5-77EF-4D39-8234-32F10C50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2639768"/>
            <a:ext cx="3209544" cy="127579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7DE681-FC15-41F6-AC29-70646DE4A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2683899"/>
            <a:ext cx="3209544" cy="1187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345E8-BBEF-4817-8452-580F78DB8D05}"/>
              </a:ext>
            </a:extLst>
          </p:cNvPr>
          <p:cNvSpPr txBox="1"/>
          <p:nvPr/>
        </p:nvSpPr>
        <p:spPr>
          <a:xfrm>
            <a:off x="3131114" y="194798"/>
            <a:ext cx="456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                       </a:t>
            </a:r>
            <a:r>
              <a:rPr lang="en-US" sz="24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94208118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Will We Discuss?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CAAA1-F5B3-4154-B45E-96A29A7E08AB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About 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What is Power BI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Introduction to Power BI Desktop &amp; Power BI Online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Introduction to Power BI DAX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Power BI DAX Examples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Publish Power BI reports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Any Questions?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19558E-255E-42F1-9920-4586D36AE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r="512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5FF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345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 am Bijay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8C8502E5-DAC6-4366-B458-70522DEEF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368857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9DBB7A7-42A5-4282-8EC2-AF818DDD46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21" y="3226742"/>
            <a:ext cx="721158" cy="8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338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0A1A6F78-C919-46F0-9B0A-2ED38886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23">
            <a:extLst>
              <a:ext uri="{FF2B5EF4-FFF2-40B4-BE49-F238E27FC236}">
                <a16:creationId xmlns:a16="http://schemas.microsoft.com/office/drawing/2014/main" id="{49882614-11C4-4368-9534-6EBAC3488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684274" y="-4610867"/>
            <a:ext cx="7223503" cy="1609523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789400"/>
            <a:ext cx="5807575" cy="22643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What is Power BI?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8174C9-64A2-4154-BF1B-9185BFBA64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2"/>
          <a:stretch/>
        </p:blipFill>
        <p:spPr>
          <a:xfrm>
            <a:off x="20" y="-3"/>
            <a:ext cx="12073108" cy="3621939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93C59B8F-AEFF-4D3A-BA0E-3C4311198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15ECB-096E-493B-AE77-1A608C9AFD18}"/>
              </a:ext>
            </a:extLst>
          </p:cNvPr>
          <p:cNvSpPr txBox="1"/>
          <p:nvPr/>
        </p:nvSpPr>
        <p:spPr>
          <a:xfrm>
            <a:off x="6496423" y="3789399"/>
            <a:ext cx="5478325" cy="238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Part of Power Platform -  business analytics solution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Collection of services, apps, connectors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Connect to Data Source, visualize your with interactive reports, dashboards etc.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Embed to any site and share across organizations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042CD37-C859-44CD-853E-5A3427DDB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02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AE60ED-C6B2-4E87-95DC-7AB5C589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B74A1-AC23-4029-85C2-6C2D4C27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39" y="685800"/>
            <a:ext cx="6285793" cy="2267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Power BI Desktop &amp; Power BI Service (Online)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949E97-66D7-467B-BDD7-5166EF52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75957A-1A6F-4742-9A74-55ADBC758ACA}"/>
              </a:ext>
            </a:extLst>
          </p:cNvPr>
          <p:cNvSpPr txBox="1"/>
          <p:nvPr/>
        </p:nvSpPr>
        <p:spPr>
          <a:xfrm>
            <a:off x="1463039" y="3133724"/>
            <a:ext cx="5633085" cy="3049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Power BI Desktop is a complete data analysis and report creation tool that you install for free application on your local computer.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You can connect to multiple data sources combine them into a data model. On that data model, you can create visuals.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The Power BI service is a cloud-based service. It supports light report editing and collaboration for teams and organizations, modeling is limited.</a:t>
            </a:r>
          </a:p>
        </p:txBody>
      </p:sp>
      <p:sp>
        <p:nvSpPr>
          <p:cNvPr id="28" name="Graphic 14">
            <a:extLst>
              <a:ext uri="{FF2B5EF4-FFF2-40B4-BE49-F238E27FC236}">
                <a16:creationId xmlns:a16="http://schemas.microsoft.com/office/drawing/2014/main" id="{30FF6FEE-5B11-4DDB-8635-80A979844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F0D193C8-49FA-4AA9-9E08-39C43EED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2702" y="914399"/>
            <a:ext cx="5072883" cy="5072883"/>
          </a:xfrm>
          <a:prstGeom prst="rect">
            <a:avLst/>
          </a:prstGeom>
        </p:spPr>
      </p:pic>
      <p:sp>
        <p:nvSpPr>
          <p:cNvPr id="30" name="Graphic 14">
            <a:extLst>
              <a:ext uri="{FF2B5EF4-FFF2-40B4-BE49-F238E27FC236}">
                <a16:creationId xmlns:a16="http://schemas.microsoft.com/office/drawing/2014/main" id="{29C6353F-64ED-4D08-9A61-1E27D8746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11A8EB-A9A5-412E-B620-0BFA41C6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75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A2D15AA5-2D73-4A11-A8C5-045F5F43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3981425" cy="214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Let’s See a Demo</a:t>
            </a: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158FAB-5B51-448D-B57F-B977E815C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22BD938-9DFF-4709-A3BD-499A2B456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EE23561C-E245-4EC9-996E-99893D1F1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336B954F-9D36-49C3-8B2C-EC327B40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49AAB67-422A-4669-A954-FB5FA0631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12EC127-4771-463A-A7D7-C8B9D923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C92340F8-3D1D-481C-8E6A-DBB1C5A5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ECCE0B4D-8F94-4455-89FE-2F37775A8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A6AA56D-4829-4C1A-AB58-33D004169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3DE339F-48D1-468B-90E6-59A7FF981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10ABA130-9453-4EBB-9410-3D2CE04E0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BB3F52E-6FA3-4B26-9245-5420C9D6A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05E0729-E81C-4ABC-840F-FED6F147A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2CEFBE2-704E-4F3D-9127-BF1AAAF0B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59C6C9C8-8026-4DB6-95BA-15AFB5F4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C87A238B-F98E-42C1-80BF-9AFA32892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AB93E8E-CF0D-416D-B04B-53CD5FE7B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0F8339C-7983-42B5-8164-66D306B9C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44A32FF-DC2C-45E7-BE24-405D435EF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F4AF73CC-5BCB-4B12-BCDD-108624BF7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DE8A7978-D28E-4E84-9E09-E6083A663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C32C4-2726-4701-AF47-A3DA9D360E33}"/>
              </a:ext>
            </a:extLst>
          </p:cNvPr>
          <p:cNvSpPr txBox="1"/>
          <p:nvPr/>
        </p:nvSpPr>
        <p:spPr>
          <a:xfrm>
            <a:off x="1004723" y="3348494"/>
            <a:ext cx="4690775" cy="303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Connect to a SharePoint data source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Format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Create Report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Add New Column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Date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980EB-AA46-4973-B345-15693F6D4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" b="-1"/>
          <a:stretch/>
        </p:blipFill>
        <p:spPr>
          <a:xfrm>
            <a:off x="5860472" y="730949"/>
            <a:ext cx="5731071" cy="54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093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95E159E-93CC-4F4E-854F-A73189132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5064470" cy="2270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to Power BI DAX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24D79E-4C7E-4A03-BC98-C11627ED4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84226CB9-AAE1-46B6-9936-1C5F16126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8D742D28-AF83-4049-B1E5-3B8C63FC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92B66613-362C-4881-A297-73A6D9862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C095AE55-BD70-4677-8988-688DFA3A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53FC3E90-8A63-4152-92ED-8196DCB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09E194FA-170D-410B-980F-656A0C00D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6C46A6E9-2503-4458-B643-A704F1D4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90039F9D-222F-4D8E-B502-543BEEFCF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1543C8F8-F06A-4F56-A1C8-380B309B9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6E87739D-1D42-42FA-9790-B7DF61CBF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05029ACE-6799-4197-873B-B5F61B965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D9A3E88D-C7C3-4426-8069-D642CD117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2125D27B-B124-4B5D-9CC1-169BF2A99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E087664C-11B9-4631-ABF5-940AE79E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6EE431E-21F6-422E-94B7-5CD5980E4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D7A3CEC9-DFB6-43FE-9CC5-DDA19B5A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C79ADC73-1C5F-4F12-A3A1-C0BCE82A2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C20130EC-78F4-42AA-9E20-2D0F481F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6353D739-20D4-4D5A-9A57-707C5AD88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348A8E3F-A128-4F3D-926C-77185809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F2F20D3-8CD2-4AD4-BF83-BB0048417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9" r="-3" b="-3"/>
          <a:stretch/>
        </p:blipFill>
        <p:spPr>
          <a:xfrm>
            <a:off x="6606643" y="10"/>
            <a:ext cx="5585357" cy="3233971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2"/>
            <a:ext cx="606972" cy="362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A9C94-F1CE-45EB-8A5B-1A67E64D48C8}"/>
              </a:ext>
            </a:extLst>
          </p:cNvPr>
          <p:cNvSpPr txBox="1"/>
          <p:nvPr/>
        </p:nvSpPr>
        <p:spPr>
          <a:xfrm>
            <a:off x="1166648" y="3540334"/>
            <a:ext cx="10949151" cy="3026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DAX (Data Analysis Expressions): Is the formula language used throughout Power BI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DAX is a functional language, which means the full executed code is contained inside a function.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DAX functions can contain nested function, conditional statements and value references.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DAX formulas are written in a single line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It has two data types: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Numeric: integers, decimals, and currency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Others: strings and binary objects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Example DISTINCT (column) and DISTINCT (table), Left, Right, &amp; etc.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7960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476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Dotum</vt:lpstr>
      <vt:lpstr>Aharoni</vt:lpstr>
      <vt:lpstr>Arial</vt:lpstr>
      <vt:lpstr>Calibri</vt:lpstr>
      <vt:lpstr>Calibri Light</vt:lpstr>
      <vt:lpstr>Daytona Pro Light</vt:lpstr>
      <vt:lpstr>Gill Sans MT</vt:lpstr>
      <vt:lpstr>Helvetica Neue Medium</vt:lpstr>
      <vt:lpstr>Klavika Medium Condensed</vt:lpstr>
      <vt:lpstr>Lato</vt:lpstr>
      <vt:lpstr>Old English Text MT</vt:lpstr>
      <vt:lpstr>Quicksand</vt:lpstr>
      <vt:lpstr>Segoe UI</vt:lpstr>
      <vt:lpstr>Segoe UI Semibold</vt:lpstr>
      <vt:lpstr>Square721 BT</vt:lpstr>
      <vt:lpstr>Wingdings</vt:lpstr>
      <vt:lpstr>Office Theme</vt:lpstr>
      <vt:lpstr>GLOBAL POWER PLATFORM BOOTCAMP</vt:lpstr>
      <vt:lpstr>PowerPoint Presentation</vt:lpstr>
      <vt:lpstr>PowerPoint Presentation</vt:lpstr>
      <vt:lpstr>What Will We Discuss?</vt:lpstr>
      <vt:lpstr>I am Bijay</vt:lpstr>
      <vt:lpstr>What is Power BI?</vt:lpstr>
      <vt:lpstr>Power BI Desktop &amp; Power BI Service (Online)</vt:lpstr>
      <vt:lpstr>Let’s See a Demo</vt:lpstr>
      <vt:lpstr>Introduction to Power BI DAX</vt:lpstr>
      <vt:lpstr>Types of Calculation we can create using DAX</vt:lpstr>
      <vt:lpstr>DAX functions</vt:lpstr>
      <vt:lpstr>DAX functions</vt:lpstr>
      <vt:lpstr>Power BI Reports using DAX</vt:lpstr>
      <vt:lpstr>Any Questions?</vt:lpstr>
      <vt:lpstr>Power BI Rookie to Pro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POWER PLATFORM BOOTCAMP</dc:title>
  <dc:creator>Bijay Kumar Sahoo</dc:creator>
  <cp:lastModifiedBy>Bijay Kumar Sahoo</cp:lastModifiedBy>
  <cp:revision>1</cp:revision>
  <dcterms:created xsi:type="dcterms:W3CDTF">2020-02-14T12:02:02Z</dcterms:created>
  <dcterms:modified xsi:type="dcterms:W3CDTF">2020-02-14T17:25:04Z</dcterms:modified>
</cp:coreProperties>
</file>