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076136264" r:id="rId3"/>
    <p:sldId id="2076136245" r:id="rId4"/>
    <p:sldId id="2076136265" r:id="rId5"/>
    <p:sldId id="8572" r:id="rId6"/>
    <p:sldId id="8573" r:id="rId7"/>
    <p:sldId id="2076136258" r:id="rId8"/>
    <p:sldId id="10257" r:id="rId9"/>
    <p:sldId id="8571" r:id="rId10"/>
    <p:sldId id="8737" r:id="rId11"/>
    <p:sldId id="10253" r:id="rId12"/>
    <p:sldId id="10255" r:id="rId13"/>
    <p:sldId id="1966" r:id="rId14"/>
    <p:sldId id="10256" r:id="rId15"/>
    <p:sldId id="1948" r:id="rId16"/>
    <p:sldId id="10251" r:id="rId17"/>
    <p:sldId id="2076136260" r:id="rId18"/>
    <p:sldId id="2076136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8DC70-CA98-4157-A6D3-47EC9DE6922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5438C4A-DBF3-42AA-BFA4-11CC25DF8E6E}">
      <dgm:prSet phldrT="[Text]"/>
      <dgm:spPr/>
      <dgm:t>
        <a:bodyPr/>
        <a:lstStyle/>
        <a:p>
          <a:pPr>
            <a:buClrTx/>
            <a:buSzPct val="90000"/>
            <a:buFont typeface="Wingdings" panose="05000000000000000000" pitchFamily="2" charset="2"/>
            <a:buNone/>
          </a:pPr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rPr>
            <a:t>Overview of AI in Power BI</a:t>
          </a:r>
          <a:endParaRPr lang="en-US"/>
        </a:p>
      </dgm:t>
    </dgm:pt>
    <dgm:pt modelId="{735A2B9A-87F3-4E36-868F-5D68A7A619B7}" type="parTrans" cxnId="{F736A86F-D9E2-4666-BE4C-4D68620ABA8B}">
      <dgm:prSet/>
      <dgm:spPr/>
      <dgm:t>
        <a:bodyPr/>
        <a:lstStyle/>
        <a:p>
          <a:endParaRPr lang="en-US"/>
        </a:p>
      </dgm:t>
    </dgm:pt>
    <dgm:pt modelId="{B90302D6-6C2A-4BE9-998D-45030DB08839}" type="sibTrans" cxnId="{F736A86F-D9E2-4666-BE4C-4D68620ABA8B}">
      <dgm:prSet/>
      <dgm:spPr/>
      <dgm:t>
        <a:bodyPr/>
        <a:lstStyle/>
        <a:p>
          <a:endParaRPr lang="en-US"/>
        </a:p>
      </dgm:t>
    </dgm:pt>
    <dgm:pt modelId="{6B5A1E0B-13C5-4094-93C5-F70A1D50C919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Investment areas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gm:t>
    </dgm:pt>
    <dgm:pt modelId="{53D1B7A5-6A6B-4125-9E77-335331A5D7B0}" type="parTrans" cxnId="{906F1932-9AD4-4CB4-B9DA-D1F52FC0E3CF}">
      <dgm:prSet/>
      <dgm:spPr/>
      <dgm:t>
        <a:bodyPr/>
        <a:lstStyle/>
        <a:p>
          <a:endParaRPr lang="en-US"/>
        </a:p>
      </dgm:t>
    </dgm:pt>
    <dgm:pt modelId="{E94480DD-32BE-44C5-AB97-513A38364026}" type="sibTrans" cxnId="{906F1932-9AD4-4CB4-B9DA-D1F52FC0E3CF}">
      <dgm:prSet/>
      <dgm:spPr/>
      <dgm:t>
        <a:bodyPr/>
        <a:lstStyle/>
        <a:p>
          <a:endParaRPr lang="en-US"/>
        </a:p>
      </dgm:t>
    </dgm:pt>
    <dgm:pt modelId="{FF51AA7D-1F70-43FF-B933-1ABE8FD82531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Personas and capabilities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gm:t>
    </dgm:pt>
    <dgm:pt modelId="{8AE54469-8B5D-4FAD-8A26-A6E9CF7701EE}" type="parTrans" cxnId="{87D0F3AC-7E84-4D5E-B213-5D8C96B1B710}">
      <dgm:prSet/>
      <dgm:spPr/>
      <dgm:t>
        <a:bodyPr/>
        <a:lstStyle/>
        <a:p>
          <a:endParaRPr lang="en-US"/>
        </a:p>
      </dgm:t>
    </dgm:pt>
    <dgm:pt modelId="{81879AA2-5DA7-4ED3-A831-FECD75FEBF0D}" type="sibTrans" cxnId="{87D0F3AC-7E84-4D5E-B213-5D8C96B1B710}">
      <dgm:prSet/>
      <dgm:spPr/>
      <dgm:t>
        <a:bodyPr/>
        <a:lstStyle/>
        <a:p>
          <a:endParaRPr lang="en-US"/>
        </a:p>
      </dgm:t>
    </dgm:pt>
    <dgm:pt modelId="{D8976BAF-3975-4472-8A0B-01491CB5E4B7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rPr>
            <a:t>End User Insights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Segoe UI" panose="020B0502040204020203" pitchFamily="34" charset="0"/>
          </a:endParaRPr>
        </a:p>
      </dgm:t>
    </dgm:pt>
    <dgm:pt modelId="{EA6F6B68-95E2-48F4-B42D-8782C2B0147F}" type="parTrans" cxnId="{A8986826-36A1-4C62-BEDF-0D37FD620396}">
      <dgm:prSet/>
      <dgm:spPr/>
      <dgm:t>
        <a:bodyPr/>
        <a:lstStyle/>
        <a:p>
          <a:endParaRPr lang="en-US"/>
        </a:p>
      </dgm:t>
    </dgm:pt>
    <dgm:pt modelId="{2A1A8999-2852-4D3C-AEF4-1E06F2B62CF7}" type="sibTrans" cxnId="{A8986826-36A1-4C62-BEDF-0D37FD620396}">
      <dgm:prSet/>
      <dgm:spPr/>
      <dgm:t>
        <a:bodyPr/>
        <a:lstStyle/>
        <a:p>
          <a:endParaRPr lang="en-US"/>
        </a:p>
      </dgm:t>
    </dgm:pt>
    <dgm:pt modelId="{94961C43-42A3-4F0F-8207-64C48C1EDD3E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AI visualizations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gm:t>
    </dgm:pt>
    <dgm:pt modelId="{BE42B38A-52F1-4FE5-B14C-19137B144235}" type="parTrans" cxnId="{28D3C9A6-61A0-4347-BB07-0FA02819D1E5}">
      <dgm:prSet/>
      <dgm:spPr/>
      <dgm:t>
        <a:bodyPr/>
        <a:lstStyle/>
        <a:p>
          <a:endParaRPr lang="en-US"/>
        </a:p>
      </dgm:t>
    </dgm:pt>
    <dgm:pt modelId="{8DA643C9-3629-4342-9510-9B406BB5064F}" type="sibTrans" cxnId="{28D3C9A6-61A0-4347-BB07-0FA02819D1E5}">
      <dgm:prSet/>
      <dgm:spPr/>
      <dgm:t>
        <a:bodyPr/>
        <a:lstStyle/>
        <a:p>
          <a:endParaRPr lang="en-US"/>
        </a:p>
      </dgm:t>
    </dgm:pt>
    <dgm:pt modelId="{67E59D8E-3ECB-4667-8F83-CBF08A12CD61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Natural language capabilities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gm:t>
    </dgm:pt>
    <dgm:pt modelId="{3D84BC73-0B61-4748-9C03-0F54D4C15326}" type="parTrans" cxnId="{0D22D841-3B81-47A7-9807-34ECEED6DFBC}">
      <dgm:prSet/>
      <dgm:spPr/>
      <dgm:t>
        <a:bodyPr/>
        <a:lstStyle/>
        <a:p>
          <a:endParaRPr lang="en-US"/>
        </a:p>
      </dgm:t>
    </dgm:pt>
    <dgm:pt modelId="{596386E5-6468-4308-8C77-80EC4D8EECD1}" type="sibTrans" cxnId="{0D22D841-3B81-47A7-9807-34ECEED6DFBC}">
      <dgm:prSet/>
      <dgm:spPr/>
      <dgm:t>
        <a:bodyPr/>
        <a:lstStyle/>
        <a:p>
          <a:endParaRPr lang="en-US"/>
        </a:p>
      </dgm:t>
    </dgm:pt>
    <dgm:pt modelId="{8C315AF3-49AB-4F36-AA6A-E55CA90CC206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rPr>
            <a:t>Analyst toolkit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Segoe UI" panose="020B0502040204020203" pitchFamily="34" charset="0"/>
          </a:endParaRPr>
        </a:p>
      </dgm:t>
    </dgm:pt>
    <dgm:pt modelId="{848E60A4-E7ED-4DBD-8B07-9C1CEE315BB5}" type="parTrans" cxnId="{33479731-5C5D-488B-AE2E-6BF237D8AC74}">
      <dgm:prSet/>
      <dgm:spPr/>
      <dgm:t>
        <a:bodyPr/>
        <a:lstStyle/>
        <a:p>
          <a:endParaRPr lang="en-US"/>
        </a:p>
      </dgm:t>
    </dgm:pt>
    <dgm:pt modelId="{F161DBE0-24BD-4032-A554-19F491C0A68E}" type="sibTrans" cxnId="{33479731-5C5D-488B-AE2E-6BF237D8AC74}">
      <dgm:prSet/>
      <dgm:spPr/>
      <dgm:t>
        <a:bodyPr/>
        <a:lstStyle/>
        <a:p>
          <a:endParaRPr lang="en-US"/>
        </a:p>
      </dgm:t>
    </dgm:pt>
    <dgm:pt modelId="{74928711-9C60-4509-85F2-B8C63AE82A17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Automated ML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gm:t>
    </dgm:pt>
    <dgm:pt modelId="{9463D451-CC29-4039-9F03-03B356688F30}" type="parTrans" cxnId="{926A8C72-21EE-41AF-97EA-67A9636D7DCF}">
      <dgm:prSet/>
      <dgm:spPr/>
      <dgm:t>
        <a:bodyPr/>
        <a:lstStyle/>
        <a:p>
          <a:endParaRPr lang="en-US"/>
        </a:p>
      </dgm:t>
    </dgm:pt>
    <dgm:pt modelId="{D31BB761-9E75-4D84-A084-553FEA11F53C}" type="sibTrans" cxnId="{926A8C72-21EE-41AF-97EA-67A9636D7DCF}">
      <dgm:prSet/>
      <dgm:spPr/>
      <dgm:t>
        <a:bodyPr/>
        <a:lstStyle/>
        <a:p>
          <a:endParaRPr lang="en-US"/>
        </a:p>
      </dgm:t>
    </dgm:pt>
    <dgm:pt modelId="{AF236C5F-6AA2-4CD8-9FDD-4E10F524E64B}">
      <dgm:prSet/>
      <dgm:spPr/>
      <dgm:t>
        <a:bodyPr/>
        <a:lstStyle/>
        <a:p>
          <a:r>
            <a:rPr kumimoji="0" lang="en-US" b="0" i="0" u="none" strike="noStrike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Cognitive services</a:t>
          </a:r>
          <a:endParaRPr kumimoji="0" lang="en-US" b="0" i="0" u="none" strike="noStrike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gm:t>
    </dgm:pt>
    <dgm:pt modelId="{67038AD3-D4CB-489D-A8FD-4037C35604D8}" type="parTrans" cxnId="{30DC2C53-9C46-4607-8AE5-E68A850BC523}">
      <dgm:prSet/>
      <dgm:spPr/>
      <dgm:t>
        <a:bodyPr/>
        <a:lstStyle/>
        <a:p>
          <a:endParaRPr lang="en-US"/>
        </a:p>
      </dgm:t>
    </dgm:pt>
    <dgm:pt modelId="{75A26C63-0ACF-4AA9-9B48-46B6D88583ED}" type="sibTrans" cxnId="{30DC2C53-9C46-4607-8AE5-E68A850BC523}">
      <dgm:prSet/>
      <dgm:spPr/>
      <dgm:t>
        <a:bodyPr/>
        <a:lstStyle/>
        <a:p>
          <a:endParaRPr lang="en-US"/>
        </a:p>
      </dgm:t>
    </dgm:pt>
    <dgm:pt modelId="{E3124C30-360B-4779-BAC8-128B9B146E95}" type="pres">
      <dgm:prSet presAssocID="{5588DC70-CA98-4157-A6D3-47EC9DE69223}" presName="linear" presStyleCnt="0">
        <dgm:presLayoutVars>
          <dgm:dir/>
          <dgm:animLvl val="lvl"/>
          <dgm:resizeHandles val="exact"/>
        </dgm:presLayoutVars>
      </dgm:prSet>
      <dgm:spPr/>
    </dgm:pt>
    <dgm:pt modelId="{CFB492B9-5DD4-486A-9547-4EB8610533F2}" type="pres">
      <dgm:prSet presAssocID="{15438C4A-DBF3-42AA-BFA4-11CC25DF8E6E}" presName="parentLin" presStyleCnt="0"/>
      <dgm:spPr/>
    </dgm:pt>
    <dgm:pt modelId="{44F5C41A-4015-4DE9-97C7-0CB7309D9356}" type="pres">
      <dgm:prSet presAssocID="{15438C4A-DBF3-42AA-BFA4-11CC25DF8E6E}" presName="parentLeftMargin" presStyleLbl="node1" presStyleIdx="0" presStyleCnt="3"/>
      <dgm:spPr/>
    </dgm:pt>
    <dgm:pt modelId="{0C30EDED-E18D-4187-89B3-57F896EE0BF3}" type="pres">
      <dgm:prSet presAssocID="{15438C4A-DBF3-42AA-BFA4-11CC25DF8E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E76420-8B1D-4C20-B153-C4E9CD770AC0}" type="pres">
      <dgm:prSet presAssocID="{15438C4A-DBF3-42AA-BFA4-11CC25DF8E6E}" presName="negativeSpace" presStyleCnt="0"/>
      <dgm:spPr/>
    </dgm:pt>
    <dgm:pt modelId="{CB2A4351-3617-4A19-8170-92AFE7E356F9}" type="pres">
      <dgm:prSet presAssocID="{15438C4A-DBF3-42AA-BFA4-11CC25DF8E6E}" presName="childText" presStyleLbl="conFgAcc1" presStyleIdx="0" presStyleCnt="3">
        <dgm:presLayoutVars>
          <dgm:bulletEnabled val="1"/>
        </dgm:presLayoutVars>
      </dgm:prSet>
      <dgm:spPr/>
    </dgm:pt>
    <dgm:pt modelId="{8F7BF553-7B1D-4C25-94A1-DE4C6546A222}" type="pres">
      <dgm:prSet presAssocID="{B90302D6-6C2A-4BE9-998D-45030DB08839}" presName="spaceBetweenRectangles" presStyleCnt="0"/>
      <dgm:spPr/>
    </dgm:pt>
    <dgm:pt modelId="{612B8608-94D1-4670-B5D5-7BD70A884063}" type="pres">
      <dgm:prSet presAssocID="{D8976BAF-3975-4472-8A0B-01491CB5E4B7}" presName="parentLin" presStyleCnt="0"/>
      <dgm:spPr/>
    </dgm:pt>
    <dgm:pt modelId="{BCF85A08-8F47-48FA-B8ED-97CF50C2F777}" type="pres">
      <dgm:prSet presAssocID="{D8976BAF-3975-4472-8A0B-01491CB5E4B7}" presName="parentLeftMargin" presStyleLbl="node1" presStyleIdx="0" presStyleCnt="3"/>
      <dgm:spPr/>
    </dgm:pt>
    <dgm:pt modelId="{7422F7A9-4C3A-4A12-BD1F-45F53BE1D289}" type="pres">
      <dgm:prSet presAssocID="{D8976BAF-3975-4472-8A0B-01491CB5E4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49622-46FD-491C-AC49-8D2B090942CC}" type="pres">
      <dgm:prSet presAssocID="{D8976BAF-3975-4472-8A0B-01491CB5E4B7}" presName="negativeSpace" presStyleCnt="0"/>
      <dgm:spPr/>
    </dgm:pt>
    <dgm:pt modelId="{FFC1F67D-5832-41E5-B063-DEA6976BFB7A}" type="pres">
      <dgm:prSet presAssocID="{D8976BAF-3975-4472-8A0B-01491CB5E4B7}" presName="childText" presStyleLbl="conFgAcc1" presStyleIdx="1" presStyleCnt="3">
        <dgm:presLayoutVars>
          <dgm:bulletEnabled val="1"/>
        </dgm:presLayoutVars>
      </dgm:prSet>
      <dgm:spPr/>
    </dgm:pt>
    <dgm:pt modelId="{3955D4BC-23CF-4C45-ACCE-228551E72FD5}" type="pres">
      <dgm:prSet presAssocID="{2A1A8999-2852-4D3C-AEF4-1E06F2B62CF7}" presName="spaceBetweenRectangles" presStyleCnt="0"/>
      <dgm:spPr/>
    </dgm:pt>
    <dgm:pt modelId="{B8DEF842-27F1-4878-A378-769A8C4B0FE7}" type="pres">
      <dgm:prSet presAssocID="{8C315AF3-49AB-4F36-AA6A-E55CA90CC206}" presName="parentLin" presStyleCnt="0"/>
      <dgm:spPr/>
    </dgm:pt>
    <dgm:pt modelId="{7F42B7DD-92B8-4AE2-9FEB-A28C2DD50666}" type="pres">
      <dgm:prSet presAssocID="{8C315AF3-49AB-4F36-AA6A-E55CA90CC206}" presName="parentLeftMargin" presStyleLbl="node1" presStyleIdx="1" presStyleCnt="3"/>
      <dgm:spPr/>
    </dgm:pt>
    <dgm:pt modelId="{AA220487-A7DD-4C53-9A84-B1A119D794EE}" type="pres">
      <dgm:prSet presAssocID="{8C315AF3-49AB-4F36-AA6A-E55CA90CC2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0E69B2-7C91-4621-B45D-078E9EF8B861}" type="pres">
      <dgm:prSet presAssocID="{8C315AF3-49AB-4F36-AA6A-E55CA90CC206}" presName="negativeSpace" presStyleCnt="0"/>
      <dgm:spPr/>
    </dgm:pt>
    <dgm:pt modelId="{0D258FA1-5D13-4F85-9280-24F3B9A227BE}" type="pres">
      <dgm:prSet presAssocID="{8C315AF3-49AB-4F36-AA6A-E55CA90CC2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815B801-DE68-4D70-BC24-EBBE30DD6B56}" type="presOf" srcId="{AF236C5F-6AA2-4CD8-9FDD-4E10F524E64B}" destId="{0D258FA1-5D13-4F85-9280-24F3B9A227BE}" srcOrd="0" destOrd="1" presId="urn:microsoft.com/office/officeart/2005/8/layout/list1"/>
    <dgm:cxn modelId="{9D6F9F15-D355-49E8-ACED-530467C38968}" type="presOf" srcId="{6B5A1E0B-13C5-4094-93C5-F70A1D50C919}" destId="{CB2A4351-3617-4A19-8170-92AFE7E356F9}" srcOrd="0" destOrd="0" presId="urn:microsoft.com/office/officeart/2005/8/layout/list1"/>
    <dgm:cxn modelId="{A8986826-36A1-4C62-BEDF-0D37FD620396}" srcId="{5588DC70-CA98-4157-A6D3-47EC9DE69223}" destId="{D8976BAF-3975-4472-8A0B-01491CB5E4B7}" srcOrd="1" destOrd="0" parTransId="{EA6F6B68-95E2-48F4-B42D-8782C2B0147F}" sibTransId="{2A1A8999-2852-4D3C-AEF4-1E06F2B62CF7}"/>
    <dgm:cxn modelId="{411B2C2B-8321-4543-908C-6042E0B94983}" type="presOf" srcId="{8C315AF3-49AB-4F36-AA6A-E55CA90CC206}" destId="{AA220487-A7DD-4C53-9A84-B1A119D794EE}" srcOrd="1" destOrd="0" presId="urn:microsoft.com/office/officeart/2005/8/layout/list1"/>
    <dgm:cxn modelId="{33479731-5C5D-488B-AE2E-6BF237D8AC74}" srcId="{5588DC70-CA98-4157-A6D3-47EC9DE69223}" destId="{8C315AF3-49AB-4F36-AA6A-E55CA90CC206}" srcOrd="2" destOrd="0" parTransId="{848E60A4-E7ED-4DBD-8B07-9C1CEE315BB5}" sibTransId="{F161DBE0-24BD-4032-A554-19F491C0A68E}"/>
    <dgm:cxn modelId="{906F1932-9AD4-4CB4-B9DA-D1F52FC0E3CF}" srcId="{15438C4A-DBF3-42AA-BFA4-11CC25DF8E6E}" destId="{6B5A1E0B-13C5-4094-93C5-F70A1D50C919}" srcOrd="0" destOrd="0" parTransId="{53D1B7A5-6A6B-4125-9E77-335331A5D7B0}" sibTransId="{E94480DD-32BE-44C5-AB97-513A38364026}"/>
    <dgm:cxn modelId="{7870D360-1617-4F3B-8FC1-21F6E345AAB2}" type="presOf" srcId="{8C315AF3-49AB-4F36-AA6A-E55CA90CC206}" destId="{7F42B7DD-92B8-4AE2-9FEB-A28C2DD50666}" srcOrd="0" destOrd="0" presId="urn:microsoft.com/office/officeart/2005/8/layout/list1"/>
    <dgm:cxn modelId="{0D22D841-3B81-47A7-9807-34ECEED6DFBC}" srcId="{D8976BAF-3975-4472-8A0B-01491CB5E4B7}" destId="{67E59D8E-3ECB-4667-8F83-CBF08A12CD61}" srcOrd="1" destOrd="0" parTransId="{3D84BC73-0B61-4748-9C03-0F54D4C15326}" sibTransId="{596386E5-6468-4308-8C77-80EC4D8EECD1}"/>
    <dgm:cxn modelId="{68DDFF62-FED7-4337-9318-ACA104759F3C}" type="presOf" srcId="{D8976BAF-3975-4472-8A0B-01491CB5E4B7}" destId="{7422F7A9-4C3A-4A12-BD1F-45F53BE1D289}" srcOrd="1" destOrd="0" presId="urn:microsoft.com/office/officeart/2005/8/layout/list1"/>
    <dgm:cxn modelId="{CD12CE4C-F325-45C4-BF0F-D34923103CC1}" type="presOf" srcId="{15438C4A-DBF3-42AA-BFA4-11CC25DF8E6E}" destId="{44F5C41A-4015-4DE9-97C7-0CB7309D9356}" srcOrd="0" destOrd="0" presId="urn:microsoft.com/office/officeart/2005/8/layout/list1"/>
    <dgm:cxn modelId="{F736A86F-D9E2-4666-BE4C-4D68620ABA8B}" srcId="{5588DC70-CA98-4157-A6D3-47EC9DE69223}" destId="{15438C4A-DBF3-42AA-BFA4-11CC25DF8E6E}" srcOrd="0" destOrd="0" parTransId="{735A2B9A-87F3-4E36-868F-5D68A7A619B7}" sibTransId="{B90302D6-6C2A-4BE9-998D-45030DB08839}"/>
    <dgm:cxn modelId="{926A8C72-21EE-41AF-97EA-67A9636D7DCF}" srcId="{8C315AF3-49AB-4F36-AA6A-E55CA90CC206}" destId="{74928711-9C60-4509-85F2-B8C63AE82A17}" srcOrd="0" destOrd="0" parTransId="{9463D451-CC29-4039-9F03-03B356688F30}" sibTransId="{D31BB761-9E75-4D84-A084-553FEA11F53C}"/>
    <dgm:cxn modelId="{30DC2C53-9C46-4607-8AE5-E68A850BC523}" srcId="{8C315AF3-49AB-4F36-AA6A-E55CA90CC206}" destId="{AF236C5F-6AA2-4CD8-9FDD-4E10F524E64B}" srcOrd="1" destOrd="0" parTransId="{67038AD3-D4CB-489D-A8FD-4037C35604D8}" sibTransId="{75A26C63-0ACF-4AA9-9B48-46B6D88583ED}"/>
    <dgm:cxn modelId="{8424967C-3B12-4DCA-B40C-B23A2BE69480}" type="presOf" srcId="{74928711-9C60-4509-85F2-B8C63AE82A17}" destId="{0D258FA1-5D13-4F85-9280-24F3B9A227BE}" srcOrd="0" destOrd="0" presId="urn:microsoft.com/office/officeart/2005/8/layout/list1"/>
    <dgm:cxn modelId="{2385E78E-4369-4A24-8439-BD678A805DA7}" type="presOf" srcId="{67E59D8E-3ECB-4667-8F83-CBF08A12CD61}" destId="{FFC1F67D-5832-41E5-B063-DEA6976BFB7A}" srcOrd="0" destOrd="1" presId="urn:microsoft.com/office/officeart/2005/8/layout/list1"/>
    <dgm:cxn modelId="{73664894-097D-43FA-A40A-911BC8CF179E}" type="presOf" srcId="{15438C4A-DBF3-42AA-BFA4-11CC25DF8E6E}" destId="{0C30EDED-E18D-4187-89B3-57F896EE0BF3}" srcOrd="1" destOrd="0" presId="urn:microsoft.com/office/officeart/2005/8/layout/list1"/>
    <dgm:cxn modelId="{28D3C9A6-61A0-4347-BB07-0FA02819D1E5}" srcId="{D8976BAF-3975-4472-8A0B-01491CB5E4B7}" destId="{94961C43-42A3-4F0F-8207-64C48C1EDD3E}" srcOrd="0" destOrd="0" parTransId="{BE42B38A-52F1-4FE5-B14C-19137B144235}" sibTransId="{8DA643C9-3629-4342-9510-9B406BB5064F}"/>
    <dgm:cxn modelId="{87D0F3AC-7E84-4D5E-B213-5D8C96B1B710}" srcId="{15438C4A-DBF3-42AA-BFA4-11CC25DF8E6E}" destId="{FF51AA7D-1F70-43FF-B933-1ABE8FD82531}" srcOrd="1" destOrd="0" parTransId="{8AE54469-8B5D-4FAD-8A26-A6E9CF7701EE}" sibTransId="{81879AA2-5DA7-4ED3-A831-FECD75FEBF0D}"/>
    <dgm:cxn modelId="{E484BAB4-23EE-49D8-880C-EA03A79A726A}" type="presOf" srcId="{D8976BAF-3975-4472-8A0B-01491CB5E4B7}" destId="{BCF85A08-8F47-48FA-B8ED-97CF50C2F777}" srcOrd="0" destOrd="0" presId="urn:microsoft.com/office/officeart/2005/8/layout/list1"/>
    <dgm:cxn modelId="{F15142D4-EB21-4F74-80DE-6CDF721C6D4D}" type="presOf" srcId="{94961C43-42A3-4F0F-8207-64C48C1EDD3E}" destId="{FFC1F67D-5832-41E5-B063-DEA6976BFB7A}" srcOrd="0" destOrd="0" presId="urn:microsoft.com/office/officeart/2005/8/layout/list1"/>
    <dgm:cxn modelId="{4FEB24D5-0EE2-41BB-B30B-728BD668A360}" type="presOf" srcId="{FF51AA7D-1F70-43FF-B933-1ABE8FD82531}" destId="{CB2A4351-3617-4A19-8170-92AFE7E356F9}" srcOrd="0" destOrd="1" presId="urn:microsoft.com/office/officeart/2005/8/layout/list1"/>
    <dgm:cxn modelId="{0F8D75E4-AB41-432C-8F15-3CE63DFC1921}" type="presOf" srcId="{5588DC70-CA98-4157-A6D3-47EC9DE69223}" destId="{E3124C30-360B-4779-BAC8-128B9B146E95}" srcOrd="0" destOrd="0" presId="urn:microsoft.com/office/officeart/2005/8/layout/list1"/>
    <dgm:cxn modelId="{5824A5FC-C26E-4895-B989-4F087D75DF60}" type="presParOf" srcId="{E3124C30-360B-4779-BAC8-128B9B146E95}" destId="{CFB492B9-5DD4-486A-9547-4EB8610533F2}" srcOrd="0" destOrd="0" presId="urn:microsoft.com/office/officeart/2005/8/layout/list1"/>
    <dgm:cxn modelId="{0A0F6F69-CC60-4711-8836-348F4C1030B7}" type="presParOf" srcId="{CFB492B9-5DD4-486A-9547-4EB8610533F2}" destId="{44F5C41A-4015-4DE9-97C7-0CB7309D9356}" srcOrd="0" destOrd="0" presId="urn:microsoft.com/office/officeart/2005/8/layout/list1"/>
    <dgm:cxn modelId="{E53E93D1-578F-4FF4-91C6-20DA655E6A2C}" type="presParOf" srcId="{CFB492B9-5DD4-486A-9547-4EB8610533F2}" destId="{0C30EDED-E18D-4187-89B3-57F896EE0BF3}" srcOrd="1" destOrd="0" presId="urn:microsoft.com/office/officeart/2005/8/layout/list1"/>
    <dgm:cxn modelId="{C8E6FE07-DA99-4A6D-8192-15A4F49DE012}" type="presParOf" srcId="{E3124C30-360B-4779-BAC8-128B9B146E95}" destId="{2CE76420-8B1D-4C20-B153-C4E9CD770AC0}" srcOrd="1" destOrd="0" presId="urn:microsoft.com/office/officeart/2005/8/layout/list1"/>
    <dgm:cxn modelId="{35CA0DA2-75B9-4C76-A2C6-143A01F88D50}" type="presParOf" srcId="{E3124C30-360B-4779-BAC8-128B9B146E95}" destId="{CB2A4351-3617-4A19-8170-92AFE7E356F9}" srcOrd="2" destOrd="0" presId="urn:microsoft.com/office/officeart/2005/8/layout/list1"/>
    <dgm:cxn modelId="{E942AA73-B6F8-45DA-BA6F-D3CBF7D2A532}" type="presParOf" srcId="{E3124C30-360B-4779-BAC8-128B9B146E95}" destId="{8F7BF553-7B1D-4C25-94A1-DE4C6546A222}" srcOrd="3" destOrd="0" presId="urn:microsoft.com/office/officeart/2005/8/layout/list1"/>
    <dgm:cxn modelId="{928E293D-A703-47B1-9BE8-DF5AB838767E}" type="presParOf" srcId="{E3124C30-360B-4779-BAC8-128B9B146E95}" destId="{612B8608-94D1-4670-B5D5-7BD70A884063}" srcOrd="4" destOrd="0" presId="urn:microsoft.com/office/officeart/2005/8/layout/list1"/>
    <dgm:cxn modelId="{DA2B8D2F-E5BF-473E-9AE2-4D0479420717}" type="presParOf" srcId="{612B8608-94D1-4670-B5D5-7BD70A884063}" destId="{BCF85A08-8F47-48FA-B8ED-97CF50C2F777}" srcOrd="0" destOrd="0" presId="urn:microsoft.com/office/officeart/2005/8/layout/list1"/>
    <dgm:cxn modelId="{6D15B173-FCE1-4D09-B483-30CCC8EC6B58}" type="presParOf" srcId="{612B8608-94D1-4670-B5D5-7BD70A884063}" destId="{7422F7A9-4C3A-4A12-BD1F-45F53BE1D289}" srcOrd="1" destOrd="0" presId="urn:microsoft.com/office/officeart/2005/8/layout/list1"/>
    <dgm:cxn modelId="{45FC2CBC-1D88-4A51-928D-DBD337EEFA64}" type="presParOf" srcId="{E3124C30-360B-4779-BAC8-128B9B146E95}" destId="{74349622-46FD-491C-AC49-8D2B090942CC}" srcOrd="5" destOrd="0" presId="urn:microsoft.com/office/officeart/2005/8/layout/list1"/>
    <dgm:cxn modelId="{567F7A7F-060C-4EF8-A155-378599C2C5D8}" type="presParOf" srcId="{E3124C30-360B-4779-BAC8-128B9B146E95}" destId="{FFC1F67D-5832-41E5-B063-DEA6976BFB7A}" srcOrd="6" destOrd="0" presId="urn:microsoft.com/office/officeart/2005/8/layout/list1"/>
    <dgm:cxn modelId="{77DD3505-CC0B-4C91-AE49-3F72A05B1D0D}" type="presParOf" srcId="{E3124C30-360B-4779-BAC8-128B9B146E95}" destId="{3955D4BC-23CF-4C45-ACCE-228551E72FD5}" srcOrd="7" destOrd="0" presId="urn:microsoft.com/office/officeart/2005/8/layout/list1"/>
    <dgm:cxn modelId="{5FEE392F-CFFE-48E4-8D40-32D8DD962C4B}" type="presParOf" srcId="{E3124C30-360B-4779-BAC8-128B9B146E95}" destId="{B8DEF842-27F1-4878-A378-769A8C4B0FE7}" srcOrd="8" destOrd="0" presId="urn:microsoft.com/office/officeart/2005/8/layout/list1"/>
    <dgm:cxn modelId="{FDEF84E1-B98F-4596-8162-2494259A3363}" type="presParOf" srcId="{B8DEF842-27F1-4878-A378-769A8C4B0FE7}" destId="{7F42B7DD-92B8-4AE2-9FEB-A28C2DD50666}" srcOrd="0" destOrd="0" presId="urn:microsoft.com/office/officeart/2005/8/layout/list1"/>
    <dgm:cxn modelId="{4076B671-7A86-48AC-8CC3-C04B4EF46EA4}" type="presParOf" srcId="{B8DEF842-27F1-4878-A378-769A8C4B0FE7}" destId="{AA220487-A7DD-4C53-9A84-B1A119D794EE}" srcOrd="1" destOrd="0" presId="urn:microsoft.com/office/officeart/2005/8/layout/list1"/>
    <dgm:cxn modelId="{0DF2C2F7-0F45-4A5B-A38C-4077976755C4}" type="presParOf" srcId="{E3124C30-360B-4779-BAC8-128B9B146E95}" destId="{6E0E69B2-7C91-4621-B45D-078E9EF8B861}" srcOrd="9" destOrd="0" presId="urn:microsoft.com/office/officeart/2005/8/layout/list1"/>
    <dgm:cxn modelId="{6AAB2C3D-14A7-4B8E-8AF7-E3BCF8868161}" type="presParOf" srcId="{E3124C30-360B-4779-BAC8-128B9B146E95}" destId="{0D258FA1-5D13-4F85-9280-24F3B9A227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8449A-586D-476C-A0BD-E2E8E555FD6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C8CF02-2D08-4F7A-9D87-28931A143D2C}">
      <dgm:prSet/>
      <dgm:spPr/>
      <dgm:t>
        <a:bodyPr/>
        <a:lstStyle/>
        <a:p>
          <a:pPr>
            <a:defRPr cap="all"/>
          </a:pPr>
          <a:r>
            <a:rPr lang="en-US" dirty="0"/>
            <a:t>Power BI + Automated ML enables you to:</a:t>
          </a:r>
        </a:p>
      </dgm:t>
    </dgm:pt>
    <dgm:pt modelId="{81EA8C05-8520-4971-8279-6954CD02469A}" type="parTrans" cxnId="{116DE8A4-095E-4CEE-A1DB-71A103C260F8}">
      <dgm:prSet/>
      <dgm:spPr/>
      <dgm:t>
        <a:bodyPr/>
        <a:lstStyle/>
        <a:p>
          <a:endParaRPr lang="en-US"/>
        </a:p>
      </dgm:t>
    </dgm:pt>
    <dgm:pt modelId="{7BB0B40B-7FA8-407E-8742-5A72003801D3}" type="sibTrans" cxnId="{116DE8A4-095E-4CEE-A1DB-71A103C260F8}">
      <dgm:prSet/>
      <dgm:spPr/>
      <dgm:t>
        <a:bodyPr/>
        <a:lstStyle/>
        <a:p>
          <a:endParaRPr lang="en-US"/>
        </a:p>
      </dgm:t>
    </dgm:pt>
    <dgm:pt modelId="{E4E616C8-5996-4FB7-ABE7-4A891603279A}">
      <dgm:prSet/>
      <dgm:spPr/>
      <dgm:t>
        <a:bodyPr/>
        <a:lstStyle/>
        <a:p>
          <a:pPr>
            <a:defRPr cap="all"/>
          </a:pPr>
          <a:r>
            <a:rPr lang="en-US"/>
            <a:t>Automate most of the standard machine learning practices in a non-intrusive yet transparent way</a:t>
          </a:r>
        </a:p>
      </dgm:t>
    </dgm:pt>
    <dgm:pt modelId="{870403E8-0E6F-42A9-9DE4-5A6518DA2007}" type="parTrans" cxnId="{626BA9D4-D67C-4B03-85CD-6439CC3670AD}">
      <dgm:prSet/>
      <dgm:spPr/>
      <dgm:t>
        <a:bodyPr/>
        <a:lstStyle/>
        <a:p>
          <a:endParaRPr lang="en-US"/>
        </a:p>
      </dgm:t>
    </dgm:pt>
    <dgm:pt modelId="{952303A7-8731-4AC9-934E-1CADB1B4B8E3}" type="sibTrans" cxnId="{626BA9D4-D67C-4B03-85CD-6439CC3670AD}">
      <dgm:prSet/>
      <dgm:spPr/>
      <dgm:t>
        <a:bodyPr/>
        <a:lstStyle/>
        <a:p>
          <a:endParaRPr lang="en-US"/>
        </a:p>
      </dgm:t>
    </dgm:pt>
    <dgm:pt modelId="{03493ADF-8049-4108-965B-35E6307AD405}">
      <dgm:prSet/>
      <dgm:spPr/>
      <dgm:t>
        <a:bodyPr/>
        <a:lstStyle/>
        <a:p>
          <a:pPr>
            <a:defRPr cap="all"/>
          </a:pPr>
          <a:r>
            <a:rPr lang="en-US" dirty="0"/>
            <a:t>AI in Power BI is not only about achieving great accuracy but about easy translating this accuracy to business impact</a:t>
          </a:r>
        </a:p>
      </dgm:t>
    </dgm:pt>
    <dgm:pt modelId="{EAF0E5A6-01BD-4DFC-BB34-6BA44A45B80A}" type="parTrans" cxnId="{6B01A9B7-0538-46E0-BC4A-75A2FBF6D9D9}">
      <dgm:prSet/>
      <dgm:spPr/>
      <dgm:t>
        <a:bodyPr/>
        <a:lstStyle/>
        <a:p>
          <a:endParaRPr lang="en-US"/>
        </a:p>
      </dgm:t>
    </dgm:pt>
    <dgm:pt modelId="{4B2437D1-DE61-437A-B71F-CED772C235E3}" type="sibTrans" cxnId="{6B01A9B7-0538-46E0-BC4A-75A2FBF6D9D9}">
      <dgm:prSet/>
      <dgm:spPr/>
      <dgm:t>
        <a:bodyPr/>
        <a:lstStyle/>
        <a:p>
          <a:endParaRPr lang="en-US"/>
        </a:p>
      </dgm:t>
    </dgm:pt>
    <dgm:pt modelId="{D5ED11E9-6134-43CC-B735-844E9DEE8F03}" type="pres">
      <dgm:prSet presAssocID="{27D8449A-586D-476C-A0BD-E2E8E555FD60}" presName="outerComposite" presStyleCnt="0">
        <dgm:presLayoutVars>
          <dgm:chMax val="5"/>
          <dgm:dir/>
          <dgm:resizeHandles val="exact"/>
        </dgm:presLayoutVars>
      </dgm:prSet>
      <dgm:spPr/>
    </dgm:pt>
    <dgm:pt modelId="{00BB6A63-471E-4B3F-AE4E-BA1AA0607157}" type="pres">
      <dgm:prSet presAssocID="{27D8449A-586D-476C-A0BD-E2E8E555FD60}" presName="dummyMaxCanvas" presStyleCnt="0">
        <dgm:presLayoutVars/>
      </dgm:prSet>
      <dgm:spPr/>
    </dgm:pt>
    <dgm:pt modelId="{A4A7DB48-EB2C-4762-985C-AE66FD6CA971}" type="pres">
      <dgm:prSet presAssocID="{27D8449A-586D-476C-A0BD-E2E8E555FD60}" presName="ThreeNodes_1" presStyleLbl="node1" presStyleIdx="0" presStyleCnt="3">
        <dgm:presLayoutVars>
          <dgm:bulletEnabled val="1"/>
        </dgm:presLayoutVars>
      </dgm:prSet>
      <dgm:spPr/>
    </dgm:pt>
    <dgm:pt modelId="{04051F4B-A17A-439B-97FB-5129E762F800}" type="pres">
      <dgm:prSet presAssocID="{27D8449A-586D-476C-A0BD-E2E8E555FD60}" presName="ThreeNodes_2" presStyleLbl="node1" presStyleIdx="1" presStyleCnt="3">
        <dgm:presLayoutVars>
          <dgm:bulletEnabled val="1"/>
        </dgm:presLayoutVars>
      </dgm:prSet>
      <dgm:spPr/>
    </dgm:pt>
    <dgm:pt modelId="{1687FBA2-10D4-43EF-8086-4C48719996A1}" type="pres">
      <dgm:prSet presAssocID="{27D8449A-586D-476C-A0BD-E2E8E555FD60}" presName="ThreeNodes_3" presStyleLbl="node1" presStyleIdx="2" presStyleCnt="3">
        <dgm:presLayoutVars>
          <dgm:bulletEnabled val="1"/>
        </dgm:presLayoutVars>
      </dgm:prSet>
      <dgm:spPr/>
    </dgm:pt>
    <dgm:pt modelId="{C7032417-BB9B-4554-931A-009FD8AAD2E6}" type="pres">
      <dgm:prSet presAssocID="{27D8449A-586D-476C-A0BD-E2E8E555FD60}" presName="ThreeConn_1-2" presStyleLbl="fgAccFollowNode1" presStyleIdx="0" presStyleCnt="2">
        <dgm:presLayoutVars>
          <dgm:bulletEnabled val="1"/>
        </dgm:presLayoutVars>
      </dgm:prSet>
      <dgm:spPr/>
    </dgm:pt>
    <dgm:pt modelId="{1388D528-500A-4FFB-A968-86151C2D4B11}" type="pres">
      <dgm:prSet presAssocID="{27D8449A-586D-476C-A0BD-E2E8E555FD60}" presName="ThreeConn_2-3" presStyleLbl="fgAccFollowNode1" presStyleIdx="1" presStyleCnt="2">
        <dgm:presLayoutVars>
          <dgm:bulletEnabled val="1"/>
        </dgm:presLayoutVars>
      </dgm:prSet>
      <dgm:spPr/>
    </dgm:pt>
    <dgm:pt modelId="{058B9AC8-49DD-4469-B449-C870DE7AE2FC}" type="pres">
      <dgm:prSet presAssocID="{27D8449A-586D-476C-A0BD-E2E8E555FD60}" presName="ThreeNodes_1_text" presStyleLbl="node1" presStyleIdx="2" presStyleCnt="3">
        <dgm:presLayoutVars>
          <dgm:bulletEnabled val="1"/>
        </dgm:presLayoutVars>
      </dgm:prSet>
      <dgm:spPr/>
    </dgm:pt>
    <dgm:pt modelId="{333AF0FD-037E-426A-B7A2-BADCFBF1D25A}" type="pres">
      <dgm:prSet presAssocID="{27D8449A-586D-476C-A0BD-E2E8E555FD60}" presName="ThreeNodes_2_text" presStyleLbl="node1" presStyleIdx="2" presStyleCnt="3">
        <dgm:presLayoutVars>
          <dgm:bulletEnabled val="1"/>
        </dgm:presLayoutVars>
      </dgm:prSet>
      <dgm:spPr/>
    </dgm:pt>
    <dgm:pt modelId="{C02CFC68-A2CD-4809-BB89-9C256636DAEB}" type="pres">
      <dgm:prSet presAssocID="{27D8449A-586D-476C-A0BD-E2E8E555FD6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1387A01-3E20-4691-830A-C5CCBCE80A28}" type="presOf" srcId="{03493ADF-8049-4108-965B-35E6307AD405}" destId="{1687FBA2-10D4-43EF-8086-4C48719996A1}" srcOrd="0" destOrd="0" presId="urn:microsoft.com/office/officeart/2005/8/layout/vProcess5"/>
    <dgm:cxn modelId="{D3C79612-2594-4EA5-92C8-0762329D2864}" type="presOf" srcId="{7BB0B40B-7FA8-407E-8742-5A72003801D3}" destId="{C7032417-BB9B-4554-931A-009FD8AAD2E6}" srcOrd="0" destOrd="0" presId="urn:microsoft.com/office/officeart/2005/8/layout/vProcess5"/>
    <dgm:cxn modelId="{9B3C2B1C-605D-47D6-9673-64915DAFBCE0}" type="presOf" srcId="{E4E616C8-5996-4FB7-ABE7-4A891603279A}" destId="{333AF0FD-037E-426A-B7A2-BADCFBF1D25A}" srcOrd="1" destOrd="0" presId="urn:microsoft.com/office/officeart/2005/8/layout/vProcess5"/>
    <dgm:cxn modelId="{0022BD8B-8F47-45A3-81E5-F8A268F3AAC2}" type="presOf" srcId="{03493ADF-8049-4108-965B-35E6307AD405}" destId="{C02CFC68-A2CD-4809-BB89-9C256636DAEB}" srcOrd="1" destOrd="0" presId="urn:microsoft.com/office/officeart/2005/8/layout/vProcess5"/>
    <dgm:cxn modelId="{116DE8A4-095E-4CEE-A1DB-71A103C260F8}" srcId="{27D8449A-586D-476C-A0BD-E2E8E555FD60}" destId="{0FC8CF02-2D08-4F7A-9D87-28931A143D2C}" srcOrd="0" destOrd="0" parTransId="{81EA8C05-8520-4971-8279-6954CD02469A}" sibTransId="{7BB0B40B-7FA8-407E-8742-5A72003801D3}"/>
    <dgm:cxn modelId="{580DD8AF-1F34-4126-AEB1-16E98C9B4B39}" type="presOf" srcId="{27D8449A-586D-476C-A0BD-E2E8E555FD60}" destId="{D5ED11E9-6134-43CC-B735-844E9DEE8F03}" srcOrd="0" destOrd="0" presId="urn:microsoft.com/office/officeart/2005/8/layout/vProcess5"/>
    <dgm:cxn modelId="{6B01A9B7-0538-46E0-BC4A-75A2FBF6D9D9}" srcId="{27D8449A-586D-476C-A0BD-E2E8E555FD60}" destId="{03493ADF-8049-4108-965B-35E6307AD405}" srcOrd="2" destOrd="0" parTransId="{EAF0E5A6-01BD-4DFC-BB34-6BA44A45B80A}" sibTransId="{4B2437D1-DE61-437A-B71F-CED772C235E3}"/>
    <dgm:cxn modelId="{80A18DCD-E0E1-4839-8AF6-6814F4E3C64A}" type="presOf" srcId="{0FC8CF02-2D08-4F7A-9D87-28931A143D2C}" destId="{A4A7DB48-EB2C-4762-985C-AE66FD6CA971}" srcOrd="0" destOrd="0" presId="urn:microsoft.com/office/officeart/2005/8/layout/vProcess5"/>
    <dgm:cxn modelId="{65C2E8CF-5FC6-4FF6-9D24-94224894B2B6}" type="presOf" srcId="{0FC8CF02-2D08-4F7A-9D87-28931A143D2C}" destId="{058B9AC8-49DD-4469-B449-C870DE7AE2FC}" srcOrd="1" destOrd="0" presId="urn:microsoft.com/office/officeart/2005/8/layout/vProcess5"/>
    <dgm:cxn modelId="{626BA9D4-D67C-4B03-85CD-6439CC3670AD}" srcId="{27D8449A-586D-476C-A0BD-E2E8E555FD60}" destId="{E4E616C8-5996-4FB7-ABE7-4A891603279A}" srcOrd="1" destOrd="0" parTransId="{870403E8-0E6F-42A9-9DE4-5A6518DA2007}" sibTransId="{952303A7-8731-4AC9-934E-1CADB1B4B8E3}"/>
    <dgm:cxn modelId="{F6CD4FDA-F020-4FA1-9F2D-970E9472191D}" type="presOf" srcId="{952303A7-8731-4AC9-934E-1CADB1B4B8E3}" destId="{1388D528-500A-4FFB-A968-86151C2D4B11}" srcOrd="0" destOrd="0" presId="urn:microsoft.com/office/officeart/2005/8/layout/vProcess5"/>
    <dgm:cxn modelId="{3E1313EA-CCB1-4DE9-9917-7C1F1F73615B}" type="presOf" srcId="{E4E616C8-5996-4FB7-ABE7-4A891603279A}" destId="{04051F4B-A17A-439B-97FB-5129E762F800}" srcOrd="0" destOrd="0" presId="urn:microsoft.com/office/officeart/2005/8/layout/vProcess5"/>
    <dgm:cxn modelId="{C48185BF-3828-48C8-944C-2930F46841CA}" type="presParOf" srcId="{D5ED11E9-6134-43CC-B735-844E9DEE8F03}" destId="{00BB6A63-471E-4B3F-AE4E-BA1AA0607157}" srcOrd="0" destOrd="0" presId="urn:microsoft.com/office/officeart/2005/8/layout/vProcess5"/>
    <dgm:cxn modelId="{277BAAD6-5C14-4FA6-9708-33CF747B0DF3}" type="presParOf" srcId="{D5ED11E9-6134-43CC-B735-844E9DEE8F03}" destId="{A4A7DB48-EB2C-4762-985C-AE66FD6CA971}" srcOrd="1" destOrd="0" presId="urn:microsoft.com/office/officeart/2005/8/layout/vProcess5"/>
    <dgm:cxn modelId="{40676FB4-F8BC-4CEF-B86A-9FC9E88E7B78}" type="presParOf" srcId="{D5ED11E9-6134-43CC-B735-844E9DEE8F03}" destId="{04051F4B-A17A-439B-97FB-5129E762F800}" srcOrd="2" destOrd="0" presId="urn:microsoft.com/office/officeart/2005/8/layout/vProcess5"/>
    <dgm:cxn modelId="{A5CE932F-FC64-400B-8E88-B3BD2BAECD78}" type="presParOf" srcId="{D5ED11E9-6134-43CC-B735-844E9DEE8F03}" destId="{1687FBA2-10D4-43EF-8086-4C48719996A1}" srcOrd="3" destOrd="0" presId="urn:microsoft.com/office/officeart/2005/8/layout/vProcess5"/>
    <dgm:cxn modelId="{21E4DA62-8D3D-4BEE-AA2B-8888F0B99487}" type="presParOf" srcId="{D5ED11E9-6134-43CC-B735-844E9DEE8F03}" destId="{C7032417-BB9B-4554-931A-009FD8AAD2E6}" srcOrd="4" destOrd="0" presId="urn:microsoft.com/office/officeart/2005/8/layout/vProcess5"/>
    <dgm:cxn modelId="{AAC0C064-E1DA-426E-9B22-8D13821F3B28}" type="presParOf" srcId="{D5ED11E9-6134-43CC-B735-844E9DEE8F03}" destId="{1388D528-500A-4FFB-A968-86151C2D4B11}" srcOrd="5" destOrd="0" presId="urn:microsoft.com/office/officeart/2005/8/layout/vProcess5"/>
    <dgm:cxn modelId="{C1E3A4F0-165C-4AD0-AAE0-1D42E0D819ED}" type="presParOf" srcId="{D5ED11E9-6134-43CC-B735-844E9DEE8F03}" destId="{058B9AC8-49DD-4469-B449-C870DE7AE2FC}" srcOrd="6" destOrd="0" presId="urn:microsoft.com/office/officeart/2005/8/layout/vProcess5"/>
    <dgm:cxn modelId="{4C048EB1-9262-48D4-9D35-6B18B89F1428}" type="presParOf" srcId="{D5ED11E9-6134-43CC-B735-844E9DEE8F03}" destId="{333AF0FD-037E-426A-B7A2-BADCFBF1D25A}" srcOrd="7" destOrd="0" presId="urn:microsoft.com/office/officeart/2005/8/layout/vProcess5"/>
    <dgm:cxn modelId="{9601EEE0-E465-4BF0-B648-E8573CFB0C93}" type="presParOf" srcId="{D5ED11E9-6134-43CC-B735-844E9DEE8F03}" destId="{C02CFC68-A2CD-4809-BB89-9C256636DAE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99EC0-1B37-454C-8BC9-D19C8C05966A}" type="doc">
      <dgm:prSet loTypeId="urn:microsoft.com/office/officeart/2011/layout/ConvergingText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08F933-7C97-4BC0-8E27-5C52F9E51517}">
      <dgm:prSet/>
      <dgm:spPr/>
      <dgm:t>
        <a:bodyPr/>
        <a:lstStyle/>
        <a:p>
          <a:r>
            <a:rPr lang="en-US" baseline="0"/>
            <a:t>Power BI + AI enables:</a:t>
          </a:r>
          <a:endParaRPr lang="en-US"/>
        </a:p>
      </dgm:t>
    </dgm:pt>
    <dgm:pt modelId="{6201A60E-51D9-4B51-8047-6730847B2795}" type="parTrans" cxnId="{50C5C011-FF20-48FA-8FCE-18519DE0EBA3}">
      <dgm:prSet/>
      <dgm:spPr/>
      <dgm:t>
        <a:bodyPr/>
        <a:lstStyle/>
        <a:p>
          <a:endParaRPr lang="en-US"/>
        </a:p>
      </dgm:t>
    </dgm:pt>
    <dgm:pt modelId="{80E0529D-F16D-49E9-82C7-955386E62ACD}" type="sibTrans" cxnId="{50C5C011-FF20-48FA-8FCE-18519DE0EBA3}">
      <dgm:prSet/>
      <dgm:spPr/>
      <dgm:t>
        <a:bodyPr/>
        <a:lstStyle/>
        <a:p>
          <a:endParaRPr lang="en-US"/>
        </a:p>
      </dgm:t>
    </dgm:pt>
    <dgm:pt modelId="{C1B99C1A-F4A9-4AA6-89A5-D4A0FB3E09F3}">
      <dgm:prSet/>
      <dgm:spPr/>
      <dgm:t>
        <a:bodyPr/>
        <a:lstStyle/>
        <a:p>
          <a:r>
            <a:rPr lang="en-US" baseline="0"/>
            <a:t>Findings insights seamlessly and interacting with data in a natural way using language </a:t>
          </a:r>
          <a:endParaRPr lang="en-US"/>
        </a:p>
      </dgm:t>
    </dgm:pt>
    <dgm:pt modelId="{3F742A98-8A82-42A5-A290-CA55638B44A9}" type="parTrans" cxnId="{7F454C68-4B46-481F-89B3-3192F3D2DD90}">
      <dgm:prSet/>
      <dgm:spPr/>
      <dgm:t>
        <a:bodyPr/>
        <a:lstStyle/>
        <a:p>
          <a:endParaRPr lang="en-US"/>
        </a:p>
      </dgm:t>
    </dgm:pt>
    <dgm:pt modelId="{CA7229AB-BE6D-4BBD-88FA-78EE3784A909}" type="sibTrans" cxnId="{7F454C68-4B46-481F-89B3-3192F3D2DD90}">
      <dgm:prSet/>
      <dgm:spPr/>
      <dgm:t>
        <a:bodyPr/>
        <a:lstStyle/>
        <a:p>
          <a:endParaRPr lang="en-US"/>
        </a:p>
      </dgm:t>
    </dgm:pt>
    <dgm:pt modelId="{89FDE94D-40A9-46A3-8B0E-02C963F46DAA}">
      <dgm:prSet/>
      <dgm:spPr/>
      <dgm:t>
        <a:bodyPr/>
        <a:lstStyle/>
        <a:p>
          <a:r>
            <a:rPr lang="en-US" baseline="0"/>
            <a:t>Gives analysts the opportunity to enrich their data using AI and build their own machine learning model without writing any code</a:t>
          </a:r>
          <a:endParaRPr lang="en-US"/>
        </a:p>
      </dgm:t>
    </dgm:pt>
    <dgm:pt modelId="{F11283CA-7E37-47E2-8945-DE2C88C20EC4}" type="parTrans" cxnId="{30CC3DFB-AAC4-4DAD-A850-52B588E3A699}">
      <dgm:prSet/>
      <dgm:spPr/>
      <dgm:t>
        <a:bodyPr/>
        <a:lstStyle/>
        <a:p>
          <a:endParaRPr lang="en-US"/>
        </a:p>
      </dgm:t>
    </dgm:pt>
    <dgm:pt modelId="{A0A8C217-43D5-4D23-B8BA-F5214F84EA79}" type="sibTrans" cxnId="{30CC3DFB-AAC4-4DAD-A850-52B588E3A699}">
      <dgm:prSet/>
      <dgm:spPr/>
      <dgm:t>
        <a:bodyPr/>
        <a:lstStyle/>
        <a:p>
          <a:endParaRPr lang="en-US"/>
        </a:p>
      </dgm:t>
    </dgm:pt>
    <dgm:pt modelId="{585D0B56-C6EC-4BE8-9169-22883C299BC1}">
      <dgm:prSet/>
      <dgm:spPr/>
      <dgm:t>
        <a:bodyPr/>
        <a:lstStyle/>
        <a:p>
          <a:r>
            <a:rPr lang="en-US" baseline="0"/>
            <a:t>Extension points for data scientists to plug in their Python/R scripts or to bring in machine learning models they created elsewhere</a:t>
          </a:r>
          <a:endParaRPr lang="en-US"/>
        </a:p>
      </dgm:t>
    </dgm:pt>
    <dgm:pt modelId="{5070788A-DA30-4EC9-8D94-5DB8087FFF0A}" type="parTrans" cxnId="{53708FEC-BBF9-484C-9F55-3384677583D4}">
      <dgm:prSet/>
      <dgm:spPr/>
      <dgm:t>
        <a:bodyPr/>
        <a:lstStyle/>
        <a:p>
          <a:endParaRPr lang="en-US"/>
        </a:p>
      </dgm:t>
    </dgm:pt>
    <dgm:pt modelId="{3B42DDFA-FA11-4D98-9CEB-6E378A8FECD1}" type="sibTrans" cxnId="{53708FEC-BBF9-484C-9F55-3384677583D4}">
      <dgm:prSet/>
      <dgm:spPr/>
      <dgm:t>
        <a:bodyPr/>
        <a:lstStyle/>
        <a:p>
          <a:endParaRPr lang="en-US"/>
        </a:p>
      </dgm:t>
    </dgm:pt>
    <dgm:pt modelId="{5FA4075E-326B-4924-B71B-FA53379A5E9D}" type="pres">
      <dgm:prSet presAssocID="{B8399EC0-1B37-454C-8BC9-D19C8C05966A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A671F4A-F3B2-4AC4-8B0B-D14DE8921E65}" type="pres">
      <dgm:prSet presAssocID="{4C08F933-7C97-4BC0-8E27-5C52F9E51517}" presName="composite" presStyleCnt="0"/>
      <dgm:spPr/>
    </dgm:pt>
    <dgm:pt modelId="{4E88E30C-0624-4DC9-B48D-BDD4F3D3D2FD}" type="pres">
      <dgm:prSet presAssocID="{4C08F933-7C97-4BC0-8E27-5C52F9E51517}" presName="ParentAccent1" presStyleLbl="alignNode1" presStyleIdx="0" presStyleCnt="34"/>
      <dgm:spPr/>
    </dgm:pt>
    <dgm:pt modelId="{5B4B03A2-B68A-452A-88C0-9E75FCFB8FA3}" type="pres">
      <dgm:prSet presAssocID="{4C08F933-7C97-4BC0-8E27-5C52F9E51517}" presName="ParentAccent2" presStyleLbl="alignNode1" presStyleIdx="1" presStyleCnt="34"/>
      <dgm:spPr/>
    </dgm:pt>
    <dgm:pt modelId="{CFD33F2F-8CA1-482D-88C8-7D0A1B539B09}" type="pres">
      <dgm:prSet presAssocID="{4C08F933-7C97-4BC0-8E27-5C52F9E51517}" presName="ParentAccent3" presStyleLbl="alignNode1" presStyleIdx="2" presStyleCnt="34"/>
      <dgm:spPr/>
    </dgm:pt>
    <dgm:pt modelId="{103E8F6F-8D0C-40B4-9EB9-2B7553BFF2F9}" type="pres">
      <dgm:prSet presAssocID="{4C08F933-7C97-4BC0-8E27-5C52F9E51517}" presName="ParentAccent4" presStyleLbl="alignNode1" presStyleIdx="3" presStyleCnt="34"/>
      <dgm:spPr/>
    </dgm:pt>
    <dgm:pt modelId="{B911AB7A-30C2-4E9E-93DE-AED2C9DABE74}" type="pres">
      <dgm:prSet presAssocID="{4C08F933-7C97-4BC0-8E27-5C52F9E51517}" presName="ParentAccent5" presStyleLbl="alignNode1" presStyleIdx="4" presStyleCnt="34"/>
      <dgm:spPr/>
    </dgm:pt>
    <dgm:pt modelId="{7A5D1BB0-9FAF-4638-9A03-BE55E5040812}" type="pres">
      <dgm:prSet presAssocID="{4C08F933-7C97-4BC0-8E27-5C52F9E51517}" presName="ParentAccent6" presStyleLbl="alignNode1" presStyleIdx="5" presStyleCnt="34"/>
      <dgm:spPr/>
    </dgm:pt>
    <dgm:pt modelId="{BB0AB899-3BC7-4E7C-96B2-658C5BBB674A}" type="pres">
      <dgm:prSet presAssocID="{4C08F933-7C97-4BC0-8E27-5C52F9E51517}" presName="ParentAccent7" presStyleLbl="alignNode1" presStyleIdx="6" presStyleCnt="34"/>
      <dgm:spPr/>
    </dgm:pt>
    <dgm:pt modelId="{93998E7E-614B-4AB0-A89A-38A0A918E33B}" type="pres">
      <dgm:prSet presAssocID="{4C08F933-7C97-4BC0-8E27-5C52F9E51517}" presName="ParentAccent8" presStyleLbl="alignNode1" presStyleIdx="7" presStyleCnt="34"/>
      <dgm:spPr/>
    </dgm:pt>
    <dgm:pt modelId="{7DF320F0-BC20-40FB-8919-4D258F1B5A4C}" type="pres">
      <dgm:prSet presAssocID="{4C08F933-7C97-4BC0-8E27-5C52F9E51517}" presName="ParentAccent9" presStyleLbl="alignNode1" presStyleIdx="8" presStyleCnt="34"/>
      <dgm:spPr/>
    </dgm:pt>
    <dgm:pt modelId="{129CF3A1-64F6-408E-8B10-3EDB85357ED3}" type="pres">
      <dgm:prSet presAssocID="{4C08F933-7C97-4BC0-8E27-5C52F9E51517}" presName="ParentAccent10" presStyleLbl="alignNode1" presStyleIdx="9" presStyleCnt="34"/>
      <dgm:spPr/>
    </dgm:pt>
    <dgm:pt modelId="{13DAF369-CB45-4587-ADF8-9B1CA50F8412}" type="pres">
      <dgm:prSet presAssocID="{4C08F933-7C97-4BC0-8E27-5C52F9E51517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654E2E07-933F-4E4C-98DA-4FC029CDD4B5}" type="pres">
      <dgm:prSet presAssocID="{C1B99C1A-F4A9-4AA6-89A5-D4A0FB3E09F3}" presName="Child1Accent1" presStyleLbl="alignNode1" presStyleIdx="11" presStyleCnt="34"/>
      <dgm:spPr/>
    </dgm:pt>
    <dgm:pt modelId="{017E640F-094B-479A-93FF-F9E32FB79917}" type="pres">
      <dgm:prSet presAssocID="{C1B99C1A-F4A9-4AA6-89A5-D4A0FB3E09F3}" presName="Child1Accent2" presStyleLbl="alignNode1" presStyleIdx="12" presStyleCnt="34"/>
      <dgm:spPr/>
    </dgm:pt>
    <dgm:pt modelId="{F9CA561C-8763-421B-AFF7-BD9CD8BBB1F5}" type="pres">
      <dgm:prSet presAssocID="{C1B99C1A-F4A9-4AA6-89A5-D4A0FB3E09F3}" presName="Child1Accent3" presStyleLbl="alignNode1" presStyleIdx="13" presStyleCnt="34"/>
      <dgm:spPr/>
    </dgm:pt>
    <dgm:pt modelId="{51A6D7FB-7BE3-47FC-AF93-AE4FF2B2BDD4}" type="pres">
      <dgm:prSet presAssocID="{C1B99C1A-F4A9-4AA6-89A5-D4A0FB3E09F3}" presName="Child1Accent4" presStyleLbl="alignNode1" presStyleIdx="14" presStyleCnt="34"/>
      <dgm:spPr/>
    </dgm:pt>
    <dgm:pt modelId="{5E329A57-73F6-4093-9B52-27F52D790A64}" type="pres">
      <dgm:prSet presAssocID="{C1B99C1A-F4A9-4AA6-89A5-D4A0FB3E09F3}" presName="Child1Accent5" presStyleLbl="alignNode1" presStyleIdx="15" presStyleCnt="34"/>
      <dgm:spPr/>
    </dgm:pt>
    <dgm:pt modelId="{6B52B820-DDDD-4D89-A08F-0DD76EB701F8}" type="pres">
      <dgm:prSet presAssocID="{C1B99C1A-F4A9-4AA6-89A5-D4A0FB3E09F3}" presName="Child1Accent6" presStyleLbl="alignNode1" presStyleIdx="16" presStyleCnt="34"/>
      <dgm:spPr/>
    </dgm:pt>
    <dgm:pt modelId="{82F4A199-ED9A-4A7B-A7CB-6114C88C9E09}" type="pres">
      <dgm:prSet presAssocID="{C1B99C1A-F4A9-4AA6-89A5-D4A0FB3E09F3}" presName="Child1Accent7" presStyleLbl="alignNode1" presStyleIdx="17" presStyleCnt="34"/>
      <dgm:spPr/>
    </dgm:pt>
    <dgm:pt modelId="{149BFDFE-B291-4B21-B613-45B2EA508D78}" type="pres">
      <dgm:prSet presAssocID="{C1B99C1A-F4A9-4AA6-89A5-D4A0FB3E09F3}" presName="Child1Accent8" presStyleLbl="alignNode1" presStyleIdx="18" presStyleCnt="34"/>
      <dgm:spPr/>
    </dgm:pt>
    <dgm:pt modelId="{45F088EF-F781-47CE-A0BA-E7B7C40DBE87}" type="pres">
      <dgm:prSet presAssocID="{C1B99C1A-F4A9-4AA6-89A5-D4A0FB3E09F3}" presName="Child1Accent9" presStyleLbl="alignNode1" presStyleIdx="19" presStyleCnt="34"/>
      <dgm:spPr/>
    </dgm:pt>
    <dgm:pt modelId="{215FAE88-9838-45D8-96C1-12F492885592}" type="pres">
      <dgm:prSet presAssocID="{C1B99C1A-F4A9-4AA6-89A5-D4A0FB3E09F3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F1A3E47B-9941-44A1-BE06-17CEA2AC668C}" type="pres">
      <dgm:prSet presAssocID="{89FDE94D-40A9-46A3-8B0E-02C963F46DAA}" presName="Child2Accent1" presStyleLbl="alignNode1" presStyleIdx="20" presStyleCnt="34"/>
      <dgm:spPr/>
    </dgm:pt>
    <dgm:pt modelId="{1C4B160A-C2E1-4B26-8974-CBE2561402FE}" type="pres">
      <dgm:prSet presAssocID="{89FDE94D-40A9-46A3-8B0E-02C963F46DAA}" presName="Child2Accent2" presStyleLbl="alignNode1" presStyleIdx="21" presStyleCnt="34"/>
      <dgm:spPr/>
    </dgm:pt>
    <dgm:pt modelId="{320814CC-7DF5-4D54-9A8B-D27D5371E700}" type="pres">
      <dgm:prSet presAssocID="{89FDE94D-40A9-46A3-8B0E-02C963F46DAA}" presName="Child2Accent3" presStyleLbl="alignNode1" presStyleIdx="22" presStyleCnt="34"/>
      <dgm:spPr/>
    </dgm:pt>
    <dgm:pt modelId="{B5C96229-51D2-499E-93FE-2A4E722F2628}" type="pres">
      <dgm:prSet presAssocID="{89FDE94D-40A9-46A3-8B0E-02C963F46DAA}" presName="Child2Accent4" presStyleLbl="alignNode1" presStyleIdx="23" presStyleCnt="34"/>
      <dgm:spPr/>
    </dgm:pt>
    <dgm:pt modelId="{2DC6ED6B-8E15-404B-B0EA-365A83796094}" type="pres">
      <dgm:prSet presAssocID="{89FDE94D-40A9-46A3-8B0E-02C963F46DAA}" presName="Child2Accent5" presStyleLbl="alignNode1" presStyleIdx="24" presStyleCnt="34"/>
      <dgm:spPr/>
    </dgm:pt>
    <dgm:pt modelId="{2A7DE284-7310-4B62-8465-0E033CCF5376}" type="pres">
      <dgm:prSet presAssocID="{89FDE94D-40A9-46A3-8B0E-02C963F46DAA}" presName="Child2Accent6" presStyleLbl="alignNode1" presStyleIdx="25" presStyleCnt="34"/>
      <dgm:spPr/>
    </dgm:pt>
    <dgm:pt modelId="{0A9EC3FF-B9B5-4D83-8377-456D36D0C5D0}" type="pres">
      <dgm:prSet presAssocID="{89FDE94D-40A9-46A3-8B0E-02C963F46DAA}" presName="Child2Accent7" presStyleLbl="alignNode1" presStyleIdx="26" presStyleCnt="34"/>
      <dgm:spPr/>
    </dgm:pt>
    <dgm:pt modelId="{D8BDC28C-D90E-4B23-A719-1A93100706AA}" type="pres">
      <dgm:prSet presAssocID="{89FDE94D-40A9-46A3-8B0E-02C963F46DAA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A8F483C4-159B-41A9-9BAF-1D0BC0A7C015}" type="pres">
      <dgm:prSet presAssocID="{585D0B56-C6EC-4BE8-9169-22883C299BC1}" presName="Child3Accent1" presStyleLbl="alignNode1" presStyleIdx="27" presStyleCnt="34"/>
      <dgm:spPr/>
    </dgm:pt>
    <dgm:pt modelId="{1D124232-D6CC-4D83-845C-4EF31123239F}" type="pres">
      <dgm:prSet presAssocID="{585D0B56-C6EC-4BE8-9169-22883C299BC1}" presName="Child3Accent2" presStyleLbl="alignNode1" presStyleIdx="28" presStyleCnt="34"/>
      <dgm:spPr/>
    </dgm:pt>
    <dgm:pt modelId="{BA4FC347-095E-4B2F-8415-4A551A12B35B}" type="pres">
      <dgm:prSet presAssocID="{585D0B56-C6EC-4BE8-9169-22883C299BC1}" presName="Child3Accent3" presStyleLbl="alignNode1" presStyleIdx="29" presStyleCnt="34"/>
      <dgm:spPr/>
    </dgm:pt>
    <dgm:pt modelId="{B6D22C7B-6D11-4AE9-984A-E7553B6C115B}" type="pres">
      <dgm:prSet presAssocID="{585D0B56-C6EC-4BE8-9169-22883C299BC1}" presName="Child3Accent4" presStyleLbl="alignNode1" presStyleIdx="30" presStyleCnt="34"/>
      <dgm:spPr/>
    </dgm:pt>
    <dgm:pt modelId="{D719949C-C591-43EE-BAED-78EFBFCAA533}" type="pres">
      <dgm:prSet presAssocID="{585D0B56-C6EC-4BE8-9169-22883C299BC1}" presName="Child3Accent5" presStyleLbl="alignNode1" presStyleIdx="31" presStyleCnt="34"/>
      <dgm:spPr/>
    </dgm:pt>
    <dgm:pt modelId="{F3823563-07D8-440E-8044-D0889D860FC5}" type="pres">
      <dgm:prSet presAssocID="{585D0B56-C6EC-4BE8-9169-22883C299BC1}" presName="Child3Accent6" presStyleLbl="alignNode1" presStyleIdx="32" presStyleCnt="34"/>
      <dgm:spPr/>
    </dgm:pt>
    <dgm:pt modelId="{E425608E-4965-45F8-B72B-D3D9741A69D0}" type="pres">
      <dgm:prSet presAssocID="{585D0B56-C6EC-4BE8-9169-22883C299BC1}" presName="Child3Accent7" presStyleLbl="alignNode1" presStyleIdx="33" presStyleCnt="34"/>
      <dgm:spPr/>
    </dgm:pt>
    <dgm:pt modelId="{C01A120B-FB55-42E1-9658-00E685A7E079}" type="pres">
      <dgm:prSet presAssocID="{585D0B56-C6EC-4BE8-9169-22883C299BC1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50C5C011-FF20-48FA-8FCE-18519DE0EBA3}" srcId="{B8399EC0-1B37-454C-8BC9-D19C8C05966A}" destId="{4C08F933-7C97-4BC0-8E27-5C52F9E51517}" srcOrd="0" destOrd="0" parTransId="{6201A60E-51D9-4B51-8047-6730847B2795}" sibTransId="{80E0529D-F16D-49E9-82C7-955386E62ACD}"/>
    <dgm:cxn modelId="{7F454C68-4B46-481F-89B3-3192F3D2DD90}" srcId="{4C08F933-7C97-4BC0-8E27-5C52F9E51517}" destId="{C1B99C1A-F4A9-4AA6-89A5-D4A0FB3E09F3}" srcOrd="0" destOrd="0" parTransId="{3F742A98-8A82-42A5-A290-CA55638B44A9}" sibTransId="{CA7229AB-BE6D-4BBD-88FA-78EE3784A909}"/>
    <dgm:cxn modelId="{EC5D7E76-4E55-4653-8749-6A3752B82617}" type="presOf" srcId="{89FDE94D-40A9-46A3-8B0E-02C963F46DAA}" destId="{D8BDC28C-D90E-4B23-A719-1A93100706AA}" srcOrd="0" destOrd="0" presId="urn:microsoft.com/office/officeart/2011/layout/ConvergingText"/>
    <dgm:cxn modelId="{D4239576-12B1-43C6-A3D2-63E60ADE4DBB}" type="presOf" srcId="{B8399EC0-1B37-454C-8BC9-D19C8C05966A}" destId="{5FA4075E-326B-4924-B71B-FA53379A5E9D}" srcOrd="0" destOrd="0" presId="urn:microsoft.com/office/officeart/2011/layout/ConvergingText"/>
    <dgm:cxn modelId="{16B75FB6-92A3-4EC1-87B0-5B2B69C96CD2}" type="presOf" srcId="{C1B99C1A-F4A9-4AA6-89A5-D4A0FB3E09F3}" destId="{215FAE88-9838-45D8-96C1-12F492885592}" srcOrd="0" destOrd="0" presId="urn:microsoft.com/office/officeart/2011/layout/ConvergingText"/>
    <dgm:cxn modelId="{AC38A1C4-B3E9-454F-A78F-ECB365893ED3}" type="presOf" srcId="{585D0B56-C6EC-4BE8-9169-22883C299BC1}" destId="{C01A120B-FB55-42E1-9658-00E685A7E079}" srcOrd="0" destOrd="0" presId="urn:microsoft.com/office/officeart/2011/layout/ConvergingText"/>
    <dgm:cxn modelId="{53708FEC-BBF9-484C-9F55-3384677583D4}" srcId="{4C08F933-7C97-4BC0-8E27-5C52F9E51517}" destId="{585D0B56-C6EC-4BE8-9169-22883C299BC1}" srcOrd="2" destOrd="0" parTransId="{5070788A-DA30-4EC9-8D94-5DB8087FFF0A}" sibTransId="{3B42DDFA-FA11-4D98-9CEB-6E378A8FECD1}"/>
    <dgm:cxn modelId="{9DAD3BF5-E272-4CE0-8DAE-A23B70D1F106}" type="presOf" srcId="{4C08F933-7C97-4BC0-8E27-5C52F9E51517}" destId="{13DAF369-CB45-4587-ADF8-9B1CA50F8412}" srcOrd="0" destOrd="0" presId="urn:microsoft.com/office/officeart/2011/layout/ConvergingText"/>
    <dgm:cxn modelId="{30CC3DFB-AAC4-4DAD-A850-52B588E3A699}" srcId="{4C08F933-7C97-4BC0-8E27-5C52F9E51517}" destId="{89FDE94D-40A9-46A3-8B0E-02C963F46DAA}" srcOrd="1" destOrd="0" parTransId="{F11283CA-7E37-47E2-8945-DE2C88C20EC4}" sibTransId="{A0A8C217-43D5-4D23-B8BA-F5214F84EA79}"/>
    <dgm:cxn modelId="{AA8F7652-62C9-406B-B295-9BD8868C0176}" type="presParOf" srcId="{5FA4075E-326B-4924-B71B-FA53379A5E9D}" destId="{FA671F4A-F3B2-4AC4-8B0B-D14DE8921E65}" srcOrd="0" destOrd="0" presId="urn:microsoft.com/office/officeart/2011/layout/ConvergingText"/>
    <dgm:cxn modelId="{E6F524BA-BA87-40CC-B46E-127D500364F6}" type="presParOf" srcId="{FA671F4A-F3B2-4AC4-8B0B-D14DE8921E65}" destId="{4E88E30C-0624-4DC9-B48D-BDD4F3D3D2FD}" srcOrd="0" destOrd="0" presId="urn:microsoft.com/office/officeart/2011/layout/ConvergingText"/>
    <dgm:cxn modelId="{EC654FF1-B5BE-48C8-A021-009EB5709742}" type="presParOf" srcId="{FA671F4A-F3B2-4AC4-8B0B-D14DE8921E65}" destId="{5B4B03A2-B68A-452A-88C0-9E75FCFB8FA3}" srcOrd="1" destOrd="0" presId="urn:microsoft.com/office/officeart/2011/layout/ConvergingText"/>
    <dgm:cxn modelId="{02CF5517-9214-42C0-972B-EB2CED6D38E7}" type="presParOf" srcId="{FA671F4A-F3B2-4AC4-8B0B-D14DE8921E65}" destId="{CFD33F2F-8CA1-482D-88C8-7D0A1B539B09}" srcOrd="2" destOrd="0" presId="urn:microsoft.com/office/officeart/2011/layout/ConvergingText"/>
    <dgm:cxn modelId="{9837DD39-CB25-4C09-B6B2-48E1F1EE50A0}" type="presParOf" srcId="{FA671F4A-F3B2-4AC4-8B0B-D14DE8921E65}" destId="{103E8F6F-8D0C-40B4-9EB9-2B7553BFF2F9}" srcOrd="3" destOrd="0" presId="urn:microsoft.com/office/officeart/2011/layout/ConvergingText"/>
    <dgm:cxn modelId="{84C7F1AF-8797-4B04-9516-A44254408ACF}" type="presParOf" srcId="{FA671F4A-F3B2-4AC4-8B0B-D14DE8921E65}" destId="{B911AB7A-30C2-4E9E-93DE-AED2C9DABE74}" srcOrd="4" destOrd="0" presId="urn:microsoft.com/office/officeart/2011/layout/ConvergingText"/>
    <dgm:cxn modelId="{717B30E6-2ED1-46BD-8FFA-B0A3DB2168F3}" type="presParOf" srcId="{FA671F4A-F3B2-4AC4-8B0B-D14DE8921E65}" destId="{7A5D1BB0-9FAF-4638-9A03-BE55E5040812}" srcOrd="5" destOrd="0" presId="urn:microsoft.com/office/officeart/2011/layout/ConvergingText"/>
    <dgm:cxn modelId="{F9C578A0-6A06-4ED3-873A-3603C6431DAD}" type="presParOf" srcId="{FA671F4A-F3B2-4AC4-8B0B-D14DE8921E65}" destId="{BB0AB899-3BC7-4E7C-96B2-658C5BBB674A}" srcOrd="6" destOrd="0" presId="urn:microsoft.com/office/officeart/2011/layout/ConvergingText"/>
    <dgm:cxn modelId="{E572BE91-D650-4FBA-B1C9-970A34B697D1}" type="presParOf" srcId="{FA671F4A-F3B2-4AC4-8B0B-D14DE8921E65}" destId="{93998E7E-614B-4AB0-A89A-38A0A918E33B}" srcOrd="7" destOrd="0" presId="urn:microsoft.com/office/officeart/2011/layout/ConvergingText"/>
    <dgm:cxn modelId="{C0C859F1-B55F-43A1-B043-B6537632CCAC}" type="presParOf" srcId="{FA671F4A-F3B2-4AC4-8B0B-D14DE8921E65}" destId="{7DF320F0-BC20-40FB-8919-4D258F1B5A4C}" srcOrd="8" destOrd="0" presId="urn:microsoft.com/office/officeart/2011/layout/ConvergingText"/>
    <dgm:cxn modelId="{5D0A3253-E85D-4842-B5B2-01668754048C}" type="presParOf" srcId="{FA671F4A-F3B2-4AC4-8B0B-D14DE8921E65}" destId="{129CF3A1-64F6-408E-8B10-3EDB85357ED3}" srcOrd="9" destOrd="0" presId="urn:microsoft.com/office/officeart/2011/layout/ConvergingText"/>
    <dgm:cxn modelId="{9CCEE884-601C-4C6C-BF26-9D403025D393}" type="presParOf" srcId="{FA671F4A-F3B2-4AC4-8B0B-D14DE8921E65}" destId="{13DAF369-CB45-4587-ADF8-9B1CA50F8412}" srcOrd="10" destOrd="0" presId="urn:microsoft.com/office/officeart/2011/layout/ConvergingText"/>
    <dgm:cxn modelId="{98F44A43-C66F-404C-84C6-B1A73BE8726B}" type="presParOf" srcId="{FA671F4A-F3B2-4AC4-8B0B-D14DE8921E65}" destId="{654E2E07-933F-4E4C-98DA-4FC029CDD4B5}" srcOrd="11" destOrd="0" presId="urn:microsoft.com/office/officeart/2011/layout/ConvergingText"/>
    <dgm:cxn modelId="{61B9E6D4-D675-4FFD-B3D7-4F947765875D}" type="presParOf" srcId="{FA671F4A-F3B2-4AC4-8B0B-D14DE8921E65}" destId="{017E640F-094B-479A-93FF-F9E32FB79917}" srcOrd="12" destOrd="0" presId="urn:microsoft.com/office/officeart/2011/layout/ConvergingText"/>
    <dgm:cxn modelId="{0F263D92-5282-4137-943E-A2EAEA602203}" type="presParOf" srcId="{FA671F4A-F3B2-4AC4-8B0B-D14DE8921E65}" destId="{F9CA561C-8763-421B-AFF7-BD9CD8BBB1F5}" srcOrd="13" destOrd="0" presId="urn:microsoft.com/office/officeart/2011/layout/ConvergingText"/>
    <dgm:cxn modelId="{3BC03CEB-1742-40EF-A9CF-DF38484FE902}" type="presParOf" srcId="{FA671F4A-F3B2-4AC4-8B0B-D14DE8921E65}" destId="{51A6D7FB-7BE3-47FC-AF93-AE4FF2B2BDD4}" srcOrd="14" destOrd="0" presId="urn:microsoft.com/office/officeart/2011/layout/ConvergingText"/>
    <dgm:cxn modelId="{D6142699-67D6-4A41-AEE2-80252B064BD3}" type="presParOf" srcId="{FA671F4A-F3B2-4AC4-8B0B-D14DE8921E65}" destId="{5E329A57-73F6-4093-9B52-27F52D790A64}" srcOrd="15" destOrd="0" presId="urn:microsoft.com/office/officeart/2011/layout/ConvergingText"/>
    <dgm:cxn modelId="{DC906739-1BEF-4B34-A1ED-210850CE25F4}" type="presParOf" srcId="{FA671F4A-F3B2-4AC4-8B0B-D14DE8921E65}" destId="{6B52B820-DDDD-4D89-A08F-0DD76EB701F8}" srcOrd="16" destOrd="0" presId="urn:microsoft.com/office/officeart/2011/layout/ConvergingText"/>
    <dgm:cxn modelId="{6B7718C7-C763-40E4-987C-3B106EEE84CC}" type="presParOf" srcId="{FA671F4A-F3B2-4AC4-8B0B-D14DE8921E65}" destId="{82F4A199-ED9A-4A7B-A7CB-6114C88C9E09}" srcOrd="17" destOrd="0" presId="urn:microsoft.com/office/officeart/2011/layout/ConvergingText"/>
    <dgm:cxn modelId="{050DEE74-E73A-47B0-B20C-6A452B008FD4}" type="presParOf" srcId="{FA671F4A-F3B2-4AC4-8B0B-D14DE8921E65}" destId="{149BFDFE-B291-4B21-B613-45B2EA508D78}" srcOrd="18" destOrd="0" presId="urn:microsoft.com/office/officeart/2011/layout/ConvergingText"/>
    <dgm:cxn modelId="{155A8D43-EA32-4766-ABC5-3307FBE425B1}" type="presParOf" srcId="{FA671F4A-F3B2-4AC4-8B0B-D14DE8921E65}" destId="{45F088EF-F781-47CE-A0BA-E7B7C40DBE87}" srcOrd="19" destOrd="0" presId="urn:microsoft.com/office/officeart/2011/layout/ConvergingText"/>
    <dgm:cxn modelId="{33513EA0-3141-4C15-90E7-A56DFA2220B7}" type="presParOf" srcId="{FA671F4A-F3B2-4AC4-8B0B-D14DE8921E65}" destId="{215FAE88-9838-45D8-96C1-12F492885592}" srcOrd="20" destOrd="0" presId="urn:microsoft.com/office/officeart/2011/layout/ConvergingText"/>
    <dgm:cxn modelId="{5F711DD4-FF62-4909-ADDB-A3E3B1ED1944}" type="presParOf" srcId="{FA671F4A-F3B2-4AC4-8B0B-D14DE8921E65}" destId="{F1A3E47B-9941-44A1-BE06-17CEA2AC668C}" srcOrd="21" destOrd="0" presId="urn:microsoft.com/office/officeart/2011/layout/ConvergingText"/>
    <dgm:cxn modelId="{7598C380-4BF8-4F60-9A7A-DB4FC6D2B4B4}" type="presParOf" srcId="{FA671F4A-F3B2-4AC4-8B0B-D14DE8921E65}" destId="{1C4B160A-C2E1-4B26-8974-CBE2561402FE}" srcOrd="22" destOrd="0" presId="urn:microsoft.com/office/officeart/2011/layout/ConvergingText"/>
    <dgm:cxn modelId="{D3D81014-A341-45AF-AECD-3C5B077B4988}" type="presParOf" srcId="{FA671F4A-F3B2-4AC4-8B0B-D14DE8921E65}" destId="{320814CC-7DF5-4D54-9A8B-D27D5371E700}" srcOrd="23" destOrd="0" presId="urn:microsoft.com/office/officeart/2011/layout/ConvergingText"/>
    <dgm:cxn modelId="{3B9DA5B0-1D4C-4E27-91EB-B964B245AB9D}" type="presParOf" srcId="{FA671F4A-F3B2-4AC4-8B0B-D14DE8921E65}" destId="{B5C96229-51D2-499E-93FE-2A4E722F2628}" srcOrd="24" destOrd="0" presId="urn:microsoft.com/office/officeart/2011/layout/ConvergingText"/>
    <dgm:cxn modelId="{A1C3F698-0D1F-4D37-82EE-E4EA213AD377}" type="presParOf" srcId="{FA671F4A-F3B2-4AC4-8B0B-D14DE8921E65}" destId="{2DC6ED6B-8E15-404B-B0EA-365A83796094}" srcOrd="25" destOrd="0" presId="urn:microsoft.com/office/officeart/2011/layout/ConvergingText"/>
    <dgm:cxn modelId="{743674A4-DCF4-497B-B40C-C201CFB95586}" type="presParOf" srcId="{FA671F4A-F3B2-4AC4-8B0B-D14DE8921E65}" destId="{2A7DE284-7310-4B62-8465-0E033CCF5376}" srcOrd="26" destOrd="0" presId="urn:microsoft.com/office/officeart/2011/layout/ConvergingText"/>
    <dgm:cxn modelId="{BCEC4269-66CE-452F-8A43-9968DAFE7950}" type="presParOf" srcId="{FA671F4A-F3B2-4AC4-8B0B-D14DE8921E65}" destId="{0A9EC3FF-B9B5-4D83-8377-456D36D0C5D0}" srcOrd="27" destOrd="0" presId="urn:microsoft.com/office/officeart/2011/layout/ConvergingText"/>
    <dgm:cxn modelId="{A7DE3492-0A4E-4BFC-971B-CE78992B8499}" type="presParOf" srcId="{FA671F4A-F3B2-4AC4-8B0B-D14DE8921E65}" destId="{D8BDC28C-D90E-4B23-A719-1A93100706AA}" srcOrd="28" destOrd="0" presId="urn:microsoft.com/office/officeart/2011/layout/ConvergingText"/>
    <dgm:cxn modelId="{71FDB6CD-BDAF-4233-B8AA-892E48423117}" type="presParOf" srcId="{FA671F4A-F3B2-4AC4-8B0B-D14DE8921E65}" destId="{A8F483C4-159B-41A9-9BAF-1D0BC0A7C015}" srcOrd="29" destOrd="0" presId="urn:microsoft.com/office/officeart/2011/layout/ConvergingText"/>
    <dgm:cxn modelId="{8E7E4885-25A0-4360-BEFA-4A306ED6E494}" type="presParOf" srcId="{FA671F4A-F3B2-4AC4-8B0B-D14DE8921E65}" destId="{1D124232-D6CC-4D83-845C-4EF31123239F}" srcOrd="30" destOrd="0" presId="urn:microsoft.com/office/officeart/2011/layout/ConvergingText"/>
    <dgm:cxn modelId="{2B49BC83-88EC-4314-A51D-63928678CE86}" type="presParOf" srcId="{FA671F4A-F3B2-4AC4-8B0B-D14DE8921E65}" destId="{BA4FC347-095E-4B2F-8415-4A551A12B35B}" srcOrd="31" destOrd="0" presId="urn:microsoft.com/office/officeart/2011/layout/ConvergingText"/>
    <dgm:cxn modelId="{A5346184-F385-4616-908B-5B0D1855E03E}" type="presParOf" srcId="{FA671F4A-F3B2-4AC4-8B0B-D14DE8921E65}" destId="{B6D22C7B-6D11-4AE9-984A-E7553B6C115B}" srcOrd="32" destOrd="0" presId="urn:microsoft.com/office/officeart/2011/layout/ConvergingText"/>
    <dgm:cxn modelId="{8F6CB9CD-AC49-43A5-BB0E-47509728E3FC}" type="presParOf" srcId="{FA671F4A-F3B2-4AC4-8B0B-D14DE8921E65}" destId="{D719949C-C591-43EE-BAED-78EFBFCAA533}" srcOrd="33" destOrd="0" presId="urn:microsoft.com/office/officeart/2011/layout/ConvergingText"/>
    <dgm:cxn modelId="{40B9FAA4-4A78-4897-A2A8-E93E7A4B30F7}" type="presParOf" srcId="{FA671F4A-F3B2-4AC4-8B0B-D14DE8921E65}" destId="{F3823563-07D8-440E-8044-D0889D860FC5}" srcOrd="34" destOrd="0" presId="urn:microsoft.com/office/officeart/2011/layout/ConvergingText"/>
    <dgm:cxn modelId="{8A68AACC-427B-4F1B-BE09-D16F3B0A9382}" type="presParOf" srcId="{FA671F4A-F3B2-4AC4-8B0B-D14DE8921E65}" destId="{E425608E-4965-45F8-B72B-D3D9741A69D0}" srcOrd="35" destOrd="0" presId="urn:microsoft.com/office/officeart/2011/layout/ConvergingText"/>
    <dgm:cxn modelId="{FA99AC4C-2590-4376-A661-08B08645DA83}" type="presParOf" srcId="{FA671F4A-F3B2-4AC4-8B0B-D14DE8921E65}" destId="{C01A120B-FB55-42E1-9658-00E685A7E079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A4351-3617-4A19-8170-92AFE7E356F9}">
      <dsp:nvSpPr>
        <dsp:cNvPr id="0" name=""/>
        <dsp:cNvSpPr/>
      </dsp:nvSpPr>
      <dsp:spPr>
        <a:xfrm>
          <a:off x="0" y="411169"/>
          <a:ext cx="953008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40" tIns="416560" rIns="7396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Investment areas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Personas and capabilities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sp:txBody>
      <dsp:txXfrm>
        <a:off x="0" y="411169"/>
        <a:ext cx="9530080" cy="1228500"/>
      </dsp:txXfrm>
    </dsp:sp>
    <dsp:sp modelId="{0C30EDED-E18D-4187-89B3-57F896EE0BF3}">
      <dsp:nvSpPr>
        <dsp:cNvPr id="0" name=""/>
        <dsp:cNvSpPr/>
      </dsp:nvSpPr>
      <dsp:spPr>
        <a:xfrm>
          <a:off x="476504" y="115969"/>
          <a:ext cx="6671056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150" tIns="0" rIns="2521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ct val="90000"/>
            <a:buFont typeface="Wingdings" panose="05000000000000000000" pitchFamily="2" charset="2"/>
            <a:buNone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rPr>
            <a:t>Overview of AI in Power BI</a:t>
          </a:r>
          <a:endParaRPr lang="en-US" sz="2000" kern="1200"/>
        </a:p>
      </dsp:txBody>
      <dsp:txXfrm>
        <a:off x="505325" y="144790"/>
        <a:ext cx="6613414" cy="532758"/>
      </dsp:txXfrm>
    </dsp:sp>
    <dsp:sp modelId="{FFC1F67D-5832-41E5-B063-DEA6976BFB7A}">
      <dsp:nvSpPr>
        <dsp:cNvPr id="0" name=""/>
        <dsp:cNvSpPr/>
      </dsp:nvSpPr>
      <dsp:spPr>
        <a:xfrm>
          <a:off x="0" y="2042870"/>
          <a:ext cx="953008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40" tIns="416560" rIns="7396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AI visualizations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Natural language capabilities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sp:txBody>
      <dsp:txXfrm>
        <a:off x="0" y="2042870"/>
        <a:ext cx="9530080" cy="1228500"/>
      </dsp:txXfrm>
    </dsp:sp>
    <dsp:sp modelId="{7422F7A9-4C3A-4A12-BD1F-45F53BE1D289}">
      <dsp:nvSpPr>
        <dsp:cNvPr id="0" name=""/>
        <dsp:cNvSpPr/>
      </dsp:nvSpPr>
      <dsp:spPr>
        <a:xfrm>
          <a:off x="476504" y="1747670"/>
          <a:ext cx="6671056" cy="59040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150" tIns="0" rIns="2521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rPr>
            <a:t>End User Insights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Segoe UI" panose="020B0502040204020203" pitchFamily="34" charset="0"/>
          </a:endParaRPr>
        </a:p>
      </dsp:txBody>
      <dsp:txXfrm>
        <a:off x="505325" y="1776491"/>
        <a:ext cx="6613414" cy="532758"/>
      </dsp:txXfrm>
    </dsp:sp>
    <dsp:sp modelId="{0D258FA1-5D13-4F85-9280-24F3B9A227BE}">
      <dsp:nvSpPr>
        <dsp:cNvPr id="0" name=""/>
        <dsp:cNvSpPr/>
      </dsp:nvSpPr>
      <dsp:spPr>
        <a:xfrm>
          <a:off x="0" y="3674570"/>
          <a:ext cx="953008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40" tIns="416560" rIns="7396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Automated ML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+mn-cs"/>
            </a:rPr>
            <a:t>Cognitive services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+mn-cs"/>
          </a:endParaRPr>
        </a:p>
      </dsp:txBody>
      <dsp:txXfrm>
        <a:off x="0" y="3674570"/>
        <a:ext cx="9530080" cy="1228500"/>
      </dsp:txXfrm>
    </dsp:sp>
    <dsp:sp modelId="{AA220487-A7DD-4C53-9A84-B1A119D794EE}">
      <dsp:nvSpPr>
        <dsp:cNvPr id="0" name=""/>
        <dsp:cNvSpPr/>
      </dsp:nvSpPr>
      <dsp:spPr>
        <a:xfrm>
          <a:off x="476504" y="3379370"/>
          <a:ext cx="6671056" cy="590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150" tIns="0" rIns="2521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000" b="0" i="0" u="none" strike="noStrike" kern="1200" cap="none" spc="0" normalizeH="0" baseline="0" noProof="0">
              <a:ln/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rPr>
            <a:t>Analyst toolkit</a:t>
          </a:r>
          <a:endParaRPr kumimoji="0" lang="en-US" sz="2000" b="0" i="0" u="none" strike="noStrike" kern="1200" cap="none" spc="0" normalizeH="0" baseline="0" noProof="0" dirty="0">
            <a:ln/>
            <a:effectLst/>
            <a:uLnTx/>
            <a:uFillTx/>
            <a:latin typeface="Segoe UI"/>
            <a:ea typeface="+mn-ea"/>
            <a:cs typeface="Segoe UI" panose="020B0502040204020203" pitchFamily="34" charset="0"/>
          </a:endParaRPr>
        </a:p>
      </dsp:txBody>
      <dsp:txXfrm>
        <a:off x="505325" y="3408191"/>
        <a:ext cx="661341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7DB48-EB2C-4762-985C-AE66FD6CA971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Power BI + Automated ML enables you to:</a:t>
          </a:r>
        </a:p>
      </dsp:txBody>
      <dsp:txXfrm>
        <a:off x="38234" y="38234"/>
        <a:ext cx="7529629" cy="1228933"/>
      </dsp:txXfrm>
    </dsp:sp>
    <dsp:sp modelId="{04051F4B-A17A-439B-97FB-5129E762F80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Automate most of the standard machine learning practices in a non-intrusive yet transparent way</a:t>
          </a:r>
        </a:p>
      </dsp:txBody>
      <dsp:txXfrm>
        <a:off x="826903" y="1561202"/>
        <a:ext cx="7224611" cy="1228933"/>
      </dsp:txXfrm>
    </dsp:sp>
    <dsp:sp modelId="{1687FBA2-10D4-43EF-8086-4C48719996A1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AI in Power BI is not only about achieving great accuracy but about easy translating this accuracy to business impact</a:t>
          </a:r>
        </a:p>
      </dsp:txBody>
      <dsp:txXfrm>
        <a:off x="1615573" y="3084170"/>
        <a:ext cx="7224611" cy="1228933"/>
      </dsp:txXfrm>
    </dsp:sp>
    <dsp:sp modelId="{C7032417-BB9B-4554-931A-009FD8AAD2E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1388D528-500A-4FFB-A968-86151C2D4B11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E30C-0624-4DC9-B48D-BDD4F3D3D2FD}">
      <dsp:nvSpPr>
        <dsp:cNvPr id="0" name=""/>
        <dsp:cNvSpPr/>
      </dsp:nvSpPr>
      <dsp:spPr>
        <a:xfrm>
          <a:off x="10540620" y="2948128"/>
          <a:ext cx="311454" cy="3114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B03A2-B68A-452A-88C0-9E75FCFB8FA3}">
      <dsp:nvSpPr>
        <dsp:cNvPr id="0" name=""/>
        <dsp:cNvSpPr/>
      </dsp:nvSpPr>
      <dsp:spPr>
        <a:xfrm>
          <a:off x="9969801" y="2948128"/>
          <a:ext cx="311454" cy="3114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33F2F-8CA1-482D-88C8-7D0A1B539B09}">
      <dsp:nvSpPr>
        <dsp:cNvPr id="0" name=""/>
        <dsp:cNvSpPr/>
      </dsp:nvSpPr>
      <dsp:spPr>
        <a:xfrm>
          <a:off x="9398982" y="2948128"/>
          <a:ext cx="311454" cy="3114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3E8F6F-8D0C-40B4-9EB9-2B7553BFF2F9}">
      <dsp:nvSpPr>
        <dsp:cNvPr id="0" name=""/>
        <dsp:cNvSpPr/>
      </dsp:nvSpPr>
      <dsp:spPr>
        <a:xfrm>
          <a:off x="8829248" y="2948128"/>
          <a:ext cx="311454" cy="3114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1AB7A-30C2-4E9E-93DE-AED2C9DABE74}">
      <dsp:nvSpPr>
        <dsp:cNvPr id="0" name=""/>
        <dsp:cNvSpPr/>
      </dsp:nvSpPr>
      <dsp:spPr>
        <a:xfrm>
          <a:off x="8258429" y="2948128"/>
          <a:ext cx="311454" cy="3114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5D1BB0-9FAF-4638-9A03-BE55E5040812}">
      <dsp:nvSpPr>
        <dsp:cNvPr id="0" name=""/>
        <dsp:cNvSpPr/>
      </dsp:nvSpPr>
      <dsp:spPr>
        <a:xfrm>
          <a:off x="7376155" y="2792403"/>
          <a:ext cx="622909" cy="6234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0AB899-3BC7-4E7C-96B2-658C5BBB674A}">
      <dsp:nvSpPr>
        <dsp:cNvPr id="0" name=""/>
        <dsp:cNvSpPr/>
      </dsp:nvSpPr>
      <dsp:spPr>
        <a:xfrm>
          <a:off x="10032743" y="2304738"/>
          <a:ext cx="311454" cy="3114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998E7E-614B-4AB0-A89A-38A0A918E33B}">
      <dsp:nvSpPr>
        <dsp:cNvPr id="0" name=""/>
        <dsp:cNvSpPr/>
      </dsp:nvSpPr>
      <dsp:spPr>
        <a:xfrm>
          <a:off x="10032743" y="3596127"/>
          <a:ext cx="311454" cy="3114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F320F0-BC20-40FB-8919-4D258F1B5A4C}">
      <dsp:nvSpPr>
        <dsp:cNvPr id="0" name=""/>
        <dsp:cNvSpPr/>
      </dsp:nvSpPr>
      <dsp:spPr>
        <a:xfrm>
          <a:off x="10310556" y="2584428"/>
          <a:ext cx="311454" cy="3114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9CF3A1-64F6-408E-8B10-3EDB85357ED3}">
      <dsp:nvSpPr>
        <dsp:cNvPr id="0" name=""/>
        <dsp:cNvSpPr/>
      </dsp:nvSpPr>
      <dsp:spPr>
        <a:xfrm>
          <a:off x="10329004" y="3317974"/>
          <a:ext cx="311454" cy="3114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DAF369-CB45-4587-ADF8-9B1CA50F8412}">
      <dsp:nvSpPr>
        <dsp:cNvPr id="0" name=""/>
        <dsp:cNvSpPr/>
      </dsp:nvSpPr>
      <dsp:spPr>
        <a:xfrm>
          <a:off x="3964262" y="1527138"/>
          <a:ext cx="3153612" cy="31539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/>
            <a:t>Power BI + AI enables:</a:t>
          </a:r>
          <a:endParaRPr lang="en-US" sz="4800" kern="1200"/>
        </a:p>
      </dsp:txBody>
      <dsp:txXfrm>
        <a:off x="4426098" y="1989022"/>
        <a:ext cx="2229940" cy="2230172"/>
      </dsp:txXfrm>
    </dsp:sp>
    <dsp:sp modelId="{654E2E07-933F-4E4C-98DA-4FC029CDD4B5}">
      <dsp:nvSpPr>
        <dsp:cNvPr id="0" name=""/>
        <dsp:cNvSpPr/>
      </dsp:nvSpPr>
      <dsp:spPr>
        <a:xfrm>
          <a:off x="3728772" y="1257694"/>
          <a:ext cx="622909" cy="623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7E640F-094B-479A-93FF-F9E32FB79917}">
      <dsp:nvSpPr>
        <dsp:cNvPr id="0" name=""/>
        <dsp:cNvSpPr/>
      </dsp:nvSpPr>
      <dsp:spPr>
        <a:xfrm>
          <a:off x="3329416" y="928827"/>
          <a:ext cx="311454" cy="3114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CA561C-8763-421B-AFF7-BD9CD8BBB1F5}">
      <dsp:nvSpPr>
        <dsp:cNvPr id="0" name=""/>
        <dsp:cNvSpPr/>
      </dsp:nvSpPr>
      <dsp:spPr>
        <a:xfrm>
          <a:off x="2664184" y="928827"/>
          <a:ext cx="311454" cy="3114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6D7FB-7BE3-47FC-AF93-AE4FF2B2BDD4}">
      <dsp:nvSpPr>
        <dsp:cNvPr id="0" name=""/>
        <dsp:cNvSpPr/>
      </dsp:nvSpPr>
      <dsp:spPr>
        <a:xfrm>
          <a:off x="1998952" y="928827"/>
          <a:ext cx="311454" cy="3114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29A57-73F6-4093-9B52-27F52D790A64}">
      <dsp:nvSpPr>
        <dsp:cNvPr id="0" name=""/>
        <dsp:cNvSpPr/>
      </dsp:nvSpPr>
      <dsp:spPr>
        <a:xfrm>
          <a:off x="1333720" y="928827"/>
          <a:ext cx="311454" cy="3114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52B820-DDDD-4D89-A08F-0DD76EB701F8}">
      <dsp:nvSpPr>
        <dsp:cNvPr id="0" name=""/>
        <dsp:cNvSpPr/>
      </dsp:nvSpPr>
      <dsp:spPr>
        <a:xfrm>
          <a:off x="667402" y="928827"/>
          <a:ext cx="311454" cy="3114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4A199-ED9A-4A7B-A7CB-6114C88C9E09}">
      <dsp:nvSpPr>
        <dsp:cNvPr id="0" name=""/>
        <dsp:cNvSpPr/>
      </dsp:nvSpPr>
      <dsp:spPr>
        <a:xfrm>
          <a:off x="2170" y="928827"/>
          <a:ext cx="311454" cy="3114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5FAE88-9838-45D8-96C1-12F492885592}">
      <dsp:nvSpPr>
        <dsp:cNvPr id="0" name=""/>
        <dsp:cNvSpPr/>
      </dsp:nvSpPr>
      <dsp:spPr>
        <a:xfrm>
          <a:off x="0" y="125103"/>
          <a:ext cx="3650638" cy="801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Findings insights seamlessly and interacting with data in a natural way using language </a:t>
          </a:r>
          <a:endParaRPr lang="en-US" sz="1400" kern="1200"/>
        </a:p>
      </dsp:txBody>
      <dsp:txXfrm>
        <a:off x="0" y="125103"/>
        <a:ext cx="3650638" cy="801163"/>
      </dsp:txXfrm>
    </dsp:sp>
    <dsp:sp modelId="{F1A3E47B-9941-44A1-BE06-17CEA2AC668C}">
      <dsp:nvSpPr>
        <dsp:cNvPr id="0" name=""/>
        <dsp:cNvSpPr/>
      </dsp:nvSpPr>
      <dsp:spPr>
        <a:xfrm>
          <a:off x="3081989" y="2792403"/>
          <a:ext cx="622909" cy="6234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4B160A-C2E1-4B26-8974-CBE2561402FE}">
      <dsp:nvSpPr>
        <dsp:cNvPr id="0" name=""/>
        <dsp:cNvSpPr/>
      </dsp:nvSpPr>
      <dsp:spPr>
        <a:xfrm>
          <a:off x="2465591" y="2948128"/>
          <a:ext cx="311454" cy="3114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0814CC-7DF5-4D54-9A8B-D27D5371E700}">
      <dsp:nvSpPr>
        <dsp:cNvPr id="0" name=""/>
        <dsp:cNvSpPr/>
      </dsp:nvSpPr>
      <dsp:spPr>
        <a:xfrm>
          <a:off x="1850278" y="2948128"/>
          <a:ext cx="311454" cy="3114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C96229-51D2-499E-93FE-2A4E722F2628}">
      <dsp:nvSpPr>
        <dsp:cNvPr id="0" name=""/>
        <dsp:cNvSpPr/>
      </dsp:nvSpPr>
      <dsp:spPr>
        <a:xfrm>
          <a:off x="1233880" y="2948128"/>
          <a:ext cx="311454" cy="3114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C6ED6B-8E15-404B-B0EA-365A83796094}">
      <dsp:nvSpPr>
        <dsp:cNvPr id="0" name=""/>
        <dsp:cNvSpPr/>
      </dsp:nvSpPr>
      <dsp:spPr>
        <a:xfrm>
          <a:off x="618568" y="2948128"/>
          <a:ext cx="311454" cy="3114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7DE284-7310-4B62-8465-0E033CCF5376}">
      <dsp:nvSpPr>
        <dsp:cNvPr id="0" name=""/>
        <dsp:cNvSpPr/>
      </dsp:nvSpPr>
      <dsp:spPr>
        <a:xfrm>
          <a:off x="2170" y="2948128"/>
          <a:ext cx="311454" cy="3114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BDC28C-D90E-4B23-A719-1A93100706AA}">
      <dsp:nvSpPr>
        <dsp:cNvPr id="0" name=""/>
        <dsp:cNvSpPr/>
      </dsp:nvSpPr>
      <dsp:spPr>
        <a:xfrm>
          <a:off x="0" y="2151062"/>
          <a:ext cx="2760767" cy="801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Gives analysts the opportunity to enrich their data using AI and build their own machine learning model without writing any code</a:t>
          </a:r>
          <a:endParaRPr lang="en-US" sz="1400" kern="1200"/>
        </a:p>
      </dsp:txBody>
      <dsp:txXfrm>
        <a:off x="0" y="2151062"/>
        <a:ext cx="2760767" cy="801163"/>
      </dsp:txXfrm>
    </dsp:sp>
    <dsp:sp modelId="{A8F483C4-159B-41A9-9BAF-1D0BC0A7C015}">
      <dsp:nvSpPr>
        <dsp:cNvPr id="0" name=""/>
        <dsp:cNvSpPr/>
      </dsp:nvSpPr>
      <dsp:spPr>
        <a:xfrm>
          <a:off x="3728772" y="4301499"/>
          <a:ext cx="622909" cy="6234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124232-D6CC-4D83-845C-4EF31123239F}">
      <dsp:nvSpPr>
        <dsp:cNvPr id="0" name=""/>
        <dsp:cNvSpPr/>
      </dsp:nvSpPr>
      <dsp:spPr>
        <a:xfrm>
          <a:off x="3329416" y="4936181"/>
          <a:ext cx="311454" cy="3114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4FC347-095E-4B2F-8415-4A551A12B35B}">
      <dsp:nvSpPr>
        <dsp:cNvPr id="0" name=""/>
        <dsp:cNvSpPr/>
      </dsp:nvSpPr>
      <dsp:spPr>
        <a:xfrm>
          <a:off x="2664184" y="4936181"/>
          <a:ext cx="311454" cy="31144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D22C7B-6D11-4AE9-984A-E7553B6C115B}">
      <dsp:nvSpPr>
        <dsp:cNvPr id="0" name=""/>
        <dsp:cNvSpPr/>
      </dsp:nvSpPr>
      <dsp:spPr>
        <a:xfrm>
          <a:off x="1998952" y="4936181"/>
          <a:ext cx="311454" cy="31144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19949C-C591-43EE-BAED-78EFBFCAA533}">
      <dsp:nvSpPr>
        <dsp:cNvPr id="0" name=""/>
        <dsp:cNvSpPr/>
      </dsp:nvSpPr>
      <dsp:spPr>
        <a:xfrm>
          <a:off x="1333720" y="4936181"/>
          <a:ext cx="311454" cy="31144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823563-07D8-440E-8044-D0889D860FC5}">
      <dsp:nvSpPr>
        <dsp:cNvPr id="0" name=""/>
        <dsp:cNvSpPr/>
      </dsp:nvSpPr>
      <dsp:spPr>
        <a:xfrm>
          <a:off x="667402" y="4936181"/>
          <a:ext cx="311454" cy="31144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25608E-4965-45F8-B72B-D3D9741A69D0}">
      <dsp:nvSpPr>
        <dsp:cNvPr id="0" name=""/>
        <dsp:cNvSpPr/>
      </dsp:nvSpPr>
      <dsp:spPr>
        <a:xfrm>
          <a:off x="2170" y="4936181"/>
          <a:ext cx="311454" cy="3114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1A120B-FB55-42E1-9658-00E685A7E079}">
      <dsp:nvSpPr>
        <dsp:cNvPr id="0" name=""/>
        <dsp:cNvSpPr/>
      </dsp:nvSpPr>
      <dsp:spPr>
        <a:xfrm>
          <a:off x="0" y="4131944"/>
          <a:ext cx="3650638" cy="801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Extension points for data scientists to plug in their Python/R scripts or to bring in machine learning models they created elsewhere</a:t>
          </a:r>
          <a:endParaRPr lang="en-US" sz="1400" kern="1200"/>
        </a:p>
      </dsp:txBody>
      <dsp:txXfrm>
        <a:off x="0" y="4131944"/>
        <a:ext cx="3650638" cy="80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090311-C29E-412A-8C3D-56547302E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F509-3218-41F6-939D-BFADED660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298D-E3D7-4271-859E-B7913656983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8B3F-875C-41AF-B383-806E2073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0B63-7D41-46A7-9581-926BAC689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3A7A-B504-4B8B-BFB4-F374139C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94682-589F-48AC-A191-079664E65F6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2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94682-589F-48AC-A191-079664E65F6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8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94682-589F-48AC-A191-079664E65F6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07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94682-589F-48AC-A191-079664E65F6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64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1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2/13/2020 11:49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0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88FDF11-5084-43A1-8E99-26F460BA1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77" y="233203"/>
            <a:ext cx="1584150" cy="1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295500" y="-222688"/>
            <a:ext cx="3716391" cy="283154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 us grow!</a:t>
            </a:r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@GPPBootcampBLR  #GPPBootcampBLR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Thanks!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6E7F2-377E-41B8-B08D-9FB8D38D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4853779"/>
            <a:ext cx="3186080" cy="1268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A7C71-DDA3-4A9F-9476-D1FC768AD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6" y="4784554"/>
            <a:ext cx="2359786" cy="1327144"/>
          </a:xfrm>
          <a:prstGeom prst="rect">
            <a:avLst/>
          </a:prstGeom>
        </p:spPr>
      </p:pic>
      <p:pic>
        <p:nvPicPr>
          <p:cNvPr id="3" name="Picture 2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8631B10D-B532-4057-A45C-BAB6873229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9" y="770844"/>
            <a:ext cx="937169" cy="93716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48BF4F-34D4-4B79-92EB-3333223C65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5026719"/>
            <a:ext cx="2751513" cy="1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3" y="1905590"/>
            <a:ext cx="10515600" cy="1325563"/>
          </a:xfrm>
        </p:spPr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3AB26A6-DAF4-4F80-A674-94D653B21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10" y="177970"/>
            <a:ext cx="1609968" cy="16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8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24359-C8C2-4219-A048-2F8283969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7017" y="-10886"/>
            <a:ext cx="7787832" cy="68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5510784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7745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7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0133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1466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@GPPBootcampBLR  #GPPBootcampBLR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DC6CA33-BF3A-4045-A482-6F272B387F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5" y="179029"/>
            <a:ext cx="1650495" cy="17175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67967B-05FC-4326-BF04-820213ADE8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" y="179483"/>
            <a:ext cx="1309367" cy="1309367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E3B97B5-9419-4EEC-ADF9-2AF4D51DE5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26" y="179483"/>
            <a:ext cx="1314626" cy="130936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B6C8C-9ADF-4F12-A29D-B973FB14BF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22" y="179483"/>
            <a:ext cx="1309367" cy="1309367"/>
          </a:xfrm>
          <a:prstGeom prst="rect">
            <a:avLst/>
          </a:prstGeom>
        </p:spPr>
      </p:pic>
      <p:pic>
        <p:nvPicPr>
          <p:cNvPr id="15" name="Picture 14" descr="A picture containing drawing, ball&#10;&#10;Description automatically generated">
            <a:extLst>
              <a:ext uri="{FF2B5EF4-FFF2-40B4-BE49-F238E27FC236}">
                <a16:creationId xmlns:a16="http://schemas.microsoft.com/office/drawing/2014/main" id="{87045AAD-EF97-47F9-9EE2-107AD80377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35" y="179483"/>
            <a:ext cx="130936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machine-learning-automa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hyperlink" Target="mailto:Mitul.rana@gmail.com" TargetMode="External"/><Relationship Id="rId4" Type="http://schemas.openxmlformats.org/officeDocument/2006/relationships/hyperlink" Target="https://powerbi.microsoft.com/en-us/deskto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witter.com/GPPBootcampBL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@GPPBootcampBLR                                 #GPPBootcampBLR                                            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91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Demo: Automated ML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91E5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101E3-D8A2-4D9F-A78A-5755ED929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2" r="1" b="15451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74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– AutoML</a:t>
            </a:r>
          </a:p>
        </p:txBody>
      </p:sp>
      <p:graphicFrame>
        <p:nvGraphicFramePr>
          <p:cNvPr id="26" name="Text Placeholder 4">
            <a:extLst>
              <a:ext uri="{FF2B5EF4-FFF2-40B4-BE49-F238E27FC236}">
                <a16:creationId xmlns:a16="http://schemas.microsoft.com/office/drawing/2014/main" id="{1D4B8697-1781-44B2-8E3B-2EDBFD6F3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094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0379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>
          <a:xfrm>
            <a:off x="391160" y="4754880"/>
            <a:ext cx="105156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–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126D37-C77E-4C6C-85DA-6274CE6B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55606"/>
              </p:ext>
            </p:extLst>
          </p:nvPr>
        </p:nvGraphicFramePr>
        <p:xfrm>
          <a:off x="391160" y="620199"/>
          <a:ext cx="10515600" cy="35950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49599">
                  <a:extLst>
                    <a:ext uri="{9D8B030D-6E8A-4147-A177-3AD203B41FA5}">
                      <a16:colId xmlns:a16="http://schemas.microsoft.com/office/drawing/2014/main" val="1646628310"/>
                    </a:ext>
                  </a:extLst>
                </a:gridCol>
                <a:gridCol w="5766001">
                  <a:extLst>
                    <a:ext uri="{9D8B030D-6E8A-4147-A177-3AD203B41FA5}">
                      <a16:colId xmlns:a16="http://schemas.microsoft.com/office/drawing/2014/main" val="1949264019"/>
                    </a:ext>
                  </a:extLst>
                </a:gridCol>
              </a:tblGrid>
              <a:tr h="3963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Automated ML in Power BI</a:t>
                      </a:r>
                    </a:p>
                  </a:txBody>
                  <a:tcPr marL="87109" marR="87109" marT="43555" marB="4355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Automated ML in Azure</a:t>
                      </a:r>
                    </a:p>
                  </a:txBody>
                  <a:tcPr marL="87109" marR="87109" marT="43555" marB="43555"/>
                </a:tc>
                <a:extLst>
                  <a:ext uri="{0D108BD9-81ED-4DB2-BD59-A6C34878D82A}">
                    <a16:rowId xmlns:a16="http://schemas.microsoft.com/office/drawing/2014/main" val="1593902183"/>
                  </a:ext>
                </a:extLst>
              </a:tr>
              <a:tr h="66523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Designed for the business analyst/BI professional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Designed for for the data scientist/data engineer</a:t>
                      </a:r>
                      <a:endParaRPr lang="en-US" sz="1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9" marR="87109" marT="43555" marB="43555" anchor="ctr"/>
                </a:tc>
                <a:extLst>
                  <a:ext uri="{0D108BD9-81ED-4DB2-BD59-A6C34878D82A}">
                    <a16:rowId xmlns:a16="http://schemas.microsoft.com/office/drawing/2014/main" val="3937650702"/>
                  </a:ext>
                </a:extLst>
              </a:tr>
              <a:tr h="934123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Skillset required is Power Query and Power BI dataflows (OOB point and click functions, M code)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Skillset required is Azure, Python and Jupyter notebooks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9" marR="87109" marT="43555" marB="43555"/>
                </a:tc>
                <a:extLst>
                  <a:ext uri="{0D108BD9-81ED-4DB2-BD59-A6C34878D82A}">
                    <a16:rowId xmlns:a16="http://schemas.microsoft.com/office/drawing/2014/main" val="514459255"/>
                  </a:ext>
                </a:extLst>
              </a:tr>
              <a:tr h="934123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ML model lives completely inside Power BI and can only be used by Power BI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ML model lives in Azure and can be consumed as a webservice by lots of different applications (including Power BI)</a:t>
                      </a:r>
                      <a:endParaRPr lang="en-US" sz="1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9" marR="87109" marT="43555" marB="43555"/>
                </a:tc>
                <a:extLst>
                  <a:ext uri="{0D108BD9-81ED-4DB2-BD59-A6C34878D82A}">
                    <a16:rowId xmlns:a16="http://schemas.microsoft.com/office/drawing/2014/main" val="4189285300"/>
                  </a:ext>
                </a:extLst>
              </a:tr>
              <a:tr h="66523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Requires Power BI Premium and utilizes capacity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Requires an Azure subscription and utilizes Azure consumption</a:t>
                      </a:r>
                      <a:endParaRPr lang="en-US" sz="1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109" marR="87109" marT="43555" marB="43555"/>
                </a:tc>
                <a:extLst>
                  <a:ext uri="{0D108BD9-81ED-4DB2-BD59-A6C34878D82A}">
                    <a16:rowId xmlns:a16="http://schemas.microsoft.com/office/drawing/2014/main" val="109702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Demo: Cognitive Services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F02C7D6-A64E-4482-A603-57356CF07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2461" y="1655286"/>
            <a:ext cx="4095809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31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– Cognitive Services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45D0E9-1739-4B09-9675-201A3AC60407}"/>
              </a:ext>
            </a:extLst>
          </p:cNvPr>
          <p:cNvGraphicFramePr>
            <a:graphicFrameLocks noGrp="1"/>
          </p:cNvGraphicFramePr>
          <p:nvPr/>
        </p:nvGraphicFramePr>
        <p:xfrm>
          <a:off x="385157" y="321872"/>
          <a:ext cx="11421688" cy="404934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7049">
                  <a:extLst>
                    <a:ext uri="{9D8B030D-6E8A-4147-A177-3AD203B41FA5}">
                      <a16:colId xmlns:a16="http://schemas.microsoft.com/office/drawing/2014/main" val="1646628310"/>
                    </a:ext>
                  </a:extLst>
                </a:gridCol>
                <a:gridCol w="6124639">
                  <a:extLst>
                    <a:ext uri="{9D8B030D-6E8A-4147-A177-3AD203B41FA5}">
                      <a16:colId xmlns:a16="http://schemas.microsoft.com/office/drawing/2014/main" val="1949264019"/>
                    </a:ext>
                  </a:extLst>
                </a:gridCol>
              </a:tblGrid>
              <a:tr h="685004">
                <a:tc>
                  <a:txBody>
                    <a:bodyPr/>
                    <a:lstStyle/>
                    <a:p>
                      <a:pPr algn="l"/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Cognitive services in Power BI</a:t>
                      </a:r>
                    </a:p>
                  </a:txBody>
                  <a:tcPr marL="271543" marR="162926" marT="162926" marB="1629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Cognitive services in Azure</a:t>
                      </a:r>
                    </a:p>
                  </a:txBody>
                  <a:tcPr marL="271543" marR="162926" marT="162926" marB="162926"/>
                </a:tc>
                <a:extLst>
                  <a:ext uri="{0D108BD9-81ED-4DB2-BD59-A6C34878D82A}">
                    <a16:rowId xmlns:a16="http://schemas.microsoft.com/office/drawing/2014/main" val="1593902183"/>
                  </a:ext>
                </a:extLst>
              </a:tr>
              <a:tr h="580163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Designed for the business analyst/BI professional</a:t>
                      </a:r>
                    </a:p>
                  </a:txBody>
                  <a:tcPr marL="271543" marR="141202" marT="141202" marB="141202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Designed for for the data scientist/data engineer</a:t>
                      </a:r>
                      <a:endParaRPr lang="en-US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543" marR="141202" marT="141202" marB="141202" anchor="ctr"/>
                </a:tc>
                <a:extLst>
                  <a:ext uri="{0D108BD9-81ED-4DB2-BD59-A6C34878D82A}">
                    <a16:rowId xmlns:a16="http://schemas.microsoft.com/office/drawing/2014/main" val="3937650702"/>
                  </a:ext>
                </a:extLst>
              </a:tr>
              <a:tr h="1102008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Skillset required is Power Query and Power BI dataflows (OOB point and click functions, M code)</a:t>
                      </a:r>
                    </a:p>
                  </a:txBody>
                  <a:tcPr marL="271543" marR="141202" marT="141202" marB="141202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Skillset required is Azure, coding language (C#, Java, Node.js, Python)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543" marR="141202" marT="141202" marB="141202"/>
                </a:tc>
                <a:extLst>
                  <a:ext uri="{0D108BD9-81ED-4DB2-BD59-A6C34878D82A}">
                    <a16:rowId xmlns:a16="http://schemas.microsoft.com/office/drawing/2014/main" val="514459255"/>
                  </a:ext>
                </a:extLst>
              </a:tr>
              <a:tr h="841086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Lives completely inside Power BI and can only be used by Power BI</a:t>
                      </a:r>
                    </a:p>
                  </a:txBody>
                  <a:tcPr marL="271543" marR="141202" marT="141202" marB="141202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Live in Azure and can be consumed as a webservice by lots of different applications</a:t>
                      </a:r>
                      <a:endParaRPr lang="en-US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543" marR="141202" marT="141202" marB="141202"/>
                </a:tc>
                <a:extLst>
                  <a:ext uri="{0D108BD9-81ED-4DB2-BD59-A6C34878D82A}">
                    <a16:rowId xmlns:a16="http://schemas.microsoft.com/office/drawing/2014/main" val="4189285300"/>
                  </a:ext>
                </a:extLst>
              </a:tr>
              <a:tr h="841086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 Power BI Premium and utilizes capacity</a:t>
                      </a:r>
                    </a:p>
                  </a:txBody>
                  <a:tcPr marL="271543" marR="141202" marT="141202" marB="141202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Require an Azure subscription and utilizes Azure consumption</a:t>
                      </a:r>
                      <a:endParaRPr lang="en-US" sz="17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1543" marR="141202" marT="141202" marB="141202"/>
                </a:tc>
                <a:extLst>
                  <a:ext uri="{0D108BD9-81ED-4DB2-BD59-A6C34878D82A}">
                    <a16:rowId xmlns:a16="http://schemas.microsoft.com/office/drawing/2014/main" val="109702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2799B03-E490-4F84-80F1-C50B822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61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Session takeaways</a:t>
            </a:r>
          </a:p>
        </p:txBody>
      </p:sp>
      <p:graphicFrame>
        <p:nvGraphicFramePr>
          <p:cNvPr id="13" name="Text Placeholder 4">
            <a:extLst>
              <a:ext uri="{FF2B5EF4-FFF2-40B4-BE49-F238E27FC236}">
                <a16:creationId xmlns:a16="http://schemas.microsoft.com/office/drawing/2014/main" id="{0C72817A-EAB2-4B77-9B74-36CE380F0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494066"/>
              </p:ext>
            </p:extLst>
          </p:nvPr>
        </p:nvGraphicFramePr>
        <p:xfrm>
          <a:off x="1024965" y="740728"/>
          <a:ext cx="10852075" cy="537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19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2799B03-E490-4F84-80F1-C50B822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Call to Action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3E0BE0-D02F-4EBD-AFE1-3DDB45454237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+mn-cs"/>
              </a:rPr>
              <a:t>Try some of our quick start guides to get started with Automated ML, Cognitive Services and Azure ML on dataflows:</a:t>
            </a:r>
          </a:p>
          <a:p>
            <a:pPr marL="228600"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hlinkClick r:id="rId3"/>
              </a:rPr>
              <a:t>https://docs.microsoft.com/en-us/power-bi/service-machine-learning-automated</a:t>
            </a:r>
            <a:endParaRPr lang="en-US" sz="2400"/>
          </a:p>
          <a:p>
            <a:pPr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+mn-cs"/>
              </a:rPr>
              <a:t>Download the latest Power BI Desktop to try AI Visuals</a:t>
            </a:r>
          </a:p>
          <a:p>
            <a:pPr marL="228600"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hlinkClick r:id="rId4"/>
              </a:rPr>
              <a:t>https://powerbi.microsoft.com/en-us/desktop/</a:t>
            </a:r>
            <a:endParaRPr lang="en-US" sz="2400"/>
          </a:p>
          <a:p>
            <a:pPr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+mn-cs"/>
              </a:rPr>
              <a:t>Get in touch with the team to talk to us about your use cases, pain points, roadmap feedback (seriously we love hearing from you </a:t>
            </a:r>
            <a:r>
              <a:rPr lang="en-US" sz="2400">
                <a:cs typeface="+mn-cs"/>
                <a:sym typeface="Wingdings" panose="05000000000000000000" pitchFamily="2" charset="2"/>
              </a:rPr>
              <a:t>):</a:t>
            </a:r>
            <a:endParaRPr lang="en-US" sz="2400">
              <a:cs typeface="+mn-cs"/>
            </a:endParaRPr>
          </a:p>
          <a:p>
            <a:pPr marL="228600"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hlinkClick r:id="rId5"/>
              </a:rPr>
              <a:t>Mitul.rana@gmail.com</a:t>
            </a:r>
            <a:endParaRPr lang="en-US" sz="2400"/>
          </a:p>
          <a:p>
            <a:pPr marL="228600"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228600"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29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002060"/>
                </a:solidFill>
                <a:latin typeface="Quicksand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30" y="2653403"/>
            <a:ext cx="5962929" cy="775597"/>
          </a:xfrm>
        </p:spPr>
        <p:txBody>
          <a:bodyPr/>
          <a:lstStyle/>
          <a:p>
            <a:r>
              <a:rPr lang="en-US" dirty="0"/>
              <a:t>Build Powerful reports using DAX functions in Microsoft Power 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F95F9-74E0-445F-A3BF-CDBCBC1B21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031" y="3828718"/>
            <a:ext cx="4075714" cy="221599"/>
          </a:xfrm>
        </p:spPr>
        <p:txBody>
          <a:bodyPr/>
          <a:lstStyle/>
          <a:p>
            <a:r>
              <a:rPr lang="es-ES" dirty="0" err="1"/>
              <a:t>Bijay</a:t>
            </a:r>
            <a:r>
              <a:rPr lang="es-ES" dirty="0"/>
              <a:t> Kumar Sahoo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C93F1-B345-43F6-88F9-A852BDE76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30" y="4077477"/>
            <a:ext cx="4075714" cy="387798"/>
          </a:xfrm>
        </p:spPr>
        <p:txBody>
          <a:bodyPr/>
          <a:lstStyle/>
          <a:p>
            <a:r>
              <a:rPr lang="es-ES" dirty="0"/>
              <a:t>(MVP) Co-</a:t>
            </a:r>
            <a:r>
              <a:rPr lang="es-ES" dirty="0" err="1"/>
              <a:t>Founder</a:t>
            </a:r>
            <a:r>
              <a:rPr lang="es-ES" dirty="0"/>
              <a:t> </a:t>
            </a:r>
            <a:r>
              <a:rPr lang="es-ES" dirty="0" err="1"/>
              <a:t>TSInfo</a:t>
            </a:r>
            <a:r>
              <a:rPr lang="es-ES" dirty="0"/>
              <a:t> </a:t>
            </a:r>
            <a:r>
              <a:rPr lang="es-ES" dirty="0" err="1"/>
              <a:t>Technology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7" y="342900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Mitul Rana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540839" y="1945453"/>
            <a:ext cx="1036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	Let’s integrate natural language in your Power BI reports and Ask a question on your data. 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D732F-ACD8-423F-9066-CABA2820BAEA}"/>
              </a:ext>
            </a:extLst>
          </p:cNvPr>
          <p:cNvSpPr/>
          <p:nvPr userDrawn="1"/>
        </p:nvSpPr>
        <p:spPr>
          <a:xfrm>
            <a:off x="991826" y="4308229"/>
            <a:ext cx="143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@mitul_rana</a:t>
            </a:r>
            <a:endParaRPr lang="en-IN" sz="1800" b="1" kern="1200" dirty="0">
              <a:solidFill>
                <a:srgbClr val="50505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3952220"/>
            <a:ext cx="3347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Platform Specialist, Trelleborg </a:t>
            </a:r>
            <a:endParaRPr lang="en-IN" sz="20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B3352-3A26-419E-988B-69ABADB7A720}"/>
              </a:ext>
            </a:extLst>
          </p:cNvPr>
          <p:cNvSpPr txBox="1"/>
          <p:nvPr/>
        </p:nvSpPr>
        <p:spPr>
          <a:xfrm>
            <a:off x="991827" y="4835602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Samik Roy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2ABD6-CEE9-47BF-93EF-C6AB8DF2D0F3}"/>
              </a:ext>
            </a:extLst>
          </p:cNvPr>
          <p:cNvSpPr/>
          <p:nvPr/>
        </p:nvSpPr>
        <p:spPr>
          <a:xfrm>
            <a:off x="991827" y="5746652"/>
            <a:ext cx="1376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</a:t>
            </a:r>
            <a:r>
              <a:rPr lang="en-IN" b="1" dirty="0" err="1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roy_samik</a:t>
            </a:r>
            <a:endParaRPr lang="en-IN" sz="1800" b="1" kern="1200" dirty="0">
              <a:solidFill>
                <a:srgbClr val="50505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F42D7-F4B4-48EB-A2FE-68B175918C7F}"/>
              </a:ext>
            </a:extLst>
          </p:cNvPr>
          <p:cNvSpPr/>
          <p:nvPr/>
        </p:nvSpPr>
        <p:spPr>
          <a:xfrm>
            <a:off x="991827" y="5358822"/>
            <a:ext cx="395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Senior Developer, Born in the Cloud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1389F-8946-4CFD-8F39-7899C8FF9174}"/>
              </a:ext>
            </a:extLst>
          </p:cNvPr>
          <p:cNvSpPr txBox="1"/>
          <p:nvPr/>
        </p:nvSpPr>
        <p:spPr>
          <a:xfrm>
            <a:off x="6277789" y="5850019"/>
            <a:ext cx="386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@GPPBootcampBLR     </a:t>
            </a:r>
            <a:r>
              <a:rPr lang="en-US" dirty="0"/>
              <a:t>#GPPBootcampBLR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80C5AC-CAE0-4BCA-B9A7-C5BF6D98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6009285"/>
            <a:ext cx="675062" cy="6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C2691-9251-480A-85D2-B84C3AF9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374981"/>
            <a:ext cx="3209544" cy="18053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685A5-77EF-4D39-8234-32F10C50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639768"/>
            <a:ext cx="3209544" cy="12757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DE681-FC15-41F6-AC29-70646DE4A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683899"/>
            <a:ext cx="3209544" cy="118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345E8-BBEF-4817-8452-580F78DB8D05}"/>
              </a:ext>
            </a:extLst>
          </p:cNvPr>
          <p:cNvSpPr txBox="1"/>
          <p:nvPr/>
        </p:nvSpPr>
        <p:spPr>
          <a:xfrm>
            <a:off x="3131114" y="194798"/>
            <a:ext cx="45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          </a:t>
            </a:r>
            <a:r>
              <a:rPr lang="en-US" sz="24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>
            <a:extLst>
              <a:ext uri="{FF2B5EF4-FFF2-40B4-BE49-F238E27FC236}">
                <a16:creationId xmlns:a16="http://schemas.microsoft.com/office/drawing/2014/main" id="{25AA9882-C66C-4BA5-98BB-4F31FD8A35A7}"/>
              </a:ext>
            </a:extLst>
          </p:cNvPr>
          <p:cNvSpPr txBox="1">
            <a:spLocks/>
          </p:cNvSpPr>
          <p:nvPr/>
        </p:nvSpPr>
        <p:spPr>
          <a:xfrm>
            <a:off x="312420" y="1747615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Agenda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E0DB24B-E7B9-4FCC-BE16-E5AED7399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287352"/>
              </p:ext>
            </p:extLst>
          </p:nvPr>
        </p:nvGraphicFramePr>
        <p:xfrm>
          <a:off x="2428240" y="1513840"/>
          <a:ext cx="953008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16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B319F8-1110-456D-AC70-AC4184AA21A2}"/>
              </a:ext>
            </a:extLst>
          </p:cNvPr>
          <p:cNvGrpSpPr/>
          <p:nvPr/>
        </p:nvGrpSpPr>
        <p:grpSpPr>
          <a:xfrm>
            <a:off x="0" y="1478161"/>
            <a:ext cx="12192000" cy="948321"/>
            <a:chOff x="0" y="1478161"/>
            <a:chExt cx="12192000" cy="9483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FA7A5-3A26-4693-92DE-EB17194E6A3C}"/>
                </a:ext>
              </a:extLst>
            </p:cNvPr>
            <p:cNvSpPr/>
            <p:nvPr/>
          </p:nvSpPr>
          <p:spPr>
            <a:xfrm>
              <a:off x="194399" y="1478161"/>
              <a:ext cx="11786749" cy="8482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B2345A-091F-4EC5-9CDD-2779674714B1}"/>
                </a:ext>
              </a:extLst>
            </p:cNvPr>
            <p:cNvSpPr/>
            <p:nvPr/>
          </p:nvSpPr>
          <p:spPr>
            <a:xfrm>
              <a:off x="0" y="2294566"/>
              <a:ext cx="12192000" cy="131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2D9BA4-87F3-45F9-86F8-1E2B1F3B578D}"/>
              </a:ext>
            </a:extLst>
          </p:cNvPr>
          <p:cNvSpPr txBox="1"/>
          <p:nvPr/>
        </p:nvSpPr>
        <p:spPr>
          <a:xfrm>
            <a:off x="1371366" y="1925532"/>
            <a:ext cx="18742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 sz="1600"/>
              <a:t>Data Scientists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C478BA-2351-40D3-8677-C5EC88278024}"/>
              </a:ext>
            </a:extLst>
          </p:cNvPr>
          <p:cNvSpPr txBox="1"/>
          <p:nvPr/>
        </p:nvSpPr>
        <p:spPr>
          <a:xfrm>
            <a:off x="5495832" y="1925532"/>
            <a:ext cx="1071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Analysts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D7D70D-8BAD-4E73-A8DF-682F6319FEA4}"/>
              </a:ext>
            </a:extLst>
          </p:cNvPr>
          <p:cNvSpPr txBox="1">
            <a:spLocks/>
          </p:cNvSpPr>
          <p:nvPr/>
        </p:nvSpPr>
        <p:spPr>
          <a:xfrm>
            <a:off x="588263" y="276464"/>
            <a:ext cx="4597245" cy="600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defTabSz="932742">
              <a:lnSpc>
                <a:spcPct val="100000"/>
              </a:lnSpc>
              <a:spcBef>
                <a:spcPct val="0"/>
              </a:spcBef>
              <a:buNone/>
              <a:defRPr lang="en-US" sz="3600" b="0" cap="none" spc="-50" baseline="0" dirty="0" smtClean="0">
                <a:ln w="3175">
                  <a:noFill/>
                </a:ln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AI in Power BI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4C38DC-8935-4744-9AAD-9950EA04347B}"/>
              </a:ext>
            </a:extLst>
          </p:cNvPr>
          <p:cNvSpPr/>
          <p:nvPr/>
        </p:nvSpPr>
        <p:spPr bwMode="auto">
          <a:xfrm>
            <a:off x="5657519" y="1085936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77B7C8-F63D-454D-AB43-73976273BA57}"/>
              </a:ext>
            </a:extLst>
          </p:cNvPr>
          <p:cNvSpPr/>
          <p:nvPr/>
        </p:nvSpPr>
        <p:spPr bwMode="auto">
          <a:xfrm>
            <a:off x="9379329" y="1087205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551588-C7F4-4B46-B509-73E9B8CCCFF3}"/>
              </a:ext>
            </a:extLst>
          </p:cNvPr>
          <p:cNvSpPr/>
          <p:nvPr/>
        </p:nvSpPr>
        <p:spPr bwMode="auto">
          <a:xfrm>
            <a:off x="1927064" y="1086662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7D84A48-4481-4B54-8FEB-CC12B1DC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7830" y="1349044"/>
            <a:ext cx="271762" cy="27176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2939838-EEAD-423D-A176-9EED10A17FA5}"/>
              </a:ext>
            </a:extLst>
          </p:cNvPr>
          <p:cNvSpPr txBox="1"/>
          <p:nvPr/>
        </p:nvSpPr>
        <p:spPr>
          <a:xfrm>
            <a:off x="9161631" y="1925532"/>
            <a:ext cx="11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End users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453933EE-4E4F-42B0-9932-56502B7ED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6027" y="1327236"/>
            <a:ext cx="434052" cy="325545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B565705F-D365-4C1B-9C5C-9BD78249D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1787" y="1371849"/>
            <a:ext cx="271762" cy="2717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F91129-AB86-43EA-9368-0867AD075424}"/>
              </a:ext>
            </a:extLst>
          </p:cNvPr>
          <p:cNvGrpSpPr/>
          <p:nvPr/>
        </p:nvGrpSpPr>
        <p:grpSpPr>
          <a:xfrm>
            <a:off x="7315127" y="2600101"/>
            <a:ext cx="2286000" cy="3832931"/>
            <a:chOff x="7367846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7540F2C-0613-47BC-8B0A-2DF193CEF96D}"/>
                </a:ext>
              </a:extLst>
            </p:cNvPr>
            <p:cNvGrpSpPr/>
            <p:nvPr/>
          </p:nvGrpSpPr>
          <p:grpSpPr>
            <a:xfrm>
              <a:off x="7367846" y="2748595"/>
              <a:ext cx="2286000" cy="3832931"/>
              <a:chOff x="7367846" y="2749865"/>
              <a:chExt cx="2286000" cy="3832931"/>
            </a:xfrm>
            <a:grp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5B9217-64CC-4FE2-82BA-892A5ABBBAF5}"/>
                  </a:ext>
                </a:extLst>
              </p:cNvPr>
              <p:cNvSpPr/>
              <p:nvPr/>
            </p:nvSpPr>
            <p:spPr bwMode="auto">
              <a:xfrm>
                <a:off x="7367846" y="274986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0BB2723-D44E-4348-9FDA-A4EA533E28F6}"/>
                  </a:ext>
                </a:extLst>
              </p:cNvPr>
              <p:cNvSpPr/>
              <p:nvPr/>
            </p:nvSpPr>
            <p:spPr>
              <a:xfrm>
                <a:off x="7471755" y="2856050"/>
                <a:ext cx="2078182" cy="3385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88090A8-A70B-400A-9DD1-309E8CB79F4A}"/>
                  </a:ext>
                </a:extLst>
              </p:cNvPr>
              <p:cNvSpPr/>
              <p:nvPr/>
            </p:nvSpPr>
            <p:spPr>
              <a:xfrm>
                <a:off x="7471755" y="2853274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45BD03-93AC-418F-BD40-2399675DF449}"/>
                </a:ext>
              </a:extLst>
            </p:cNvPr>
            <p:cNvSpPr/>
            <p:nvPr/>
          </p:nvSpPr>
          <p:spPr>
            <a:xfrm>
              <a:off x="7471755" y="4684295"/>
              <a:ext cx="2078182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Key Phrase Extraction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7172B0-7F10-4D38-B907-3BD8B1DF1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48" r="964"/>
            <a:stretch/>
          </p:blipFill>
          <p:spPr>
            <a:xfrm>
              <a:off x="7563758" y="4995850"/>
              <a:ext cx="1879031" cy="1297710"/>
            </a:xfrm>
            <a:prstGeom prst="rect">
              <a:avLst/>
            </a:prstGeom>
            <a:grpFill/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628636C-2565-42EF-AECA-30DCC0E41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6019" y="3244512"/>
              <a:ext cx="1844182" cy="1286338"/>
            </a:xfrm>
            <a:prstGeom prst="rect">
              <a:avLst/>
            </a:prstGeom>
            <a:grpFill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CFC72-3417-49A2-974F-BC97DCA687AE}"/>
              </a:ext>
            </a:extLst>
          </p:cNvPr>
          <p:cNvGrpSpPr/>
          <p:nvPr/>
        </p:nvGrpSpPr>
        <p:grpSpPr>
          <a:xfrm>
            <a:off x="4935098" y="2600101"/>
            <a:ext cx="2286000" cy="3832931"/>
            <a:chOff x="4979671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4521988-3E79-43D6-BEA6-237AD29BBE0B}"/>
                </a:ext>
              </a:extLst>
            </p:cNvPr>
            <p:cNvGrpSpPr/>
            <p:nvPr/>
          </p:nvGrpSpPr>
          <p:grpSpPr>
            <a:xfrm>
              <a:off x="4979671" y="2748595"/>
              <a:ext cx="2286000" cy="3832931"/>
              <a:chOff x="4979671" y="2748595"/>
              <a:chExt cx="2286000" cy="3832931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0D70EA-59CB-4C76-900D-2DE769BC28C4}"/>
                  </a:ext>
                </a:extLst>
              </p:cNvPr>
              <p:cNvSpPr/>
              <p:nvPr/>
            </p:nvSpPr>
            <p:spPr bwMode="auto">
              <a:xfrm>
                <a:off x="4979671" y="274859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9577D-77CB-46B3-AD14-93383CE3C7BF}"/>
                  </a:ext>
                </a:extLst>
              </p:cNvPr>
              <p:cNvSpPr/>
              <p:nvPr/>
            </p:nvSpPr>
            <p:spPr>
              <a:xfrm>
                <a:off x="5083580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Create ML models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D50533-2240-4BE3-B753-9E515A9F650E}"/>
                  </a:ext>
                </a:extLst>
              </p:cNvPr>
              <p:cNvSpPr/>
              <p:nvPr/>
            </p:nvSpPr>
            <p:spPr>
              <a:xfrm>
                <a:off x="5036823" y="469225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Explore predictions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013C722-94FC-4328-A060-39AE214BA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116" y="3251788"/>
              <a:ext cx="1876257" cy="1281157"/>
            </a:xfrm>
            <a:prstGeom prst="rect">
              <a:avLst/>
            </a:prstGeom>
            <a:grpFill/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D0ECD3-E2CD-4F75-9E00-041C2ABA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3909" y="5030617"/>
              <a:ext cx="1844182" cy="1295318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2C4A1-CC00-405F-9272-A47C3F4C2893}"/>
              </a:ext>
            </a:extLst>
          </p:cNvPr>
          <p:cNvGrpSpPr/>
          <p:nvPr/>
        </p:nvGrpSpPr>
        <p:grpSpPr>
          <a:xfrm>
            <a:off x="2555069" y="2594705"/>
            <a:ext cx="2286000" cy="3832931"/>
            <a:chOff x="259820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8EF7CA5-5BCC-4995-9A96-29CB8AEC418A}"/>
                </a:ext>
              </a:extLst>
            </p:cNvPr>
            <p:cNvGrpSpPr/>
            <p:nvPr/>
          </p:nvGrpSpPr>
          <p:grpSpPr>
            <a:xfrm>
              <a:off x="2598200" y="2743199"/>
              <a:ext cx="2286000" cy="3832931"/>
              <a:chOff x="2598200" y="2743199"/>
              <a:chExt cx="2286000" cy="383293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7422B0-A3CC-4F76-920E-0C1F344A25DE}"/>
                  </a:ext>
                </a:extLst>
              </p:cNvPr>
              <p:cNvSpPr/>
              <p:nvPr/>
            </p:nvSpPr>
            <p:spPr bwMode="auto">
              <a:xfrm>
                <a:off x="259820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7BD5DA-3391-4CFD-BD36-A841A7E8A1D9}"/>
                  </a:ext>
                </a:extLst>
              </p:cNvPr>
              <p:cNvSpPr/>
              <p:nvPr/>
            </p:nvSpPr>
            <p:spPr>
              <a:xfrm>
                <a:off x="2714581" y="468807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Python Integration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433C43-19CB-4374-BEBC-34A8E72A0FB2}"/>
                  </a:ext>
                </a:extLst>
              </p:cNvPr>
              <p:cNvSpPr/>
              <p:nvPr/>
            </p:nvSpPr>
            <p:spPr>
              <a:xfrm>
                <a:off x="2670816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R Integration</a:t>
                </a:r>
              </a:p>
            </p:txBody>
          </p:sp>
        </p:grpSp>
        <p:pic>
          <p:nvPicPr>
            <p:cNvPr id="1026" name="Picture 2" descr="Image result for r visualizations power bi">
              <a:extLst>
                <a:ext uri="{FF2B5EF4-FFF2-40B4-BE49-F238E27FC236}">
                  <a16:creationId xmlns:a16="http://schemas.microsoft.com/office/drawing/2014/main" id="{067DC680-016A-4D29-B7B0-B74569741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61" y="3241161"/>
              <a:ext cx="1836972" cy="1280964"/>
            </a:xfrm>
            <a:prstGeom prst="rect">
              <a:avLst/>
            </a:prstGeom>
            <a:grpFill/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65AE971-161E-491C-9A3B-44B1BD1D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1555" y="5043315"/>
              <a:ext cx="1838977" cy="1269922"/>
            </a:xfrm>
            <a:prstGeom prst="rect">
              <a:avLst/>
            </a:prstGeom>
            <a:grpFill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5C24F-9856-460A-A5AB-5EA67B4B9DB0}"/>
              </a:ext>
            </a:extLst>
          </p:cNvPr>
          <p:cNvGrpSpPr/>
          <p:nvPr/>
        </p:nvGrpSpPr>
        <p:grpSpPr>
          <a:xfrm>
            <a:off x="175040" y="2594705"/>
            <a:ext cx="2286000" cy="3832931"/>
            <a:chOff x="22076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62C697F-3995-4731-898D-F57D3FF51856}"/>
                </a:ext>
              </a:extLst>
            </p:cNvPr>
            <p:cNvGrpSpPr/>
            <p:nvPr/>
          </p:nvGrpSpPr>
          <p:grpSpPr>
            <a:xfrm>
              <a:off x="220760" y="2743199"/>
              <a:ext cx="2286000" cy="3832931"/>
              <a:chOff x="220760" y="2743199"/>
              <a:chExt cx="2286000" cy="3832931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6921F5-50F1-4140-95FE-04A462EE4BA0}"/>
                  </a:ext>
                </a:extLst>
              </p:cNvPr>
              <p:cNvSpPr/>
              <p:nvPr/>
            </p:nvSpPr>
            <p:spPr bwMode="auto">
              <a:xfrm>
                <a:off x="22076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33363" marR="0" lvl="1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00836C-6F8E-46C2-BF32-95CB7774EC38}"/>
                  </a:ext>
                </a:extLst>
              </p:cNvPr>
              <p:cNvSpPr/>
              <p:nvPr/>
            </p:nvSpPr>
            <p:spPr>
              <a:xfrm>
                <a:off x="324669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Extend with Azure ML 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2B4406A-F073-4352-ADA3-064FDD08DE47}"/>
                  </a:ext>
                </a:extLst>
              </p:cNvPr>
              <p:cNvSpPr/>
              <p:nvPr/>
            </p:nvSpPr>
            <p:spPr>
              <a:xfrm>
                <a:off x="380760" y="4691796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Integrate into reports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142E0C5-5E21-48D1-B65E-B3A4A0EAA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5346" y="3241122"/>
              <a:ext cx="1836972" cy="1280965"/>
            </a:xfrm>
            <a:prstGeom prst="rect">
              <a:avLst/>
            </a:prstGeom>
            <a:grpFill/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C9B88D7-09E0-46A2-AE05-924E76F8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2113" y="5049464"/>
              <a:ext cx="1836971" cy="1263773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C874FE-90C3-4CD9-ADF1-E49626B12310}"/>
              </a:ext>
            </a:extLst>
          </p:cNvPr>
          <p:cNvGrpSpPr/>
          <p:nvPr/>
        </p:nvGrpSpPr>
        <p:grpSpPr>
          <a:xfrm>
            <a:off x="9695155" y="2597005"/>
            <a:ext cx="2286000" cy="3832931"/>
            <a:chOff x="9740875" y="27454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8F7BD2-3959-42DA-8202-48285DB030C3}"/>
                </a:ext>
              </a:extLst>
            </p:cNvPr>
            <p:cNvGrpSpPr/>
            <p:nvPr/>
          </p:nvGrpSpPr>
          <p:grpSpPr>
            <a:xfrm>
              <a:off x="9740875" y="2745499"/>
              <a:ext cx="2286000" cy="3832931"/>
              <a:chOff x="9740875" y="2745499"/>
              <a:chExt cx="2286000" cy="3832931"/>
            </a:xfrm>
            <a:grpFill/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F0D5AAF-78A3-4D2F-A13F-301EEF000727}"/>
                  </a:ext>
                </a:extLst>
              </p:cNvPr>
              <p:cNvGrpSpPr/>
              <p:nvPr/>
            </p:nvGrpSpPr>
            <p:grpSpPr>
              <a:xfrm>
                <a:off x="9740875" y="2745499"/>
                <a:ext cx="2286000" cy="3832931"/>
                <a:chOff x="9740875" y="2745499"/>
                <a:chExt cx="2286000" cy="3832931"/>
              </a:xfrm>
              <a:grpFill/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EDCFF518-F31B-450E-BD91-CE8F3E791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1765" y="6168093"/>
                  <a:ext cx="247056" cy="269513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B4A46E6-BCE9-423A-BEA8-FDBCC556F265}"/>
                    </a:ext>
                  </a:extLst>
                </p:cNvPr>
                <p:cNvSpPr/>
                <p:nvPr/>
              </p:nvSpPr>
              <p:spPr bwMode="auto">
                <a:xfrm>
                  <a:off x="9740875" y="2745499"/>
                  <a:ext cx="2286000" cy="3832931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22860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CE8CB72-37A2-4CB5-A62A-F3525F3843C5}"/>
                    </a:ext>
                  </a:extLst>
                </p:cNvPr>
                <p:cNvSpPr/>
                <p:nvPr/>
              </p:nvSpPr>
              <p:spPr>
                <a:xfrm>
                  <a:off x="9844784" y="2851684"/>
                  <a:ext cx="2078182" cy="30777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AI Visualizations</a:t>
                  </a:r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604BA-658D-45D5-A00F-A205A5DBED63}"/>
                  </a:ext>
                </a:extLst>
              </p:cNvPr>
              <p:cNvSpPr/>
              <p:nvPr/>
            </p:nvSpPr>
            <p:spPr>
              <a:xfrm>
                <a:off x="9809435" y="469300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Natural Language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21D7B41-5231-499C-91B7-33D7AFE5B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10397" y="3249886"/>
                <a:ext cx="1876257" cy="1286338"/>
              </a:xfrm>
              <a:prstGeom prst="rect">
                <a:avLst/>
              </a:prstGeom>
              <a:grpFill/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B6DAF6-CB40-4503-B51B-6B4030D7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17121" y="5054677"/>
              <a:ext cx="1858890" cy="12697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66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svg="http://schemas.microsoft.com/office/drawing/2016/SVG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B319F8-1110-456D-AC70-AC4184AA21A2}"/>
              </a:ext>
            </a:extLst>
          </p:cNvPr>
          <p:cNvGrpSpPr/>
          <p:nvPr/>
        </p:nvGrpSpPr>
        <p:grpSpPr>
          <a:xfrm>
            <a:off x="0" y="1478161"/>
            <a:ext cx="12192000" cy="948321"/>
            <a:chOff x="0" y="1478161"/>
            <a:chExt cx="12192000" cy="9483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FA7A5-3A26-4693-92DE-EB17194E6A3C}"/>
                </a:ext>
              </a:extLst>
            </p:cNvPr>
            <p:cNvSpPr/>
            <p:nvPr/>
          </p:nvSpPr>
          <p:spPr>
            <a:xfrm>
              <a:off x="194399" y="1478161"/>
              <a:ext cx="11786749" cy="8482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B2345A-091F-4EC5-9CDD-2779674714B1}"/>
                </a:ext>
              </a:extLst>
            </p:cNvPr>
            <p:cNvSpPr/>
            <p:nvPr/>
          </p:nvSpPr>
          <p:spPr>
            <a:xfrm>
              <a:off x="0" y="2294566"/>
              <a:ext cx="12192000" cy="131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2D9BA4-87F3-45F9-86F8-1E2B1F3B578D}"/>
              </a:ext>
            </a:extLst>
          </p:cNvPr>
          <p:cNvSpPr txBox="1"/>
          <p:nvPr/>
        </p:nvSpPr>
        <p:spPr>
          <a:xfrm>
            <a:off x="1371366" y="1925532"/>
            <a:ext cx="18742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 sz="1600"/>
              <a:t>Data Scientists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C478BA-2351-40D3-8677-C5EC88278024}"/>
              </a:ext>
            </a:extLst>
          </p:cNvPr>
          <p:cNvSpPr txBox="1"/>
          <p:nvPr/>
        </p:nvSpPr>
        <p:spPr>
          <a:xfrm>
            <a:off x="5495832" y="1925532"/>
            <a:ext cx="1071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Analysts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D7D70D-8BAD-4E73-A8DF-682F6319FEA4}"/>
              </a:ext>
            </a:extLst>
          </p:cNvPr>
          <p:cNvSpPr txBox="1">
            <a:spLocks/>
          </p:cNvSpPr>
          <p:nvPr/>
        </p:nvSpPr>
        <p:spPr>
          <a:xfrm>
            <a:off x="588263" y="276464"/>
            <a:ext cx="4597245" cy="600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defTabSz="932742">
              <a:lnSpc>
                <a:spcPct val="100000"/>
              </a:lnSpc>
              <a:spcBef>
                <a:spcPct val="0"/>
              </a:spcBef>
              <a:buNone/>
              <a:defRPr lang="en-US" sz="3600" b="0" cap="none" spc="-50" baseline="0" dirty="0" smtClean="0">
                <a:ln w="3175">
                  <a:noFill/>
                </a:ln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AI in Power BI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4C38DC-8935-4744-9AAD-9950EA04347B}"/>
              </a:ext>
            </a:extLst>
          </p:cNvPr>
          <p:cNvSpPr/>
          <p:nvPr/>
        </p:nvSpPr>
        <p:spPr bwMode="auto">
          <a:xfrm>
            <a:off x="5657519" y="1085936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77B7C8-F63D-454D-AB43-73976273BA57}"/>
              </a:ext>
            </a:extLst>
          </p:cNvPr>
          <p:cNvSpPr/>
          <p:nvPr/>
        </p:nvSpPr>
        <p:spPr bwMode="auto">
          <a:xfrm>
            <a:off x="9379329" y="1087205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551588-C7F4-4B46-B509-73E9B8CCCFF3}"/>
              </a:ext>
            </a:extLst>
          </p:cNvPr>
          <p:cNvSpPr/>
          <p:nvPr/>
        </p:nvSpPr>
        <p:spPr bwMode="auto">
          <a:xfrm>
            <a:off x="1927064" y="1086662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7D84A48-4481-4B54-8FEB-CC12B1DC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7830" y="1349044"/>
            <a:ext cx="271762" cy="27176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2939838-EEAD-423D-A176-9EED10A17FA5}"/>
              </a:ext>
            </a:extLst>
          </p:cNvPr>
          <p:cNvSpPr txBox="1"/>
          <p:nvPr/>
        </p:nvSpPr>
        <p:spPr>
          <a:xfrm>
            <a:off x="9161631" y="1925532"/>
            <a:ext cx="11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End users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453933EE-4E4F-42B0-9932-56502B7ED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6027" y="1327236"/>
            <a:ext cx="434052" cy="325545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B565705F-D365-4C1B-9C5C-9BD78249D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1787" y="1371849"/>
            <a:ext cx="271762" cy="2717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F91129-AB86-43EA-9368-0867AD075424}"/>
              </a:ext>
            </a:extLst>
          </p:cNvPr>
          <p:cNvGrpSpPr/>
          <p:nvPr/>
        </p:nvGrpSpPr>
        <p:grpSpPr>
          <a:xfrm>
            <a:off x="7315127" y="2600101"/>
            <a:ext cx="2286000" cy="3832931"/>
            <a:chOff x="7367846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7540F2C-0613-47BC-8B0A-2DF193CEF96D}"/>
                </a:ext>
              </a:extLst>
            </p:cNvPr>
            <p:cNvGrpSpPr/>
            <p:nvPr/>
          </p:nvGrpSpPr>
          <p:grpSpPr>
            <a:xfrm>
              <a:off x="7367846" y="2748595"/>
              <a:ext cx="2286000" cy="3832931"/>
              <a:chOff x="7367846" y="2749865"/>
              <a:chExt cx="2286000" cy="3832931"/>
            </a:xfrm>
            <a:grp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5B9217-64CC-4FE2-82BA-892A5ABBBAF5}"/>
                  </a:ext>
                </a:extLst>
              </p:cNvPr>
              <p:cNvSpPr/>
              <p:nvPr/>
            </p:nvSpPr>
            <p:spPr bwMode="auto">
              <a:xfrm>
                <a:off x="7367846" y="274986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0BB2723-D44E-4348-9FDA-A4EA533E28F6}"/>
                  </a:ext>
                </a:extLst>
              </p:cNvPr>
              <p:cNvSpPr/>
              <p:nvPr/>
            </p:nvSpPr>
            <p:spPr>
              <a:xfrm>
                <a:off x="7471755" y="2856050"/>
                <a:ext cx="2078182" cy="3385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88090A8-A70B-400A-9DD1-309E8CB79F4A}"/>
                  </a:ext>
                </a:extLst>
              </p:cNvPr>
              <p:cNvSpPr/>
              <p:nvPr/>
            </p:nvSpPr>
            <p:spPr>
              <a:xfrm>
                <a:off x="7471755" y="2853274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45BD03-93AC-418F-BD40-2399675DF449}"/>
                </a:ext>
              </a:extLst>
            </p:cNvPr>
            <p:cNvSpPr/>
            <p:nvPr/>
          </p:nvSpPr>
          <p:spPr>
            <a:xfrm>
              <a:off x="7471755" y="4684295"/>
              <a:ext cx="2078182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Key Phrase Extraction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7172B0-7F10-4D38-B907-3BD8B1DF1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48" r="964"/>
            <a:stretch/>
          </p:blipFill>
          <p:spPr>
            <a:xfrm>
              <a:off x="7563758" y="4995850"/>
              <a:ext cx="1879031" cy="1297710"/>
            </a:xfrm>
            <a:prstGeom prst="rect">
              <a:avLst/>
            </a:prstGeom>
            <a:grpFill/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628636C-2565-42EF-AECA-30DCC0E41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6019" y="3244512"/>
              <a:ext cx="1844182" cy="1286338"/>
            </a:xfrm>
            <a:prstGeom prst="rect">
              <a:avLst/>
            </a:prstGeom>
            <a:grpFill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CFC72-3417-49A2-974F-BC97DCA687AE}"/>
              </a:ext>
            </a:extLst>
          </p:cNvPr>
          <p:cNvGrpSpPr/>
          <p:nvPr/>
        </p:nvGrpSpPr>
        <p:grpSpPr>
          <a:xfrm>
            <a:off x="4935098" y="2600101"/>
            <a:ext cx="2286000" cy="3832931"/>
            <a:chOff x="4979671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4521988-3E79-43D6-BEA6-237AD29BBE0B}"/>
                </a:ext>
              </a:extLst>
            </p:cNvPr>
            <p:cNvGrpSpPr/>
            <p:nvPr/>
          </p:nvGrpSpPr>
          <p:grpSpPr>
            <a:xfrm>
              <a:off x="4979671" y="2748595"/>
              <a:ext cx="2286000" cy="3832931"/>
              <a:chOff x="4979671" y="2748595"/>
              <a:chExt cx="2286000" cy="3832931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0D70EA-59CB-4C76-900D-2DE769BC28C4}"/>
                  </a:ext>
                </a:extLst>
              </p:cNvPr>
              <p:cNvSpPr/>
              <p:nvPr/>
            </p:nvSpPr>
            <p:spPr bwMode="auto">
              <a:xfrm>
                <a:off x="4979671" y="274859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9577D-77CB-46B3-AD14-93383CE3C7BF}"/>
                  </a:ext>
                </a:extLst>
              </p:cNvPr>
              <p:cNvSpPr/>
              <p:nvPr/>
            </p:nvSpPr>
            <p:spPr>
              <a:xfrm>
                <a:off x="5083580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Create ML models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D50533-2240-4BE3-B753-9E515A9F650E}"/>
                  </a:ext>
                </a:extLst>
              </p:cNvPr>
              <p:cNvSpPr/>
              <p:nvPr/>
            </p:nvSpPr>
            <p:spPr>
              <a:xfrm>
                <a:off x="5036823" y="469225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Explore predictions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013C722-94FC-4328-A060-39AE214BA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116" y="3251788"/>
              <a:ext cx="1876257" cy="1281157"/>
            </a:xfrm>
            <a:prstGeom prst="rect">
              <a:avLst/>
            </a:prstGeom>
            <a:grpFill/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D0ECD3-E2CD-4F75-9E00-041C2ABA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3909" y="5030617"/>
              <a:ext cx="1844182" cy="1295318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2C4A1-CC00-405F-9272-A47C3F4C2893}"/>
              </a:ext>
            </a:extLst>
          </p:cNvPr>
          <p:cNvGrpSpPr/>
          <p:nvPr/>
        </p:nvGrpSpPr>
        <p:grpSpPr>
          <a:xfrm>
            <a:off x="2555069" y="2594705"/>
            <a:ext cx="2286000" cy="3832931"/>
            <a:chOff x="259820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8EF7CA5-5BCC-4995-9A96-29CB8AEC418A}"/>
                </a:ext>
              </a:extLst>
            </p:cNvPr>
            <p:cNvGrpSpPr/>
            <p:nvPr/>
          </p:nvGrpSpPr>
          <p:grpSpPr>
            <a:xfrm>
              <a:off x="2598200" y="2743199"/>
              <a:ext cx="2286000" cy="3832931"/>
              <a:chOff x="2598200" y="2743199"/>
              <a:chExt cx="2286000" cy="383293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7422B0-A3CC-4F76-920E-0C1F344A25DE}"/>
                  </a:ext>
                </a:extLst>
              </p:cNvPr>
              <p:cNvSpPr/>
              <p:nvPr/>
            </p:nvSpPr>
            <p:spPr bwMode="auto">
              <a:xfrm>
                <a:off x="259820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7BD5DA-3391-4CFD-BD36-A841A7E8A1D9}"/>
                  </a:ext>
                </a:extLst>
              </p:cNvPr>
              <p:cNvSpPr/>
              <p:nvPr/>
            </p:nvSpPr>
            <p:spPr>
              <a:xfrm>
                <a:off x="2714581" y="468807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Python Integration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433C43-19CB-4374-BEBC-34A8E72A0FB2}"/>
                  </a:ext>
                </a:extLst>
              </p:cNvPr>
              <p:cNvSpPr/>
              <p:nvPr/>
            </p:nvSpPr>
            <p:spPr>
              <a:xfrm>
                <a:off x="2670816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R Integration</a:t>
                </a:r>
              </a:p>
            </p:txBody>
          </p:sp>
        </p:grpSp>
        <p:pic>
          <p:nvPicPr>
            <p:cNvPr id="1026" name="Picture 2" descr="Image result for r visualizations power bi">
              <a:extLst>
                <a:ext uri="{FF2B5EF4-FFF2-40B4-BE49-F238E27FC236}">
                  <a16:creationId xmlns:a16="http://schemas.microsoft.com/office/drawing/2014/main" id="{067DC680-016A-4D29-B7B0-B74569741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61" y="3241161"/>
              <a:ext cx="1836972" cy="1280964"/>
            </a:xfrm>
            <a:prstGeom prst="rect">
              <a:avLst/>
            </a:prstGeom>
            <a:grpFill/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65AE971-161E-491C-9A3B-44B1BD1D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1555" y="5043315"/>
              <a:ext cx="1838977" cy="1269922"/>
            </a:xfrm>
            <a:prstGeom prst="rect">
              <a:avLst/>
            </a:prstGeom>
            <a:grpFill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5C24F-9856-460A-A5AB-5EA67B4B9DB0}"/>
              </a:ext>
            </a:extLst>
          </p:cNvPr>
          <p:cNvGrpSpPr/>
          <p:nvPr/>
        </p:nvGrpSpPr>
        <p:grpSpPr>
          <a:xfrm>
            <a:off x="175040" y="2594705"/>
            <a:ext cx="2286000" cy="3832931"/>
            <a:chOff x="22076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62C697F-3995-4731-898D-F57D3FF51856}"/>
                </a:ext>
              </a:extLst>
            </p:cNvPr>
            <p:cNvGrpSpPr/>
            <p:nvPr/>
          </p:nvGrpSpPr>
          <p:grpSpPr>
            <a:xfrm>
              <a:off x="220760" y="2743199"/>
              <a:ext cx="2286000" cy="3832931"/>
              <a:chOff x="220760" y="2743199"/>
              <a:chExt cx="2286000" cy="3832931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6921F5-50F1-4140-95FE-04A462EE4BA0}"/>
                  </a:ext>
                </a:extLst>
              </p:cNvPr>
              <p:cNvSpPr/>
              <p:nvPr/>
            </p:nvSpPr>
            <p:spPr bwMode="auto">
              <a:xfrm>
                <a:off x="22076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33363" marR="0" lvl="1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00836C-6F8E-46C2-BF32-95CB7774EC38}"/>
                  </a:ext>
                </a:extLst>
              </p:cNvPr>
              <p:cNvSpPr/>
              <p:nvPr/>
            </p:nvSpPr>
            <p:spPr>
              <a:xfrm>
                <a:off x="324669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Extend with Azure ML 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2B4406A-F073-4352-ADA3-064FDD08DE47}"/>
                  </a:ext>
                </a:extLst>
              </p:cNvPr>
              <p:cNvSpPr/>
              <p:nvPr/>
            </p:nvSpPr>
            <p:spPr>
              <a:xfrm>
                <a:off x="380760" y="4691796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Integrate into reports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142E0C5-5E21-48D1-B65E-B3A4A0EAA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5346" y="3241122"/>
              <a:ext cx="1836972" cy="1280965"/>
            </a:xfrm>
            <a:prstGeom prst="rect">
              <a:avLst/>
            </a:prstGeom>
            <a:grpFill/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C9B88D7-09E0-46A2-AE05-924E76F8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2113" y="5049464"/>
              <a:ext cx="1836971" cy="1263773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C874FE-90C3-4CD9-ADF1-E49626B12310}"/>
              </a:ext>
            </a:extLst>
          </p:cNvPr>
          <p:cNvGrpSpPr/>
          <p:nvPr/>
        </p:nvGrpSpPr>
        <p:grpSpPr>
          <a:xfrm>
            <a:off x="9695155" y="2597005"/>
            <a:ext cx="2286000" cy="3832931"/>
            <a:chOff x="9740875" y="27454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8F7BD2-3959-42DA-8202-48285DB030C3}"/>
                </a:ext>
              </a:extLst>
            </p:cNvPr>
            <p:cNvGrpSpPr/>
            <p:nvPr/>
          </p:nvGrpSpPr>
          <p:grpSpPr>
            <a:xfrm>
              <a:off x="9740875" y="2745499"/>
              <a:ext cx="2286000" cy="3832931"/>
              <a:chOff x="9740875" y="2745499"/>
              <a:chExt cx="2286000" cy="3832931"/>
            </a:xfrm>
            <a:grpFill/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F0D5AAF-78A3-4D2F-A13F-301EEF000727}"/>
                  </a:ext>
                </a:extLst>
              </p:cNvPr>
              <p:cNvGrpSpPr/>
              <p:nvPr/>
            </p:nvGrpSpPr>
            <p:grpSpPr>
              <a:xfrm>
                <a:off x="9740875" y="2745499"/>
                <a:ext cx="2286000" cy="3832931"/>
                <a:chOff x="9740875" y="2745499"/>
                <a:chExt cx="2286000" cy="3832931"/>
              </a:xfrm>
              <a:grpFill/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EDCFF518-F31B-450E-BD91-CE8F3E791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1765" y="6168093"/>
                  <a:ext cx="247056" cy="269513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B4A46E6-BCE9-423A-BEA8-FDBCC556F265}"/>
                    </a:ext>
                  </a:extLst>
                </p:cNvPr>
                <p:cNvSpPr/>
                <p:nvPr/>
              </p:nvSpPr>
              <p:spPr bwMode="auto">
                <a:xfrm>
                  <a:off x="9740875" y="2745499"/>
                  <a:ext cx="2286000" cy="3832931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22860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CE8CB72-37A2-4CB5-A62A-F3525F3843C5}"/>
                    </a:ext>
                  </a:extLst>
                </p:cNvPr>
                <p:cNvSpPr/>
                <p:nvPr/>
              </p:nvSpPr>
              <p:spPr>
                <a:xfrm>
                  <a:off x="9844784" y="2851684"/>
                  <a:ext cx="2078182" cy="30777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AI Visualizations</a:t>
                  </a:r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604BA-658D-45D5-A00F-A205A5DBED63}"/>
                  </a:ext>
                </a:extLst>
              </p:cNvPr>
              <p:cNvSpPr/>
              <p:nvPr/>
            </p:nvSpPr>
            <p:spPr>
              <a:xfrm>
                <a:off x="9809435" y="469300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Natural Language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21D7B41-5231-499C-91B7-33D7AFE5B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10397" y="3249886"/>
                <a:ext cx="1876257" cy="1286338"/>
              </a:xfrm>
              <a:prstGeom prst="rect">
                <a:avLst/>
              </a:prstGeom>
              <a:grpFill/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B6DAF6-CB40-4503-B51B-6B4030D7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17121" y="5054677"/>
              <a:ext cx="1858890" cy="1269790"/>
            </a:xfrm>
            <a:prstGeom prst="rect">
              <a:avLst/>
            </a:prstGeom>
            <a:grpFill/>
          </p:spPr>
        </p:pic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79F0CE8-78F5-419E-BFEF-FDE09D4B1AEE}"/>
              </a:ext>
            </a:extLst>
          </p:cNvPr>
          <p:cNvSpPr/>
          <p:nvPr/>
        </p:nvSpPr>
        <p:spPr bwMode="auto">
          <a:xfrm>
            <a:off x="676" y="0"/>
            <a:ext cx="12189040" cy="6872163"/>
          </a:xfrm>
          <a:custGeom>
            <a:avLst/>
            <a:gdLst>
              <a:gd name="connsiteX0" fmla="*/ 9658662 w 12189040"/>
              <a:gd name="connsiteY0" fmla="*/ 2549494 h 6872163"/>
              <a:gd name="connsiteX1" fmla="*/ 9658662 w 12189040"/>
              <a:gd name="connsiteY1" fmla="*/ 6492240 h 6872163"/>
              <a:gd name="connsiteX2" fmla="*/ 12025809 w 12189040"/>
              <a:gd name="connsiteY2" fmla="*/ 6492240 h 6872163"/>
              <a:gd name="connsiteX3" fmla="*/ 12025809 w 12189040"/>
              <a:gd name="connsiteY3" fmla="*/ 2549494 h 6872163"/>
              <a:gd name="connsiteX4" fmla="*/ 0 w 12189040"/>
              <a:gd name="connsiteY4" fmla="*/ 0 h 6872163"/>
              <a:gd name="connsiteX5" fmla="*/ 12189040 w 12189040"/>
              <a:gd name="connsiteY5" fmla="*/ 0 h 6872163"/>
              <a:gd name="connsiteX6" fmla="*/ 12189040 w 12189040"/>
              <a:gd name="connsiteY6" fmla="*/ 6872163 h 6872163"/>
              <a:gd name="connsiteX7" fmla="*/ 0 w 12189040"/>
              <a:gd name="connsiteY7" fmla="*/ 6872163 h 687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9040" h="6872163">
                <a:moveTo>
                  <a:pt x="9658662" y="2549494"/>
                </a:moveTo>
                <a:lnTo>
                  <a:pt x="9658662" y="6492240"/>
                </a:lnTo>
                <a:lnTo>
                  <a:pt x="12025809" y="6492240"/>
                </a:lnTo>
                <a:lnTo>
                  <a:pt x="12025809" y="2549494"/>
                </a:lnTo>
                <a:close/>
                <a:moveTo>
                  <a:pt x="0" y="0"/>
                </a:moveTo>
                <a:lnTo>
                  <a:pt x="12189040" y="0"/>
                </a:lnTo>
                <a:lnTo>
                  <a:pt x="12189040" y="6872163"/>
                </a:lnTo>
                <a:lnTo>
                  <a:pt x="0" y="687216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svg="http://schemas.microsoft.com/office/drawing/2016/SVG/main"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27D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Demo: AI Visuals</a:t>
            </a:r>
          </a:p>
        </p:txBody>
      </p:sp>
      <p:sp>
        <p:nvSpPr>
          <p:cNvPr id="1030" name="Rectangle 93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27D9F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i visuals Microsoft">
            <a:extLst>
              <a:ext uri="{FF2B5EF4-FFF2-40B4-BE49-F238E27FC236}">
                <a16:creationId xmlns:a16="http://schemas.microsoft.com/office/drawing/2014/main" id="{50DFC62D-B25D-459A-8C02-F3EC0B663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r="14806" b="-1"/>
          <a:stretch/>
        </p:blipFill>
        <p:spPr bwMode="auto">
          <a:xfrm>
            <a:off x="3218688" y="1124712"/>
            <a:ext cx="5760720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B319F8-1110-456D-AC70-AC4184AA21A2}"/>
              </a:ext>
            </a:extLst>
          </p:cNvPr>
          <p:cNvGrpSpPr/>
          <p:nvPr/>
        </p:nvGrpSpPr>
        <p:grpSpPr>
          <a:xfrm>
            <a:off x="0" y="1478161"/>
            <a:ext cx="12192000" cy="948321"/>
            <a:chOff x="0" y="1478161"/>
            <a:chExt cx="12192000" cy="9483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FA7A5-3A26-4693-92DE-EB17194E6A3C}"/>
                </a:ext>
              </a:extLst>
            </p:cNvPr>
            <p:cNvSpPr/>
            <p:nvPr/>
          </p:nvSpPr>
          <p:spPr>
            <a:xfrm>
              <a:off x="194399" y="1478161"/>
              <a:ext cx="11786749" cy="8482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B2345A-091F-4EC5-9CDD-2779674714B1}"/>
                </a:ext>
              </a:extLst>
            </p:cNvPr>
            <p:cNvSpPr/>
            <p:nvPr/>
          </p:nvSpPr>
          <p:spPr>
            <a:xfrm>
              <a:off x="0" y="2294566"/>
              <a:ext cx="12192000" cy="131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2D9BA4-87F3-45F9-86F8-1E2B1F3B578D}"/>
              </a:ext>
            </a:extLst>
          </p:cNvPr>
          <p:cNvSpPr txBox="1"/>
          <p:nvPr/>
        </p:nvSpPr>
        <p:spPr>
          <a:xfrm>
            <a:off x="1371366" y="1925532"/>
            <a:ext cx="18742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 sz="1600"/>
              <a:t>Data Scientists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C478BA-2351-40D3-8677-C5EC88278024}"/>
              </a:ext>
            </a:extLst>
          </p:cNvPr>
          <p:cNvSpPr txBox="1"/>
          <p:nvPr/>
        </p:nvSpPr>
        <p:spPr>
          <a:xfrm>
            <a:off x="5495832" y="1925532"/>
            <a:ext cx="1071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Analysts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D7D70D-8BAD-4E73-A8DF-682F6319FEA4}"/>
              </a:ext>
            </a:extLst>
          </p:cNvPr>
          <p:cNvSpPr txBox="1">
            <a:spLocks/>
          </p:cNvSpPr>
          <p:nvPr/>
        </p:nvSpPr>
        <p:spPr>
          <a:xfrm>
            <a:off x="588263" y="276464"/>
            <a:ext cx="4597245" cy="600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defTabSz="932742">
              <a:lnSpc>
                <a:spcPct val="100000"/>
              </a:lnSpc>
              <a:spcBef>
                <a:spcPct val="0"/>
              </a:spcBef>
              <a:buNone/>
              <a:defRPr lang="en-US" sz="3600" b="0" cap="none" spc="-50" baseline="0" dirty="0" smtClean="0">
                <a:ln w="3175">
                  <a:noFill/>
                </a:ln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AI in Power BI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4C38DC-8935-4744-9AAD-9950EA04347B}"/>
              </a:ext>
            </a:extLst>
          </p:cNvPr>
          <p:cNvSpPr/>
          <p:nvPr/>
        </p:nvSpPr>
        <p:spPr bwMode="auto">
          <a:xfrm>
            <a:off x="5657519" y="1085936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77B7C8-F63D-454D-AB43-73976273BA57}"/>
              </a:ext>
            </a:extLst>
          </p:cNvPr>
          <p:cNvSpPr/>
          <p:nvPr/>
        </p:nvSpPr>
        <p:spPr bwMode="auto">
          <a:xfrm>
            <a:off x="9379329" y="1087205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551588-C7F4-4B46-B509-73E9B8CCCFF3}"/>
              </a:ext>
            </a:extLst>
          </p:cNvPr>
          <p:cNvSpPr/>
          <p:nvPr/>
        </p:nvSpPr>
        <p:spPr bwMode="auto">
          <a:xfrm>
            <a:off x="1927064" y="1086662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7D84A48-4481-4B54-8FEB-CC12B1DC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7830" y="1349044"/>
            <a:ext cx="271762" cy="27176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2939838-EEAD-423D-A176-9EED10A17FA5}"/>
              </a:ext>
            </a:extLst>
          </p:cNvPr>
          <p:cNvSpPr txBox="1"/>
          <p:nvPr/>
        </p:nvSpPr>
        <p:spPr>
          <a:xfrm>
            <a:off x="9161631" y="1925532"/>
            <a:ext cx="11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End users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453933EE-4E4F-42B0-9932-56502B7ED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6027" y="1327236"/>
            <a:ext cx="434052" cy="325545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B565705F-D365-4C1B-9C5C-9BD78249D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1787" y="1371849"/>
            <a:ext cx="271762" cy="2717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F91129-AB86-43EA-9368-0867AD075424}"/>
              </a:ext>
            </a:extLst>
          </p:cNvPr>
          <p:cNvGrpSpPr/>
          <p:nvPr/>
        </p:nvGrpSpPr>
        <p:grpSpPr>
          <a:xfrm>
            <a:off x="7315127" y="2600101"/>
            <a:ext cx="2286000" cy="3832931"/>
            <a:chOff x="7367846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7540F2C-0613-47BC-8B0A-2DF193CEF96D}"/>
                </a:ext>
              </a:extLst>
            </p:cNvPr>
            <p:cNvGrpSpPr/>
            <p:nvPr/>
          </p:nvGrpSpPr>
          <p:grpSpPr>
            <a:xfrm>
              <a:off x="7367846" y="2748595"/>
              <a:ext cx="2286000" cy="3832931"/>
              <a:chOff x="7367846" y="2749865"/>
              <a:chExt cx="2286000" cy="3832931"/>
            </a:xfrm>
            <a:grp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5B9217-64CC-4FE2-82BA-892A5ABBBAF5}"/>
                  </a:ext>
                </a:extLst>
              </p:cNvPr>
              <p:cNvSpPr/>
              <p:nvPr/>
            </p:nvSpPr>
            <p:spPr bwMode="auto">
              <a:xfrm>
                <a:off x="7367846" y="274986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0BB2723-D44E-4348-9FDA-A4EA533E28F6}"/>
                  </a:ext>
                </a:extLst>
              </p:cNvPr>
              <p:cNvSpPr/>
              <p:nvPr/>
            </p:nvSpPr>
            <p:spPr>
              <a:xfrm>
                <a:off x="7471755" y="2856050"/>
                <a:ext cx="2078182" cy="3385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88090A8-A70B-400A-9DD1-309E8CB79F4A}"/>
                  </a:ext>
                </a:extLst>
              </p:cNvPr>
              <p:cNvSpPr/>
              <p:nvPr/>
            </p:nvSpPr>
            <p:spPr>
              <a:xfrm>
                <a:off x="7471755" y="2853274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45BD03-93AC-418F-BD40-2399675DF449}"/>
                </a:ext>
              </a:extLst>
            </p:cNvPr>
            <p:cNvSpPr/>
            <p:nvPr/>
          </p:nvSpPr>
          <p:spPr>
            <a:xfrm>
              <a:off x="7471755" y="4684295"/>
              <a:ext cx="2078182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Key Phrase Extraction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7172B0-7F10-4D38-B907-3BD8B1DF1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48" r="964"/>
            <a:stretch/>
          </p:blipFill>
          <p:spPr>
            <a:xfrm>
              <a:off x="7563758" y="4995850"/>
              <a:ext cx="1879031" cy="1297710"/>
            </a:xfrm>
            <a:prstGeom prst="rect">
              <a:avLst/>
            </a:prstGeom>
            <a:grpFill/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628636C-2565-42EF-AECA-30DCC0E41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6019" y="3244512"/>
              <a:ext cx="1844182" cy="1286338"/>
            </a:xfrm>
            <a:prstGeom prst="rect">
              <a:avLst/>
            </a:prstGeom>
            <a:grpFill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CFC72-3417-49A2-974F-BC97DCA687AE}"/>
              </a:ext>
            </a:extLst>
          </p:cNvPr>
          <p:cNvGrpSpPr/>
          <p:nvPr/>
        </p:nvGrpSpPr>
        <p:grpSpPr>
          <a:xfrm>
            <a:off x="4935098" y="2600101"/>
            <a:ext cx="2286000" cy="3832931"/>
            <a:chOff x="4979671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4521988-3E79-43D6-BEA6-237AD29BBE0B}"/>
                </a:ext>
              </a:extLst>
            </p:cNvPr>
            <p:cNvGrpSpPr/>
            <p:nvPr/>
          </p:nvGrpSpPr>
          <p:grpSpPr>
            <a:xfrm>
              <a:off x="4979671" y="2748595"/>
              <a:ext cx="2286000" cy="3832931"/>
              <a:chOff x="4979671" y="2748595"/>
              <a:chExt cx="2286000" cy="3832931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0D70EA-59CB-4C76-900D-2DE769BC28C4}"/>
                  </a:ext>
                </a:extLst>
              </p:cNvPr>
              <p:cNvSpPr/>
              <p:nvPr/>
            </p:nvSpPr>
            <p:spPr bwMode="auto">
              <a:xfrm>
                <a:off x="4979671" y="274859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9577D-77CB-46B3-AD14-93383CE3C7BF}"/>
                  </a:ext>
                </a:extLst>
              </p:cNvPr>
              <p:cNvSpPr/>
              <p:nvPr/>
            </p:nvSpPr>
            <p:spPr>
              <a:xfrm>
                <a:off x="5083580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Create ML models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D50533-2240-4BE3-B753-9E515A9F650E}"/>
                  </a:ext>
                </a:extLst>
              </p:cNvPr>
              <p:cNvSpPr/>
              <p:nvPr/>
            </p:nvSpPr>
            <p:spPr>
              <a:xfrm>
                <a:off x="5036823" y="469225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Explore predictions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013C722-94FC-4328-A060-39AE214BA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116" y="3251788"/>
              <a:ext cx="1876257" cy="1281157"/>
            </a:xfrm>
            <a:prstGeom prst="rect">
              <a:avLst/>
            </a:prstGeom>
            <a:grpFill/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D0ECD3-E2CD-4F75-9E00-041C2ABA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3909" y="5030617"/>
              <a:ext cx="1844182" cy="1295318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2C4A1-CC00-405F-9272-A47C3F4C2893}"/>
              </a:ext>
            </a:extLst>
          </p:cNvPr>
          <p:cNvGrpSpPr/>
          <p:nvPr/>
        </p:nvGrpSpPr>
        <p:grpSpPr>
          <a:xfrm>
            <a:off x="2555069" y="2594705"/>
            <a:ext cx="2286000" cy="3832931"/>
            <a:chOff x="259820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8EF7CA5-5BCC-4995-9A96-29CB8AEC418A}"/>
                </a:ext>
              </a:extLst>
            </p:cNvPr>
            <p:cNvGrpSpPr/>
            <p:nvPr/>
          </p:nvGrpSpPr>
          <p:grpSpPr>
            <a:xfrm>
              <a:off x="2598200" y="2743199"/>
              <a:ext cx="2286000" cy="3832931"/>
              <a:chOff x="2598200" y="2743199"/>
              <a:chExt cx="2286000" cy="383293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7422B0-A3CC-4F76-920E-0C1F344A25DE}"/>
                  </a:ext>
                </a:extLst>
              </p:cNvPr>
              <p:cNvSpPr/>
              <p:nvPr/>
            </p:nvSpPr>
            <p:spPr bwMode="auto">
              <a:xfrm>
                <a:off x="259820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7BD5DA-3391-4CFD-BD36-A841A7E8A1D9}"/>
                  </a:ext>
                </a:extLst>
              </p:cNvPr>
              <p:cNvSpPr/>
              <p:nvPr/>
            </p:nvSpPr>
            <p:spPr>
              <a:xfrm>
                <a:off x="2714581" y="468807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Python Integration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433C43-19CB-4374-BEBC-34A8E72A0FB2}"/>
                  </a:ext>
                </a:extLst>
              </p:cNvPr>
              <p:cNvSpPr/>
              <p:nvPr/>
            </p:nvSpPr>
            <p:spPr>
              <a:xfrm>
                <a:off x="2670816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R Integration</a:t>
                </a:r>
              </a:p>
            </p:txBody>
          </p:sp>
        </p:grpSp>
        <p:pic>
          <p:nvPicPr>
            <p:cNvPr id="1026" name="Picture 2" descr="Image result for r visualizations power bi">
              <a:extLst>
                <a:ext uri="{FF2B5EF4-FFF2-40B4-BE49-F238E27FC236}">
                  <a16:creationId xmlns:a16="http://schemas.microsoft.com/office/drawing/2014/main" id="{067DC680-016A-4D29-B7B0-B74569741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61" y="3241161"/>
              <a:ext cx="1836972" cy="1280964"/>
            </a:xfrm>
            <a:prstGeom prst="rect">
              <a:avLst/>
            </a:prstGeom>
            <a:grpFill/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65AE971-161E-491C-9A3B-44B1BD1D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1555" y="5043315"/>
              <a:ext cx="1838977" cy="1269922"/>
            </a:xfrm>
            <a:prstGeom prst="rect">
              <a:avLst/>
            </a:prstGeom>
            <a:grpFill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5C24F-9856-460A-A5AB-5EA67B4B9DB0}"/>
              </a:ext>
            </a:extLst>
          </p:cNvPr>
          <p:cNvGrpSpPr/>
          <p:nvPr/>
        </p:nvGrpSpPr>
        <p:grpSpPr>
          <a:xfrm>
            <a:off x="175040" y="2594705"/>
            <a:ext cx="2286000" cy="3832931"/>
            <a:chOff x="22076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62C697F-3995-4731-898D-F57D3FF51856}"/>
                </a:ext>
              </a:extLst>
            </p:cNvPr>
            <p:cNvGrpSpPr/>
            <p:nvPr/>
          </p:nvGrpSpPr>
          <p:grpSpPr>
            <a:xfrm>
              <a:off x="220760" y="2743199"/>
              <a:ext cx="2286000" cy="3832931"/>
              <a:chOff x="220760" y="2743199"/>
              <a:chExt cx="2286000" cy="3832931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6921F5-50F1-4140-95FE-04A462EE4BA0}"/>
                  </a:ext>
                </a:extLst>
              </p:cNvPr>
              <p:cNvSpPr/>
              <p:nvPr/>
            </p:nvSpPr>
            <p:spPr bwMode="auto">
              <a:xfrm>
                <a:off x="22076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33363" marR="0" lvl="1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00836C-6F8E-46C2-BF32-95CB7774EC38}"/>
                  </a:ext>
                </a:extLst>
              </p:cNvPr>
              <p:cNvSpPr/>
              <p:nvPr/>
            </p:nvSpPr>
            <p:spPr>
              <a:xfrm>
                <a:off x="324669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Extend with Azure ML 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2B4406A-F073-4352-ADA3-064FDD08DE47}"/>
                  </a:ext>
                </a:extLst>
              </p:cNvPr>
              <p:cNvSpPr/>
              <p:nvPr/>
            </p:nvSpPr>
            <p:spPr>
              <a:xfrm>
                <a:off x="380760" y="4691796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Integrate into reports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142E0C5-5E21-48D1-B65E-B3A4A0EAA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5346" y="3241122"/>
              <a:ext cx="1836972" cy="1280965"/>
            </a:xfrm>
            <a:prstGeom prst="rect">
              <a:avLst/>
            </a:prstGeom>
            <a:grpFill/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C9B88D7-09E0-46A2-AE05-924E76F8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2113" y="5049464"/>
              <a:ext cx="1836971" cy="1263773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C874FE-90C3-4CD9-ADF1-E49626B12310}"/>
              </a:ext>
            </a:extLst>
          </p:cNvPr>
          <p:cNvGrpSpPr/>
          <p:nvPr/>
        </p:nvGrpSpPr>
        <p:grpSpPr>
          <a:xfrm>
            <a:off x="9695155" y="2597005"/>
            <a:ext cx="2286000" cy="3832931"/>
            <a:chOff x="9740875" y="27454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8F7BD2-3959-42DA-8202-48285DB030C3}"/>
                </a:ext>
              </a:extLst>
            </p:cNvPr>
            <p:cNvGrpSpPr/>
            <p:nvPr/>
          </p:nvGrpSpPr>
          <p:grpSpPr>
            <a:xfrm>
              <a:off x="9740875" y="2745499"/>
              <a:ext cx="2286000" cy="3832931"/>
              <a:chOff x="9740875" y="2745499"/>
              <a:chExt cx="2286000" cy="3832931"/>
            </a:xfrm>
            <a:grpFill/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F0D5AAF-78A3-4D2F-A13F-301EEF000727}"/>
                  </a:ext>
                </a:extLst>
              </p:cNvPr>
              <p:cNvGrpSpPr/>
              <p:nvPr/>
            </p:nvGrpSpPr>
            <p:grpSpPr>
              <a:xfrm>
                <a:off x="9740875" y="2745499"/>
                <a:ext cx="2286000" cy="3832931"/>
                <a:chOff x="9740875" y="2745499"/>
                <a:chExt cx="2286000" cy="3832931"/>
              </a:xfrm>
              <a:grpFill/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EDCFF518-F31B-450E-BD91-CE8F3E791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1765" y="6168093"/>
                  <a:ext cx="247056" cy="269513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B4A46E6-BCE9-423A-BEA8-FDBCC556F265}"/>
                    </a:ext>
                  </a:extLst>
                </p:cNvPr>
                <p:cNvSpPr/>
                <p:nvPr/>
              </p:nvSpPr>
              <p:spPr bwMode="auto">
                <a:xfrm>
                  <a:off x="9740875" y="2745499"/>
                  <a:ext cx="2286000" cy="3832931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22860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CE8CB72-37A2-4CB5-A62A-F3525F3843C5}"/>
                    </a:ext>
                  </a:extLst>
                </p:cNvPr>
                <p:cNvSpPr/>
                <p:nvPr/>
              </p:nvSpPr>
              <p:spPr>
                <a:xfrm>
                  <a:off x="9844784" y="2851684"/>
                  <a:ext cx="2078182" cy="30777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AI Visualizations</a:t>
                  </a:r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604BA-658D-45D5-A00F-A205A5DBED63}"/>
                  </a:ext>
                </a:extLst>
              </p:cNvPr>
              <p:cNvSpPr/>
              <p:nvPr/>
            </p:nvSpPr>
            <p:spPr>
              <a:xfrm>
                <a:off x="9809435" y="469300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Natural Language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21D7B41-5231-499C-91B7-33D7AFE5B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10397" y="3249886"/>
                <a:ext cx="1876257" cy="1286338"/>
              </a:xfrm>
              <a:prstGeom prst="rect">
                <a:avLst/>
              </a:prstGeom>
              <a:grpFill/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B6DAF6-CB40-4503-B51B-6B4030D7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17121" y="5054677"/>
              <a:ext cx="1858890" cy="12697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7181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svg="http://schemas.microsoft.com/office/drawing/2016/SVG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B319F8-1110-456D-AC70-AC4184AA21A2}"/>
              </a:ext>
            </a:extLst>
          </p:cNvPr>
          <p:cNvGrpSpPr/>
          <p:nvPr/>
        </p:nvGrpSpPr>
        <p:grpSpPr>
          <a:xfrm>
            <a:off x="0" y="1478161"/>
            <a:ext cx="12192000" cy="948321"/>
            <a:chOff x="0" y="1478161"/>
            <a:chExt cx="12192000" cy="9483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FA7A5-3A26-4693-92DE-EB17194E6A3C}"/>
                </a:ext>
              </a:extLst>
            </p:cNvPr>
            <p:cNvSpPr/>
            <p:nvPr/>
          </p:nvSpPr>
          <p:spPr>
            <a:xfrm>
              <a:off x="194399" y="1478161"/>
              <a:ext cx="11786749" cy="8482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B2345A-091F-4EC5-9CDD-2779674714B1}"/>
                </a:ext>
              </a:extLst>
            </p:cNvPr>
            <p:cNvSpPr/>
            <p:nvPr/>
          </p:nvSpPr>
          <p:spPr>
            <a:xfrm>
              <a:off x="0" y="2294566"/>
              <a:ext cx="12192000" cy="131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2D9BA4-87F3-45F9-86F8-1E2B1F3B578D}"/>
              </a:ext>
            </a:extLst>
          </p:cNvPr>
          <p:cNvSpPr txBox="1"/>
          <p:nvPr/>
        </p:nvSpPr>
        <p:spPr>
          <a:xfrm>
            <a:off x="1371366" y="1925532"/>
            <a:ext cx="18742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 sz="1600"/>
              <a:t>Data Scientists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C478BA-2351-40D3-8677-C5EC88278024}"/>
              </a:ext>
            </a:extLst>
          </p:cNvPr>
          <p:cNvSpPr txBox="1"/>
          <p:nvPr/>
        </p:nvSpPr>
        <p:spPr>
          <a:xfrm>
            <a:off x="5495832" y="1925532"/>
            <a:ext cx="1071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Analysts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D7D70D-8BAD-4E73-A8DF-682F6319FEA4}"/>
              </a:ext>
            </a:extLst>
          </p:cNvPr>
          <p:cNvSpPr txBox="1">
            <a:spLocks/>
          </p:cNvSpPr>
          <p:nvPr/>
        </p:nvSpPr>
        <p:spPr>
          <a:xfrm>
            <a:off x="588263" y="276464"/>
            <a:ext cx="4597245" cy="600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defTabSz="932742">
              <a:lnSpc>
                <a:spcPct val="100000"/>
              </a:lnSpc>
              <a:spcBef>
                <a:spcPct val="0"/>
              </a:spcBef>
              <a:buNone/>
              <a:defRPr lang="en-US" sz="3600" b="0" cap="none" spc="-50" baseline="0" dirty="0" smtClean="0">
                <a:ln w="3175">
                  <a:noFill/>
                </a:ln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AI in Power BI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4C38DC-8935-4744-9AAD-9950EA04347B}"/>
              </a:ext>
            </a:extLst>
          </p:cNvPr>
          <p:cNvSpPr/>
          <p:nvPr/>
        </p:nvSpPr>
        <p:spPr bwMode="auto">
          <a:xfrm>
            <a:off x="5657519" y="1085936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77B7C8-F63D-454D-AB43-73976273BA57}"/>
              </a:ext>
            </a:extLst>
          </p:cNvPr>
          <p:cNvSpPr/>
          <p:nvPr/>
        </p:nvSpPr>
        <p:spPr bwMode="auto">
          <a:xfrm>
            <a:off x="9379329" y="1087205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551588-C7F4-4B46-B509-73E9B8CCCFF3}"/>
              </a:ext>
            </a:extLst>
          </p:cNvPr>
          <p:cNvSpPr/>
          <p:nvPr/>
        </p:nvSpPr>
        <p:spPr bwMode="auto">
          <a:xfrm>
            <a:off x="1927064" y="1086662"/>
            <a:ext cx="768772" cy="768771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190500" dist="50800" dir="2700000" sx="101000" sy="101000" algn="tl" rotWithShape="0">
              <a:prstClr val="black">
                <a:alpha val="30000"/>
              </a:prstClr>
            </a:outerShdw>
          </a:effectLst>
        </p:spPr>
        <p:txBody>
          <a:bodyPr rot="0" spcFirstLastPara="0" vert="horz" wrap="square" lIns="179259" tIns="143408" rIns="179259" bIns="143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7D84A48-4481-4B54-8FEB-CC12B1DC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7830" y="1349044"/>
            <a:ext cx="271762" cy="27176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42939838-EEAD-423D-A176-9EED10A17FA5}"/>
              </a:ext>
            </a:extLst>
          </p:cNvPr>
          <p:cNvSpPr txBox="1"/>
          <p:nvPr/>
        </p:nvSpPr>
        <p:spPr>
          <a:xfrm>
            <a:off x="9161631" y="1925532"/>
            <a:ext cx="11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2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32743">
                      <a:srgbClr val="0078D4"/>
                    </a:gs>
                    <a:gs pos="68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defRPr>
            </a:lvl1pPr>
          </a:lstStyle>
          <a:p>
            <a:r>
              <a:rPr lang="en-US"/>
              <a:t>End users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453933EE-4E4F-42B0-9932-56502B7ED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6027" y="1327236"/>
            <a:ext cx="434052" cy="325545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B565705F-D365-4C1B-9C5C-9BD78249D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1787" y="1371849"/>
            <a:ext cx="271762" cy="2717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F91129-AB86-43EA-9368-0867AD075424}"/>
              </a:ext>
            </a:extLst>
          </p:cNvPr>
          <p:cNvGrpSpPr/>
          <p:nvPr/>
        </p:nvGrpSpPr>
        <p:grpSpPr>
          <a:xfrm>
            <a:off x="7315127" y="2600101"/>
            <a:ext cx="2286000" cy="3832931"/>
            <a:chOff x="7367846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7540F2C-0613-47BC-8B0A-2DF193CEF96D}"/>
                </a:ext>
              </a:extLst>
            </p:cNvPr>
            <p:cNvGrpSpPr/>
            <p:nvPr/>
          </p:nvGrpSpPr>
          <p:grpSpPr>
            <a:xfrm>
              <a:off x="7367846" y="2748595"/>
              <a:ext cx="2286000" cy="3832931"/>
              <a:chOff x="7367846" y="2749865"/>
              <a:chExt cx="2286000" cy="3832931"/>
            </a:xfrm>
            <a:grp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5B9217-64CC-4FE2-82BA-892A5ABBBAF5}"/>
                  </a:ext>
                </a:extLst>
              </p:cNvPr>
              <p:cNvSpPr/>
              <p:nvPr/>
            </p:nvSpPr>
            <p:spPr bwMode="auto">
              <a:xfrm>
                <a:off x="7367846" y="274986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0BB2723-D44E-4348-9FDA-A4EA533E28F6}"/>
                  </a:ext>
                </a:extLst>
              </p:cNvPr>
              <p:cNvSpPr/>
              <p:nvPr/>
            </p:nvSpPr>
            <p:spPr>
              <a:xfrm>
                <a:off x="7471755" y="2856050"/>
                <a:ext cx="2078182" cy="33855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88090A8-A70B-400A-9DD1-309E8CB79F4A}"/>
                  </a:ext>
                </a:extLst>
              </p:cNvPr>
              <p:cNvSpPr/>
              <p:nvPr/>
            </p:nvSpPr>
            <p:spPr>
              <a:xfrm>
                <a:off x="7471755" y="2853274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Sentiment Analysis</a:t>
                </a: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45BD03-93AC-418F-BD40-2399675DF449}"/>
                </a:ext>
              </a:extLst>
            </p:cNvPr>
            <p:cNvSpPr/>
            <p:nvPr/>
          </p:nvSpPr>
          <p:spPr>
            <a:xfrm>
              <a:off x="7471755" y="4684295"/>
              <a:ext cx="2078182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l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Key Phrase Extraction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7172B0-7F10-4D38-B907-3BD8B1DF1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48" r="964"/>
            <a:stretch/>
          </p:blipFill>
          <p:spPr>
            <a:xfrm>
              <a:off x="7563758" y="4995850"/>
              <a:ext cx="1879031" cy="1297710"/>
            </a:xfrm>
            <a:prstGeom prst="rect">
              <a:avLst/>
            </a:prstGeom>
            <a:grpFill/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628636C-2565-42EF-AECA-30DCC0E41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6019" y="3244512"/>
              <a:ext cx="1844182" cy="1286338"/>
            </a:xfrm>
            <a:prstGeom prst="rect">
              <a:avLst/>
            </a:prstGeom>
            <a:grpFill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CFC72-3417-49A2-974F-BC97DCA687AE}"/>
              </a:ext>
            </a:extLst>
          </p:cNvPr>
          <p:cNvGrpSpPr/>
          <p:nvPr/>
        </p:nvGrpSpPr>
        <p:grpSpPr>
          <a:xfrm>
            <a:off x="4935098" y="2600101"/>
            <a:ext cx="2286000" cy="3832931"/>
            <a:chOff x="4979671" y="2748595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4521988-3E79-43D6-BEA6-237AD29BBE0B}"/>
                </a:ext>
              </a:extLst>
            </p:cNvPr>
            <p:cNvGrpSpPr/>
            <p:nvPr/>
          </p:nvGrpSpPr>
          <p:grpSpPr>
            <a:xfrm>
              <a:off x="4979671" y="2748595"/>
              <a:ext cx="2286000" cy="3832931"/>
              <a:chOff x="4979671" y="2748595"/>
              <a:chExt cx="2286000" cy="3832931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0D70EA-59CB-4C76-900D-2DE769BC28C4}"/>
                  </a:ext>
                </a:extLst>
              </p:cNvPr>
              <p:cNvSpPr/>
              <p:nvPr/>
            </p:nvSpPr>
            <p:spPr bwMode="auto">
              <a:xfrm>
                <a:off x="4979671" y="2748595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29577D-77CB-46B3-AD14-93383CE3C7BF}"/>
                  </a:ext>
                </a:extLst>
              </p:cNvPr>
              <p:cNvSpPr/>
              <p:nvPr/>
            </p:nvSpPr>
            <p:spPr>
              <a:xfrm>
                <a:off x="5083580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Create ML models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D50533-2240-4BE3-B753-9E515A9F650E}"/>
                  </a:ext>
                </a:extLst>
              </p:cNvPr>
              <p:cNvSpPr/>
              <p:nvPr/>
            </p:nvSpPr>
            <p:spPr>
              <a:xfrm>
                <a:off x="5036823" y="469225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Explore predictions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013C722-94FC-4328-A060-39AE214BA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116" y="3251788"/>
              <a:ext cx="1876257" cy="1281157"/>
            </a:xfrm>
            <a:prstGeom prst="rect">
              <a:avLst/>
            </a:prstGeom>
            <a:grpFill/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D0ECD3-E2CD-4F75-9E00-041C2ABA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3909" y="5030617"/>
              <a:ext cx="1844182" cy="1295318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2C4A1-CC00-405F-9272-A47C3F4C2893}"/>
              </a:ext>
            </a:extLst>
          </p:cNvPr>
          <p:cNvGrpSpPr/>
          <p:nvPr/>
        </p:nvGrpSpPr>
        <p:grpSpPr>
          <a:xfrm>
            <a:off x="2555069" y="2594705"/>
            <a:ext cx="2286000" cy="3832931"/>
            <a:chOff x="259820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8EF7CA5-5BCC-4995-9A96-29CB8AEC418A}"/>
                </a:ext>
              </a:extLst>
            </p:cNvPr>
            <p:cNvGrpSpPr/>
            <p:nvPr/>
          </p:nvGrpSpPr>
          <p:grpSpPr>
            <a:xfrm>
              <a:off x="2598200" y="2743199"/>
              <a:ext cx="2286000" cy="3832931"/>
              <a:chOff x="2598200" y="2743199"/>
              <a:chExt cx="2286000" cy="383293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7422B0-A3CC-4F76-920E-0C1F344A25DE}"/>
                  </a:ext>
                </a:extLst>
              </p:cNvPr>
              <p:cNvSpPr/>
              <p:nvPr/>
            </p:nvSpPr>
            <p:spPr bwMode="auto">
              <a:xfrm>
                <a:off x="259820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7BD5DA-3391-4CFD-BD36-A841A7E8A1D9}"/>
                  </a:ext>
                </a:extLst>
              </p:cNvPr>
              <p:cNvSpPr/>
              <p:nvPr/>
            </p:nvSpPr>
            <p:spPr>
              <a:xfrm>
                <a:off x="2714581" y="468807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Python Integration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433C43-19CB-4374-BEBC-34A8E72A0FB2}"/>
                  </a:ext>
                </a:extLst>
              </p:cNvPr>
              <p:cNvSpPr/>
              <p:nvPr/>
            </p:nvSpPr>
            <p:spPr>
              <a:xfrm>
                <a:off x="2670816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R Integration</a:t>
                </a:r>
              </a:p>
            </p:txBody>
          </p:sp>
        </p:grpSp>
        <p:pic>
          <p:nvPicPr>
            <p:cNvPr id="1026" name="Picture 2" descr="Image result for r visualizations power bi">
              <a:extLst>
                <a:ext uri="{FF2B5EF4-FFF2-40B4-BE49-F238E27FC236}">
                  <a16:creationId xmlns:a16="http://schemas.microsoft.com/office/drawing/2014/main" id="{067DC680-016A-4D29-B7B0-B74569741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61" y="3241161"/>
              <a:ext cx="1836972" cy="1280964"/>
            </a:xfrm>
            <a:prstGeom prst="rect">
              <a:avLst/>
            </a:prstGeom>
            <a:grpFill/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65AE971-161E-491C-9A3B-44B1BD1D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1555" y="5043315"/>
              <a:ext cx="1838977" cy="1269922"/>
            </a:xfrm>
            <a:prstGeom prst="rect">
              <a:avLst/>
            </a:prstGeom>
            <a:grpFill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5C24F-9856-460A-A5AB-5EA67B4B9DB0}"/>
              </a:ext>
            </a:extLst>
          </p:cNvPr>
          <p:cNvGrpSpPr/>
          <p:nvPr/>
        </p:nvGrpSpPr>
        <p:grpSpPr>
          <a:xfrm>
            <a:off x="175040" y="2594705"/>
            <a:ext cx="2286000" cy="3832931"/>
            <a:chOff x="220760" y="27431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62C697F-3995-4731-898D-F57D3FF51856}"/>
                </a:ext>
              </a:extLst>
            </p:cNvPr>
            <p:cNvGrpSpPr/>
            <p:nvPr/>
          </p:nvGrpSpPr>
          <p:grpSpPr>
            <a:xfrm>
              <a:off x="220760" y="2743199"/>
              <a:ext cx="2286000" cy="3832931"/>
              <a:chOff x="220760" y="2743199"/>
              <a:chExt cx="2286000" cy="3832931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6921F5-50F1-4140-95FE-04A462EE4BA0}"/>
                  </a:ext>
                </a:extLst>
              </p:cNvPr>
              <p:cNvSpPr/>
              <p:nvPr/>
            </p:nvSpPr>
            <p:spPr bwMode="auto">
              <a:xfrm>
                <a:off x="220760" y="2743199"/>
                <a:ext cx="2286000" cy="3832931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  <a:p>
                <a:pPr marL="233363" marR="0" lvl="1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00836C-6F8E-46C2-BF32-95CB7774EC38}"/>
                  </a:ext>
                </a:extLst>
              </p:cNvPr>
              <p:cNvSpPr/>
              <p:nvPr/>
            </p:nvSpPr>
            <p:spPr>
              <a:xfrm>
                <a:off x="324669" y="2854780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Extend with Azure ML 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2B4406A-F073-4352-ADA3-064FDD08DE47}"/>
                  </a:ext>
                </a:extLst>
              </p:cNvPr>
              <p:cNvSpPr/>
              <p:nvPr/>
            </p:nvSpPr>
            <p:spPr>
              <a:xfrm>
                <a:off x="380760" y="4691796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Integrate into reports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142E0C5-5E21-48D1-B65E-B3A4A0EAA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5346" y="3241122"/>
              <a:ext cx="1836972" cy="1280965"/>
            </a:xfrm>
            <a:prstGeom prst="rect">
              <a:avLst/>
            </a:prstGeom>
            <a:grpFill/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C9B88D7-09E0-46A2-AE05-924E76F8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2113" y="5049464"/>
              <a:ext cx="1836971" cy="1263773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C874FE-90C3-4CD9-ADF1-E49626B12310}"/>
              </a:ext>
            </a:extLst>
          </p:cNvPr>
          <p:cNvGrpSpPr/>
          <p:nvPr/>
        </p:nvGrpSpPr>
        <p:grpSpPr>
          <a:xfrm>
            <a:off x="9695155" y="2597005"/>
            <a:ext cx="2286000" cy="3832931"/>
            <a:chOff x="9740875" y="2745499"/>
            <a:chExt cx="2286000" cy="3832931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8F7BD2-3959-42DA-8202-48285DB030C3}"/>
                </a:ext>
              </a:extLst>
            </p:cNvPr>
            <p:cNvGrpSpPr/>
            <p:nvPr/>
          </p:nvGrpSpPr>
          <p:grpSpPr>
            <a:xfrm>
              <a:off x="9740875" y="2745499"/>
              <a:ext cx="2286000" cy="3832931"/>
              <a:chOff x="9740875" y="2745499"/>
              <a:chExt cx="2286000" cy="3832931"/>
            </a:xfrm>
            <a:grpFill/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F0D5AAF-78A3-4D2F-A13F-301EEF000727}"/>
                  </a:ext>
                </a:extLst>
              </p:cNvPr>
              <p:cNvGrpSpPr/>
              <p:nvPr/>
            </p:nvGrpSpPr>
            <p:grpSpPr>
              <a:xfrm>
                <a:off x="9740875" y="2745499"/>
                <a:ext cx="2286000" cy="3832931"/>
                <a:chOff x="9740875" y="2745499"/>
                <a:chExt cx="2286000" cy="3832931"/>
              </a:xfrm>
              <a:grpFill/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EDCFF518-F31B-450E-BD91-CE8F3E791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1765" y="6168093"/>
                  <a:ext cx="247056" cy="269513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B4A46E6-BCE9-423A-BEA8-FDBCC556F265}"/>
                    </a:ext>
                  </a:extLst>
                </p:cNvPr>
                <p:cNvSpPr/>
                <p:nvPr/>
              </p:nvSpPr>
              <p:spPr bwMode="auto">
                <a:xfrm>
                  <a:off x="9740875" y="2745499"/>
                  <a:ext cx="2286000" cy="3832931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0" marR="0" lvl="0" indent="0" algn="ctr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  <a:p>
                  <a:pPr marL="22860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CE8CB72-37A2-4CB5-A62A-F3525F3843C5}"/>
                    </a:ext>
                  </a:extLst>
                </p:cNvPr>
                <p:cNvSpPr/>
                <p:nvPr/>
              </p:nvSpPr>
              <p:spPr>
                <a:xfrm>
                  <a:off x="9844784" y="2851684"/>
                  <a:ext cx="2078182" cy="307777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09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AI Visualizations</a:t>
                  </a:r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604BA-658D-45D5-A00F-A205A5DBED63}"/>
                  </a:ext>
                </a:extLst>
              </p:cNvPr>
              <p:cNvSpPr/>
              <p:nvPr/>
            </p:nvSpPr>
            <p:spPr>
              <a:xfrm>
                <a:off x="9809435" y="4693003"/>
                <a:ext cx="2078182" cy="30777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Natural Language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21D7B41-5231-499C-91B7-33D7AFE5B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10397" y="3249886"/>
                <a:ext cx="1876257" cy="1286338"/>
              </a:xfrm>
              <a:prstGeom prst="rect">
                <a:avLst/>
              </a:prstGeom>
              <a:grpFill/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B6DAF6-CB40-4503-B51B-6B4030D7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17121" y="5054677"/>
              <a:ext cx="1858890" cy="1269790"/>
            </a:xfrm>
            <a:prstGeom prst="rect">
              <a:avLst/>
            </a:prstGeom>
            <a:grpFill/>
          </p:spPr>
        </p:pic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23E6C5B-F409-4341-A643-FDE0C8C4F244}"/>
              </a:ext>
            </a:extLst>
          </p:cNvPr>
          <p:cNvSpPr/>
          <p:nvPr/>
        </p:nvSpPr>
        <p:spPr bwMode="auto">
          <a:xfrm>
            <a:off x="-228600" y="-254000"/>
            <a:ext cx="12611100" cy="7251700"/>
          </a:xfrm>
          <a:custGeom>
            <a:avLst/>
            <a:gdLst>
              <a:gd name="connsiteX0" fmla="*/ 5103990 w 12611100"/>
              <a:gd name="connsiteY0" fmla="*/ 2772505 h 7251700"/>
              <a:gd name="connsiteX1" fmla="*/ 5103990 w 12611100"/>
              <a:gd name="connsiteY1" fmla="*/ 6759336 h 7251700"/>
              <a:gd name="connsiteX2" fmla="*/ 9888406 w 12611100"/>
              <a:gd name="connsiteY2" fmla="*/ 6759336 h 7251700"/>
              <a:gd name="connsiteX3" fmla="*/ 9888406 w 12611100"/>
              <a:gd name="connsiteY3" fmla="*/ 2772505 h 7251700"/>
              <a:gd name="connsiteX4" fmla="*/ 0 w 12611100"/>
              <a:gd name="connsiteY4" fmla="*/ 0 h 7251700"/>
              <a:gd name="connsiteX5" fmla="*/ 12611100 w 12611100"/>
              <a:gd name="connsiteY5" fmla="*/ 0 h 7251700"/>
              <a:gd name="connsiteX6" fmla="*/ 12611100 w 12611100"/>
              <a:gd name="connsiteY6" fmla="*/ 7251700 h 7251700"/>
              <a:gd name="connsiteX7" fmla="*/ 0 w 12611100"/>
              <a:gd name="connsiteY7" fmla="*/ 7251700 h 725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1100" h="7251700">
                <a:moveTo>
                  <a:pt x="5103990" y="2772505"/>
                </a:moveTo>
                <a:lnTo>
                  <a:pt x="5103990" y="6759336"/>
                </a:lnTo>
                <a:lnTo>
                  <a:pt x="9888406" y="6759336"/>
                </a:lnTo>
                <a:lnTo>
                  <a:pt x="9888406" y="2772505"/>
                </a:lnTo>
                <a:close/>
                <a:moveTo>
                  <a:pt x="0" y="0"/>
                </a:moveTo>
                <a:lnTo>
                  <a:pt x="12611100" y="0"/>
                </a:lnTo>
                <a:lnTo>
                  <a:pt x="12611100" y="7251700"/>
                </a:lnTo>
                <a:lnTo>
                  <a:pt x="0" y="725170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svg="http://schemas.microsoft.com/office/drawing/2016/SVG/main" xmlns:a16="http://schemas.microsoft.com/office/drawing/2014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886</Words>
  <Application>Microsoft Office PowerPoint</Application>
  <PresentationFormat>Widescreen</PresentationFormat>
  <Paragraphs>258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Gill Sans MT</vt:lpstr>
      <vt:lpstr>Klavika Medium Condensed</vt:lpstr>
      <vt:lpstr>Lato</vt:lpstr>
      <vt:lpstr>Old English Text MT</vt:lpstr>
      <vt:lpstr>Quicksand</vt:lpstr>
      <vt:lpstr>Segoe UI</vt:lpstr>
      <vt:lpstr>Segoe UI Semibold</vt:lpstr>
      <vt:lpstr>Square721 BT</vt:lpstr>
      <vt:lpstr>Wingdings</vt:lpstr>
      <vt:lpstr>Office Theme</vt:lpstr>
      <vt:lpstr>GLOBAL POWER PLATFORM BOOTCAMP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AI Visuals</vt:lpstr>
      <vt:lpstr>PowerPoint Presentation</vt:lpstr>
      <vt:lpstr>PowerPoint Presentation</vt:lpstr>
      <vt:lpstr>Demo: Automated ML</vt:lpstr>
      <vt:lpstr>Key Takeaways – AutoML</vt:lpstr>
      <vt:lpstr>Key Takeaways – AutoML</vt:lpstr>
      <vt:lpstr>Demo: Cognitive Services</vt:lpstr>
      <vt:lpstr>Key Takeaways – Cognitive Services</vt:lpstr>
      <vt:lpstr>Session takeaways</vt:lpstr>
      <vt:lpstr>Call to Action</vt:lpstr>
      <vt:lpstr>Any Questions?</vt:lpstr>
      <vt:lpstr>Build Powerful reports using DAX functions in Microsoft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POWER PLATFORM BOOTCAMP</dc:title>
  <dc:creator>Mitul Rana</dc:creator>
  <cp:lastModifiedBy>Mitul Rana</cp:lastModifiedBy>
  <cp:revision>2</cp:revision>
  <dcterms:created xsi:type="dcterms:W3CDTF">2020-02-13T18:36:01Z</dcterms:created>
  <dcterms:modified xsi:type="dcterms:W3CDTF">2020-02-13T18:44:00Z</dcterms:modified>
</cp:coreProperties>
</file>