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7" r:id="rId2"/>
    <p:sldId id="2076136264" r:id="rId3"/>
    <p:sldId id="2076136245" r:id="rId4"/>
    <p:sldId id="2076136258" r:id="rId5"/>
    <p:sldId id="2076136265" r:id="rId6"/>
    <p:sldId id="2076136266" r:id="rId7"/>
    <p:sldId id="2076136267" r:id="rId8"/>
    <p:sldId id="2076136268" r:id="rId9"/>
    <p:sldId id="2076136269" r:id="rId10"/>
    <p:sldId id="2076136299" r:id="rId11"/>
    <p:sldId id="2076136271" r:id="rId12"/>
    <p:sldId id="2076136270" r:id="rId13"/>
    <p:sldId id="2076136274" r:id="rId14"/>
    <p:sldId id="2076136273" r:id="rId15"/>
    <p:sldId id="2076136272" r:id="rId16"/>
    <p:sldId id="2076136275" r:id="rId17"/>
    <p:sldId id="2076136276" r:id="rId18"/>
    <p:sldId id="2076136277" r:id="rId19"/>
    <p:sldId id="2076136279" r:id="rId20"/>
    <p:sldId id="2076136278" r:id="rId21"/>
    <p:sldId id="2076136280" r:id="rId22"/>
    <p:sldId id="2076136291" r:id="rId23"/>
    <p:sldId id="2076136292" r:id="rId24"/>
    <p:sldId id="2076136293" r:id="rId25"/>
    <p:sldId id="2076136294" r:id="rId26"/>
    <p:sldId id="2076136295" r:id="rId27"/>
    <p:sldId id="2076136296" r:id="rId28"/>
    <p:sldId id="2076136297" r:id="rId29"/>
    <p:sldId id="2076136298" r:id="rId30"/>
    <p:sldId id="2076136260" r:id="rId31"/>
    <p:sldId id="20761362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54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CB073-358F-4B60-B5AA-DF4EBBAA942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CE2B6BF-34D3-4AD5-A7DE-60DBDB84BEB0}">
      <dgm:prSet phldrT="[Text]" custT="1"/>
      <dgm:spPr>
        <a:solidFill>
          <a:schemeClr val="bg1"/>
        </a:solidFill>
        <a:ln>
          <a:solidFill>
            <a:srgbClr val="0071BC"/>
          </a:solidFill>
        </a:ln>
      </dgm:spPr>
      <dgm:t>
        <a:bodyPr/>
        <a:lstStyle/>
        <a:p>
          <a:r>
            <a:rPr lang="en-US" sz="1000" b="0">
              <a:solidFill>
                <a:srgbClr val="0071BC"/>
              </a:solidFill>
            </a:rPr>
            <a:t>1. Product discovery</a:t>
          </a:r>
        </a:p>
      </dgm:t>
    </dgm:pt>
    <dgm:pt modelId="{C500EBC5-F925-415F-940C-C83EE9ECB77D}" type="parTrans" cxnId="{B78E7091-27C4-4753-9DF7-8876F2DB6AF7}">
      <dgm:prSet/>
      <dgm:spPr/>
      <dgm:t>
        <a:bodyPr/>
        <a:lstStyle/>
        <a:p>
          <a:endParaRPr lang="en-US" sz="1000" b="0"/>
        </a:p>
      </dgm:t>
    </dgm:pt>
    <dgm:pt modelId="{2D154C83-AB22-426E-B580-7535E45B0977}" type="sibTrans" cxnId="{B78E7091-27C4-4753-9DF7-8876F2DB6AF7}">
      <dgm:prSet/>
      <dgm:spPr/>
      <dgm:t>
        <a:bodyPr/>
        <a:lstStyle/>
        <a:p>
          <a:endParaRPr lang="en-US" sz="1000" b="0"/>
        </a:p>
      </dgm:t>
    </dgm:pt>
    <dgm:pt modelId="{906559D8-6F06-4866-92E1-9BE638571695}">
      <dgm:prSet phldrT="[Text]" custT="1"/>
      <dgm:spPr>
        <a:solidFill>
          <a:srgbClr val="0071BC"/>
        </a:solidFill>
        <a:ln>
          <a:solidFill>
            <a:srgbClr val="0071BC"/>
          </a:solidFill>
        </a:ln>
      </dgm:spPr>
      <dgm:t>
        <a:bodyPr/>
        <a:lstStyle/>
        <a:p>
          <a:r>
            <a:rPr lang="en-US" sz="1000" b="0">
              <a:solidFill>
                <a:schemeClr val="bg1"/>
              </a:solidFill>
            </a:rPr>
            <a:t>2. Know your Environments</a:t>
          </a:r>
        </a:p>
      </dgm:t>
    </dgm:pt>
    <dgm:pt modelId="{F8CD2DDE-FDB1-45C5-AC94-56BC66F0D735}" type="parTrans" cxnId="{1DF03A12-07FF-4491-99B3-353F129F10BF}">
      <dgm:prSet/>
      <dgm:spPr/>
      <dgm:t>
        <a:bodyPr/>
        <a:lstStyle/>
        <a:p>
          <a:endParaRPr lang="en-US" sz="1000" b="0"/>
        </a:p>
      </dgm:t>
    </dgm:pt>
    <dgm:pt modelId="{CF1F8B22-FE2F-4945-BD4E-C306E5D7BDD1}" type="sibTrans" cxnId="{1DF03A12-07FF-4491-99B3-353F129F10BF}">
      <dgm:prSet/>
      <dgm:spPr/>
      <dgm:t>
        <a:bodyPr/>
        <a:lstStyle/>
        <a:p>
          <a:endParaRPr lang="en-US" sz="1000" b="0"/>
        </a:p>
      </dgm:t>
    </dgm:pt>
    <dgm:pt modelId="{D6B1AA0D-2F04-490C-9D85-68A6C584F84B}">
      <dgm:prSet phldrT="[Text]" custT="1"/>
      <dgm:spPr>
        <a:solidFill>
          <a:schemeClr val="bg1"/>
        </a:solidFill>
        <a:ln>
          <a:solidFill>
            <a:srgbClr val="0071BC"/>
          </a:solidFill>
        </a:ln>
      </dgm:spPr>
      <dgm:t>
        <a:bodyPr/>
        <a:lstStyle/>
        <a:p>
          <a:r>
            <a:rPr lang="en-US" sz="1000" b="0">
              <a:solidFill>
                <a:srgbClr val="0071BC"/>
              </a:solidFill>
            </a:rPr>
            <a:t>3. 5+1 security layers</a:t>
          </a:r>
        </a:p>
      </dgm:t>
    </dgm:pt>
    <dgm:pt modelId="{378F6F5B-F9BB-44AE-A492-2174286894A1}" type="parTrans" cxnId="{1EE9CCF8-6392-471E-8854-C273C313F4ED}">
      <dgm:prSet/>
      <dgm:spPr/>
      <dgm:t>
        <a:bodyPr/>
        <a:lstStyle/>
        <a:p>
          <a:endParaRPr lang="en-US" sz="1000" b="0"/>
        </a:p>
      </dgm:t>
    </dgm:pt>
    <dgm:pt modelId="{570DBB8D-A827-440E-8632-4F221BE966D7}" type="sibTrans" cxnId="{1EE9CCF8-6392-471E-8854-C273C313F4ED}">
      <dgm:prSet/>
      <dgm:spPr/>
      <dgm:t>
        <a:bodyPr/>
        <a:lstStyle/>
        <a:p>
          <a:endParaRPr lang="en-US" sz="1000" b="0"/>
        </a:p>
      </dgm:t>
    </dgm:pt>
    <dgm:pt modelId="{FF61B589-9CF8-45D4-91A7-06F083BF3148}">
      <dgm:prSet phldrT="[Text]" custT="1"/>
      <dgm:spPr>
        <a:solidFill>
          <a:schemeClr val="bg1"/>
        </a:solidFill>
        <a:ln>
          <a:solidFill>
            <a:srgbClr val="0071BC"/>
          </a:solidFill>
        </a:ln>
      </dgm:spPr>
      <dgm:t>
        <a:bodyPr/>
        <a:lstStyle/>
        <a:p>
          <a:r>
            <a:rPr lang="en-US" sz="1000" b="0">
              <a:solidFill>
                <a:srgbClr val="0071BC"/>
              </a:solidFill>
            </a:rPr>
            <a:t>4. Setup DLP policies</a:t>
          </a:r>
        </a:p>
      </dgm:t>
    </dgm:pt>
    <dgm:pt modelId="{1EDDD449-958A-4DF6-A889-92C09C057B94}" type="parTrans" cxnId="{97E9AFBF-D953-4E55-B3BB-EBF9AF0CDA8E}">
      <dgm:prSet/>
      <dgm:spPr/>
      <dgm:t>
        <a:bodyPr/>
        <a:lstStyle/>
        <a:p>
          <a:endParaRPr lang="en-US" sz="1000" b="0"/>
        </a:p>
      </dgm:t>
    </dgm:pt>
    <dgm:pt modelId="{72AE2988-800D-4F87-880F-F388FB87FA6D}" type="sibTrans" cxnId="{97E9AFBF-D953-4E55-B3BB-EBF9AF0CDA8E}">
      <dgm:prSet/>
      <dgm:spPr/>
      <dgm:t>
        <a:bodyPr/>
        <a:lstStyle/>
        <a:p>
          <a:endParaRPr lang="en-US" sz="1000" b="0"/>
        </a:p>
      </dgm:t>
    </dgm:pt>
    <dgm:pt modelId="{AE4BA31C-EC95-4EA7-8458-CDF0B7308FBF}">
      <dgm:prSet phldrT="[Text]" custT="1"/>
      <dgm:spPr>
        <a:solidFill>
          <a:schemeClr val="bg1"/>
        </a:solidFill>
        <a:ln>
          <a:solidFill>
            <a:srgbClr val="0071BC"/>
          </a:solidFill>
        </a:ln>
      </dgm:spPr>
      <dgm:t>
        <a:bodyPr/>
        <a:lstStyle/>
        <a:p>
          <a:r>
            <a:rPr lang="en-US" sz="1000" b="0">
              <a:solidFill>
                <a:srgbClr val="0071BC"/>
              </a:solidFill>
            </a:rPr>
            <a:t>5. Configure audit logs</a:t>
          </a:r>
        </a:p>
      </dgm:t>
    </dgm:pt>
    <dgm:pt modelId="{DEEAF190-9E1B-4EB3-968A-5A3C019B35CC}" type="parTrans" cxnId="{B9FDB2B4-0A48-484A-8F12-984F28A33888}">
      <dgm:prSet/>
      <dgm:spPr/>
      <dgm:t>
        <a:bodyPr/>
        <a:lstStyle/>
        <a:p>
          <a:endParaRPr lang="en-US" sz="1000" b="0"/>
        </a:p>
      </dgm:t>
    </dgm:pt>
    <dgm:pt modelId="{1C7F1956-8E80-4676-AEE8-F91726F9E244}" type="sibTrans" cxnId="{B9FDB2B4-0A48-484A-8F12-984F28A33888}">
      <dgm:prSet/>
      <dgm:spPr/>
      <dgm:t>
        <a:bodyPr/>
        <a:lstStyle/>
        <a:p>
          <a:endParaRPr lang="en-US" sz="1000" b="0"/>
        </a:p>
      </dgm:t>
    </dgm:pt>
    <dgm:pt modelId="{55A13819-F927-4074-B57D-9BFEAA91D2A0}">
      <dgm:prSet phldrT="[Text]" custT="1"/>
      <dgm:spPr>
        <a:solidFill>
          <a:schemeClr val="bg1"/>
        </a:solidFill>
        <a:ln>
          <a:solidFill>
            <a:srgbClr val="0071BC"/>
          </a:solidFill>
        </a:ln>
      </dgm:spPr>
      <dgm:t>
        <a:bodyPr/>
        <a:lstStyle/>
        <a:p>
          <a:r>
            <a:rPr lang="en-US" sz="1000" b="0">
              <a:solidFill>
                <a:srgbClr val="0071BC"/>
              </a:solidFill>
            </a:rPr>
            <a:t>6. Review Analytics</a:t>
          </a:r>
        </a:p>
      </dgm:t>
    </dgm:pt>
    <dgm:pt modelId="{804E4175-17A8-4CA4-A5DA-2A9DF73AF15C}" type="parTrans" cxnId="{CAAEF3BA-9DE0-4B5A-94B7-201EC1A7A312}">
      <dgm:prSet/>
      <dgm:spPr/>
      <dgm:t>
        <a:bodyPr/>
        <a:lstStyle/>
        <a:p>
          <a:endParaRPr lang="en-US" sz="1000" b="0"/>
        </a:p>
      </dgm:t>
    </dgm:pt>
    <dgm:pt modelId="{0E8820E1-1987-47BA-B09F-2F4CFC9E89DF}" type="sibTrans" cxnId="{CAAEF3BA-9DE0-4B5A-94B7-201EC1A7A312}">
      <dgm:prSet/>
      <dgm:spPr/>
      <dgm:t>
        <a:bodyPr/>
        <a:lstStyle/>
        <a:p>
          <a:endParaRPr lang="en-US" sz="1000" b="0"/>
        </a:p>
      </dgm:t>
    </dgm:pt>
    <dgm:pt modelId="{41AF1623-6EDD-4D85-AC74-159424FBD5FA}">
      <dgm:prSet phldrT="[Text]" custT="1"/>
      <dgm:spPr>
        <a:solidFill>
          <a:schemeClr val="bg1"/>
        </a:solidFill>
        <a:ln>
          <a:solidFill>
            <a:srgbClr val="0071BC"/>
          </a:solidFill>
        </a:ln>
      </dgm:spPr>
      <dgm:t>
        <a:bodyPr/>
        <a:lstStyle/>
        <a:p>
          <a:r>
            <a:rPr lang="en-US" sz="1000" b="0">
              <a:solidFill>
                <a:srgbClr val="0071BC"/>
              </a:solidFill>
            </a:rPr>
            <a:t>7. Automate your reports</a:t>
          </a:r>
        </a:p>
      </dgm:t>
    </dgm:pt>
    <dgm:pt modelId="{3312A63A-CF56-4064-A5FD-B5C1736A571F}" type="parTrans" cxnId="{C4AC9757-681A-4075-AF97-12FDA4CF8050}">
      <dgm:prSet/>
      <dgm:spPr/>
      <dgm:t>
        <a:bodyPr/>
        <a:lstStyle/>
        <a:p>
          <a:endParaRPr lang="en-US" sz="1000" b="0"/>
        </a:p>
      </dgm:t>
    </dgm:pt>
    <dgm:pt modelId="{C264EE54-2D93-47C4-9AA1-DDD551C74B8F}" type="sibTrans" cxnId="{C4AC9757-681A-4075-AF97-12FDA4CF8050}">
      <dgm:prSet/>
      <dgm:spPr/>
      <dgm:t>
        <a:bodyPr/>
        <a:lstStyle/>
        <a:p>
          <a:endParaRPr lang="en-US" sz="1000" b="0"/>
        </a:p>
      </dgm:t>
    </dgm:pt>
    <dgm:pt modelId="{A42C45F4-F4C0-4839-B6D0-A72A2EA024DC}">
      <dgm:prSet phldrT="[Text]" custT="1"/>
      <dgm:spPr>
        <a:solidFill>
          <a:schemeClr val="bg1"/>
        </a:solidFill>
        <a:ln>
          <a:solidFill>
            <a:srgbClr val="0071BC"/>
          </a:solidFill>
        </a:ln>
      </dgm:spPr>
      <dgm:t>
        <a:bodyPr/>
        <a:lstStyle/>
        <a:p>
          <a:r>
            <a:rPr lang="en-US" sz="1000" b="0">
              <a:solidFill>
                <a:srgbClr val="0071BC"/>
              </a:solidFill>
            </a:rPr>
            <a:t>8, Automate your polices</a:t>
          </a:r>
        </a:p>
      </dgm:t>
    </dgm:pt>
    <dgm:pt modelId="{95860ED0-8A71-4AED-B65E-27E8E9D9A0A6}" type="parTrans" cxnId="{F2E7D843-0169-4E02-9EAC-9D57718741C1}">
      <dgm:prSet/>
      <dgm:spPr/>
      <dgm:t>
        <a:bodyPr/>
        <a:lstStyle/>
        <a:p>
          <a:endParaRPr lang="en-US" sz="1000" b="0"/>
        </a:p>
      </dgm:t>
    </dgm:pt>
    <dgm:pt modelId="{CCFA8BEF-92D3-41DE-8A17-35216A7B6073}" type="sibTrans" cxnId="{F2E7D843-0169-4E02-9EAC-9D57718741C1}">
      <dgm:prSet/>
      <dgm:spPr/>
      <dgm:t>
        <a:bodyPr/>
        <a:lstStyle/>
        <a:p>
          <a:endParaRPr lang="en-US" sz="1000" b="0"/>
        </a:p>
      </dgm:t>
    </dgm:pt>
    <dgm:pt modelId="{14B5E7EB-46C3-4A01-9D4F-39EDFAA4454F}">
      <dgm:prSet phldrT="[Text]" custT="1"/>
      <dgm:spPr>
        <a:solidFill>
          <a:schemeClr val="bg1"/>
        </a:solidFill>
        <a:ln>
          <a:solidFill>
            <a:srgbClr val="0071BC"/>
          </a:solidFill>
        </a:ln>
      </dgm:spPr>
      <dgm:t>
        <a:bodyPr/>
        <a:lstStyle/>
        <a:p>
          <a:r>
            <a:rPr lang="en-US" sz="1000" b="0">
              <a:solidFill>
                <a:srgbClr val="0071BC"/>
              </a:solidFill>
            </a:rPr>
            <a:t>9. Proactive engagement</a:t>
          </a:r>
        </a:p>
      </dgm:t>
    </dgm:pt>
    <dgm:pt modelId="{F27A7E82-9FD7-48EF-AF58-FC39346B4AFC}" type="parTrans" cxnId="{8EAB1137-0F92-4CBB-A888-B5C2C5C3C758}">
      <dgm:prSet/>
      <dgm:spPr/>
      <dgm:t>
        <a:bodyPr/>
        <a:lstStyle/>
        <a:p>
          <a:endParaRPr lang="en-US" sz="1000" b="0"/>
        </a:p>
      </dgm:t>
    </dgm:pt>
    <dgm:pt modelId="{90D19FB4-125C-4006-A84F-8F3730BAA683}" type="sibTrans" cxnId="{8EAB1137-0F92-4CBB-A888-B5C2C5C3C758}">
      <dgm:prSet/>
      <dgm:spPr/>
      <dgm:t>
        <a:bodyPr/>
        <a:lstStyle/>
        <a:p>
          <a:endParaRPr lang="en-US" sz="1000" b="0"/>
        </a:p>
      </dgm:t>
    </dgm:pt>
    <dgm:pt modelId="{775F1376-DFCD-47B0-8E1E-9E85E86DC278}">
      <dgm:prSet phldrT="[Text]" custT="1"/>
      <dgm:spPr>
        <a:solidFill>
          <a:schemeClr val="bg1"/>
        </a:solidFill>
        <a:ln>
          <a:solidFill>
            <a:srgbClr val="0071BC"/>
          </a:solidFill>
        </a:ln>
      </dgm:spPr>
      <dgm:t>
        <a:bodyPr/>
        <a:lstStyle/>
        <a:p>
          <a:r>
            <a:rPr lang="en-US" sz="1000" b="0">
              <a:solidFill>
                <a:srgbClr val="0071BC"/>
              </a:solidFill>
            </a:rPr>
            <a:t>10. </a:t>
          </a:r>
          <a:r>
            <a:rPr lang="en-US" sz="1000" b="0" err="1">
              <a:solidFill>
                <a:srgbClr val="0071BC"/>
              </a:solidFill>
            </a:rPr>
            <a:t>CoE</a:t>
          </a:r>
          <a:r>
            <a:rPr lang="en-US" sz="1000" b="0">
              <a:solidFill>
                <a:srgbClr val="0071BC"/>
              </a:solidFill>
            </a:rPr>
            <a:t> toolkit</a:t>
          </a:r>
        </a:p>
      </dgm:t>
    </dgm:pt>
    <dgm:pt modelId="{B91C4CEE-53C8-453B-8CC1-AD37C7DD31BE}" type="parTrans" cxnId="{37A70225-C8B3-4D11-AA97-1C61E109D1BD}">
      <dgm:prSet/>
      <dgm:spPr/>
      <dgm:t>
        <a:bodyPr/>
        <a:lstStyle/>
        <a:p>
          <a:endParaRPr lang="en-US" sz="1000" b="0"/>
        </a:p>
      </dgm:t>
    </dgm:pt>
    <dgm:pt modelId="{86ECD4F5-6E05-46BE-A5C6-11268F2885E8}" type="sibTrans" cxnId="{37A70225-C8B3-4D11-AA97-1C61E109D1BD}">
      <dgm:prSet/>
      <dgm:spPr/>
      <dgm:t>
        <a:bodyPr/>
        <a:lstStyle/>
        <a:p>
          <a:endParaRPr lang="en-US" sz="1000" b="0"/>
        </a:p>
      </dgm:t>
    </dgm:pt>
    <dgm:pt modelId="{2F73842B-D9D0-4058-8789-5A88DE8B7A93}" type="pres">
      <dgm:prSet presAssocID="{C39CB073-358F-4B60-B5AA-DF4EBBAA942D}" presName="Name0" presStyleCnt="0">
        <dgm:presLayoutVars>
          <dgm:dir/>
          <dgm:animLvl val="lvl"/>
          <dgm:resizeHandles val="exact"/>
        </dgm:presLayoutVars>
      </dgm:prSet>
      <dgm:spPr/>
    </dgm:pt>
    <dgm:pt modelId="{DD0B55E7-E6C5-4B52-AC3D-2E156BEABA92}" type="pres">
      <dgm:prSet presAssocID="{ECE2B6BF-34D3-4AD5-A7DE-60DBDB84BE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0EFE76E6-DC33-4CF5-B66A-0EBEBCC34EEE}" type="pres">
      <dgm:prSet presAssocID="{2D154C83-AB22-426E-B580-7535E45B0977}" presName="parTxOnlySpace" presStyleCnt="0"/>
      <dgm:spPr/>
    </dgm:pt>
    <dgm:pt modelId="{08BD43AB-EBEB-44B1-9852-D0FE53F1DECA}" type="pres">
      <dgm:prSet presAssocID="{906559D8-6F06-4866-92E1-9BE638571695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76654F9-4553-41D5-A188-86457092DBDE}" type="pres">
      <dgm:prSet presAssocID="{CF1F8B22-FE2F-4945-BD4E-C306E5D7BDD1}" presName="parTxOnlySpace" presStyleCnt="0"/>
      <dgm:spPr/>
    </dgm:pt>
    <dgm:pt modelId="{780D0080-ECF9-4166-ACBC-38E8F28AAEBD}" type="pres">
      <dgm:prSet presAssocID="{D6B1AA0D-2F04-490C-9D85-68A6C584F84B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732949CD-97ED-44E5-A27F-8F42A8B62DD3}" type="pres">
      <dgm:prSet presAssocID="{570DBB8D-A827-440E-8632-4F221BE966D7}" presName="parTxOnlySpace" presStyleCnt="0"/>
      <dgm:spPr/>
    </dgm:pt>
    <dgm:pt modelId="{A18E222B-444B-4066-B34E-5F620C917628}" type="pres">
      <dgm:prSet presAssocID="{FF61B589-9CF8-45D4-91A7-06F083BF3148}" presName="parTxOnly" presStyleLbl="node1" presStyleIdx="3" presStyleCnt="10" custLinFactNeighborX="-19476" custLinFactNeighborY="-1117">
        <dgm:presLayoutVars>
          <dgm:chMax val="0"/>
          <dgm:chPref val="0"/>
          <dgm:bulletEnabled val="1"/>
        </dgm:presLayoutVars>
      </dgm:prSet>
      <dgm:spPr/>
    </dgm:pt>
    <dgm:pt modelId="{A36441E9-2B72-4E9B-ACAD-B364BEC08281}" type="pres">
      <dgm:prSet presAssocID="{72AE2988-800D-4F87-880F-F388FB87FA6D}" presName="parTxOnlySpace" presStyleCnt="0"/>
      <dgm:spPr/>
    </dgm:pt>
    <dgm:pt modelId="{18410194-B9FD-450F-B759-F3285BF02166}" type="pres">
      <dgm:prSet presAssocID="{AE4BA31C-EC95-4EA7-8458-CDF0B7308FBF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8331245D-18C4-4912-9EC6-6DB4CE316383}" type="pres">
      <dgm:prSet presAssocID="{1C7F1956-8E80-4676-AEE8-F91726F9E244}" presName="parTxOnlySpace" presStyleCnt="0"/>
      <dgm:spPr/>
    </dgm:pt>
    <dgm:pt modelId="{9296DDE0-797E-4641-920F-23042078EFA1}" type="pres">
      <dgm:prSet presAssocID="{55A13819-F927-4074-B57D-9BFEAA91D2A0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6877380A-9611-4DB4-A842-6152A3BB1643}" type="pres">
      <dgm:prSet presAssocID="{0E8820E1-1987-47BA-B09F-2F4CFC9E89DF}" presName="parTxOnlySpace" presStyleCnt="0"/>
      <dgm:spPr/>
    </dgm:pt>
    <dgm:pt modelId="{E30A373E-6348-408F-8DE5-E7ACB7398B17}" type="pres">
      <dgm:prSet presAssocID="{41AF1623-6EDD-4D85-AC74-159424FBD5FA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3F4C3DFC-8C8A-45A8-8541-47418C894945}" type="pres">
      <dgm:prSet presAssocID="{C264EE54-2D93-47C4-9AA1-DDD551C74B8F}" presName="parTxOnlySpace" presStyleCnt="0"/>
      <dgm:spPr/>
    </dgm:pt>
    <dgm:pt modelId="{8EFB2E6E-3CC2-4CCC-AF8D-E76033E67BD2}" type="pres">
      <dgm:prSet presAssocID="{A42C45F4-F4C0-4839-B6D0-A72A2EA024DC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8A2374E-8377-4649-8AEF-C40148988090}" type="pres">
      <dgm:prSet presAssocID="{CCFA8BEF-92D3-41DE-8A17-35216A7B6073}" presName="parTxOnlySpace" presStyleCnt="0"/>
      <dgm:spPr/>
    </dgm:pt>
    <dgm:pt modelId="{F91D9037-D15D-4553-8B4E-A7D8F587DEFC}" type="pres">
      <dgm:prSet presAssocID="{14B5E7EB-46C3-4A01-9D4F-39EDFAA4454F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BFE2C48D-B60B-407D-ADCD-F84B02E0C314}" type="pres">
      <dgm:prSet presAssocID="{90D19FB4-125C-4006-A84F-8F3730BAA683}" presName="parTxOnlySpace" presStyleCnt="0"/>
      <dgm:spPr/>
    </dgm:pt>
    <dgm:pt modelId="{BCB615F3-2B20-4896-AB33-54BCDB4AE49B}" type="pres">
      <dgm:prSet presAssocID="{775F1376-DFCD-47B0-8E1E-9E85E86DC278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1DF03A12-07FF-4491-99B3-353F129F10BF}" srcId="{C39CB073-358F-4B60-B5AA-DF4EBBAA942D}" destId="{906559D8-6F06-4866-92E1-9BE638571695}" srcOrd="1" destOrd="0" parTransId="{F8CD2DDE-FDB1-45C5-AC94-56BC66F0D735}" sibTransId="{CF1F8B22-FE2F-4945-BD4E-C306E5D7BDD1}"/>
    <dgm:cxn modelId="{95A86C14-E143-4DDA-8D5A-9F50648B987B}" type="presOf" srcId="{A42C45F4-F4C0-4839-B6D0-A72A2EA024DC}" destId="{8EFB2E6E-3CC2-4CCC-AF8D-E76033E67BD2}" srcOrd="0" destOrd="0" presId="urn:microsoft.com/office/officeart/2005/8/layout/chevron1"/>
    <dgm:cxn modelId="{7AFCEE1D-44E7-482C-8FBB-49F3A686B1AC}" type="presOf" srcId="{C39CB073-358F-4B60-B5AA-DF4EBBAA942D}" destId="{2F73842B-D9D0-4058-8789-5A88DE8B7A93}" srcOrd="0" destOrd="0" presId="urn:microsoft.com/office/officeart/2005/8/layout/chevron1"/>
    <dgm:cxn modelId="{37A70225-C8B3-4D11-AA97-1C61E109D1BD}" srcId="{C39CB073-358F-4B60-B5AA-DF4EBBAA942D}" destId="{775F1376-DFCD-47B0-8E1E-9E85E86DC278}" srcOrd="9" destOrd="0" parTransId="{B91C4CEE-53C8-453B-8CC1-AD37C7DD31BE}" sibTransId="{86ECD4F5-6E05-46BE-A5C6-11268F2885E8}"/>
    <dgm:cxn modelId="{910E7E31-4748-41FD-8968-D67438A8E8B4}" type="presOf" srcId="{ECE2B6BF-34D3-4AD5-A7DE-60DBDB84BEB0}" destId="{DD0B55E7-E6C5-4B52-AC3D-2E156BEABA92}" srcOrd="0" destOrd="0" presId="urn:microsoft.com/office/officeart/2005/8/layout/chevron1"/>
    <dgm:cxn modelId="{8EAB1137-0F92-4CBB-A888-B5C2C5C3C758}" srcId="{C39CB073-358F-4B60-B5AA-DF4EBBAA942D}" destId="{14B5E7EB-46C3-4A01-9D4F-39EDFAA4454F}" srcOrd="8" destOrd="0" parTransId="{F27A7E82-9FD7-48EF-AF58-FC39346B4AFC}" sibTransId="{90D19FB4-125C-4006-A84F-8F3730BAA683}"/>
    <dgm:cxn modelId="{C3740138-43EA-41EE-9919-7A582E5846D5}" type="presOf" srcId="{55A13819-F927-4074-B57D-9BFEAA91D2A0}" destId="{9296DDE0-797E-4641-920F-23042078EFA1}" srcOrd="0" destOrd="0" presId="urn:microsoft.com/office/officeart/2005/8/layout/chevron1"/>
    <dgm:cxn modelId="{F2E7D843-0169-4E02-9EAC-9D57718741C1}" srcId="{C39CB073-358F-4B60-B5AA-DF4EBBAA942D}" destId="{A42C45F4-F4C0-4839-B6D0-A72A2EA024DC}" srcOrd="7" destOrd="0" parTransId="{95860ED0-8A71-4AED-B65E-27E8E9D9A0A6}" sibTransId="{CCFA8BEF-92D3-41DE-8A17-35216A7B6073}"/>
    <dgm:cxn modelId="{859CE074-4E7A-466B-B558-C450FB17441A}" type="presOf" srcId="{775F1376-DFCD-47B0-8E1E-9E85E86DC278}" destId="{BCB615F3-2B20-4896-AB33-54BCDB4AE49B}" srcOrd="0" destOrd="0" presId="urn:microsoft.com/office/officeart/2005/8/layout/chevron1"/>
    <dgm:cxn modelId="{FA08EA75-4868-47FE-8835-2144B979FF8D}" type="presOf" srcId="{906559D8-6F06-4866-92E1-9BE638571695}" destId="{08BD43AB-EBEB-44B1-9852-D0FE53F1DECA}" srcOrd="0" destOrd="0" presId="urn:microsoft.com/office/officeart/2005/8/layout/chevron1"/>
    <dgm:cxn modelId="{C4AC9757-681A-4075-AF97-12FDA4CF8050}" srcId="{C39CB073-358F-4B60-B5AA-DF4EBBAA942D}" destId="{41AF1623-6EDD-4D85-AC74-159424FBD5FA}" srcOrd="6" destOrd="0" parTransId="{3312A63A-CF56-4064-A5FD-B5C1736A571F}" sibTransId="{C264EE54-2D93-47C4-9AA1-DDD551C74B8F}"/>
    <dgm:cxn modelId="{FA13538F-8B20-4BBA-9FBC-949C77C69A97}" type="presOf" srcId="{D6B1AA0D-2F04-490C-9D85-68A6C584F84B}" destId="{780D0080-ECF9-4166-ACBC-38E8F28AAEBD}" srcOrd="0" destOrd="0" presId="urn:microsoft.com/office/officeart/2005/8/layout/chevron1"/>
    <dgm:cxn modelId="{B78E7091-27C4-4753-9DF7-8876F2DB6AF7}" srcId="{C39CB073-358F-4B60-B5AA-DF4EBBAA942D}" destId="{ECE2B6BF-34D3-4AD5-A7DE-60DBDB84BEB0}" srcOrd="0" destOrd="0" parTransId="{C500EBC5-F925-415F-940C-C83EE9ECB77D}" sibTransId="{2D154C83-AB22-426E-B580-7535E45B0977}"/>
    <dgm:cxn modelId="{B9FDB2B4-0A48-484A-8F12-984F28A33888}" srcId="{C39CB073-358F-4B60-B5AA-DF4EBBAA942D}" destId="{AE4BA31C-EC95-4EA7-8458-CDF0B7308FBF}" srcOrd="4" destOrd="0" parTransId="{DEEAF190-9E1B-4EB3-968A-5A3C019B35CC}" sibTransId="{1C7F1956-8E80-4676-AEE8-F91726F9E244}"/>
    <dgm:cxn modelId="{CAAEF3BA-9DE0-4B5A-94B7-201EC1A7A312}" srcId="{C39CB073-358F-4B60-B5AA-DF4EBBAA942D}" destId="{55A13819-F927-4074-B57D-9BFEAA91D2A0}" srcOrd="5" destOrd="0" parTransId="{804E4175-17A8-4CA4-A5DA-2A9DF73AF15C}" sibTransId="{0E8820E1-1987-47BA-B09F-2F4CFC9E89DF}"/>
    <dgm:cxn modelId="{97E9AFBF-D953-4E55-B3BB-EBF9AF0CDA8E}" srcId="{C39CB073-358F-4B60-B5AA-DF4EBBAA942D}" destId="{FF61B589-9CF8-45D4-91A7-06F083BF3148}" srcOrd="3" destOrd="0" parTransId="{1EDDD449-958A-4DF6-A889-92C09C057B94}" sibTransId="{72AE2988-800D-4F87-880F-F388FB87FA6D}"/>
    <dgm:cxn modelId="{281212D5-BAA9-41DF-B2B8-5A68F852CEB8}" type="presOf" srcId="{41AF1623-6EDD-4D85-AC74-159424FBD5FA}" destId="{E30A373E-6348-408F-8DE5-E7ACB7398B17}" srcOrd="0" destOrd="0" presId="urn:microsoft.com/office/officeart/2005/8/layout/chevron1"/>
    <dgm:cxn modelId="{6C9776D5-9DD5-48B9-A23E-E07F6F4AEB64}" type="presOf" srcId="{14B5E7EB-46C3-4A01-9D4F-39EDFAA4454F}" destId="{F91D9037-D15D-4553-8B4E-A7D8F587DEFC}" srcOrd="0" destOrd="0" presId="urn:microsoft.com/office/officeart/2005/8/layout/chevron1"/>
    <dgm:cxn modelId="{5AF76FD7-8914-4413-A3B3-9C0F61B0C13B}" type="presOf" srcId="{FF61B589-9CF8-45D4-91A7-06F083BF3148}" destId="{A18E222B-444B-4066-B34E-5F620C917628}" srcOrd="0" destOrd="0" presId="urn:microsoft.com/office/officeart/2005/8/layout/chevron1"/>
    <dgm:cxn modelId="{D73FD8EF-597B-4F36-A1F0-E5830AA4192A}" type="presOf" srcId="{AE4BA31C-EC95-4EA7-8458-CDF0B7308FBF}" destId="{18410194-B9FD-450F-B759-F3285BF02166}" srcOrd="0" destOrd="0" presId="urn:microsoft.com/office/officeart/2005/8/layout/chevron1"/>
    <dgm:cxn modelId="{1EE9CCF8-6392-471E-8854-C273C313F4ED}" srcId="{C39CB073-358F-4B60-B5AA-DF4EBBAA942D}" destId="{D6B1AA0D-2F04-490C-9D85-68A6C584F84B}" srcOrd="2" destOrd="0" parTransId="{378F6F5B-F9BB-44AE-A492-2174286894A1}" sibTransId="{570DBB8D-A827-440E-8632-4F221BE966D7}"/>
    <dgm:cxn modelId="{CF28AA3D-6EFE-484C-9EA5-20C791197676}" type="presParOf" srcId="{2F73842B-D9D0-4058-8789-5A88DE8B7A93}" destId="{DD0B55E7-E6C5-4B52-AC3D-2E156BEABA92}" srcOrd="0" destOrd="0" presId="urn:microsoft.com/office/officeart/2005/8/layout/chevron1"/>
    <dgm:cxn modelId="{C01012AC-02CE-4A98-B1EE-980C03F59759}" type="presParOf" srcId="{2F73842B-D9D0-4058-8789-5A88DE8B7A93}" destId="{0EFE76E6-DC33-4CF5-B66A-0EBEBCC34EEE}" srcOrd="1" destOrd="0" presId="urn:microsoft.com/office/officeart/2005/8/layout/chevron1"/>
    <dgm:cxn modelId="{7861F174-723B-47B3-9F8B-8DDE2E58EA71}" type="presParOf" srcId="{2F73842B-D9D0-4058-8789-5A88DE8B7A93}" destId="{08BD43AB-EBEB-44B1-9852-D0FE53F1DECA}" srcOrd="2" destOrd="0" presId="urn:microsoft.com/office/officeart/2005/8/layout/chevron1"/>
    <dgm:cxn modelId="{E12F9121-021E-44F9-871B-FC5D8EA7B933}" type="presParOf" srcId="{2F73842B-D9D0-4058-8789-5A88DE8B7A93}" destId="{476654F9-4553-41D5-A188-86457092DBDE}" srcOrd="3" destOrd="0" presId="urn:microsoft.com/office/officeart/2005/8/layout/chevron1"/>
    <dgm:cxn modelId="{47FA970D-D83C-4C74-9A7B-A9F22EFA2F86}" type="presParOf" srcId="{2F73842B-D9D0-4058-8789-5A88DE8B7A93}" destId="{780D0080-ECF9-4166-ACBC-38E8F28AAEBD}" srcOrd="4" destOrd="0" presId="urn:microsoft.com/office/officeart/2005/8/layout/chevron1"/>
    <dgm:cxn modelId="{7E56A253-C3DA-4054-B108-A4BB0DD62299}" type="presParOf" srcId="{2F73842B-D9D0-4058-8789-5A88DE8B7A93}" destId="{732949CD-97ED-44E5-A27F-8F42A8B62DD3}" srcOrd="5" destOrd="0" presId="urn:microsoft.com/office/officeart/2005/8/layout/chevron1"/>
    <dgm:cxn modelId="{1C170C13-EBE2-4138-B116-C049DA3DABAE}" type="presParOf" srcId="{2F73842B-D9D0-4058-8789-5A88DE8B7A93}" destId="{A18E222B-444B-4066-B34E-5F620C917628}" srcOrd="6" destOrd="0" presId="urn:microsoft.com/office/officeart/2005/8/layout/chevron1"/>
    <dgm:cxn modelId="{CED3DBCE-F05A-4E11-A87A-DECD28125805}" type="presParOf" srcId="{2F73842B-D9D0-4058-8789-5A88DE8B7A93}" destId="{A36441E9-2B72-4E9B-ACAD-B364BEC08281}" srcOrd="7" destOrd="0" presId="urn:microsoft.com/office/officeart/2005/8/layout/chevron1"/>
    <dgm:cxn modelId="{5131C737-4753-4A56-8FC7-5B592E351AC7}" type="presParOf" srcId="{2F73842B-D9D0-4058-8789-5A88DE8B7A93}" destId="{18410194-B9FD-450F-B759-F3285BF02166}" srcOrd="8" destOrd="0" presId="urn:microsoft.com/office/officeart/2005/8/layout/chevron1"/>
    <dgm:cxn modelId="{23B4AF89-DD7B-4693-A021-CD7B788A3DED}" type="presParOf" srcId="{2F73842B-D9D0-4058-8789-5A88DE8B7A93}" destId="{8331245D-18C4-4912-9EC6-6DB4CE316383}" srcOrd="9" destOrd="0" presId="urn:microsoft.com/office/officeart/2005/8/layout/chevron1"/>
    <dgm:cxn modelId="{3A91407F-2821-43A8-B97A-556D7CDD4819}" type="presParOf" srcId="{2F73842B-D9D0-4058-8789-5A88DE8B7A93}" destId="{9296DDE0-797E-4641-920F-23042078EFA1}" srcOrd="10" destOrd="0" presId="urn:microsoft.com/office/officeart/2005/8/layout/chevron1"/>
    <dgm:cxn modelId="{30A2F611-AB06-4626-807A-B862C9BD34F9}" type="presParOf" srcId="{2F73842B-D9D0-4058-8789-5A88DE8B7A93}" destId="{6877380A-9611-4DB4-A842-6152A3BB1643}" srcOrd="11" destOrd="0" presId="urn:microsoft.com/office/officeart/2005/8/layout/chevron1"/>
    <dgm:cxn modelId="{271609EA-B2E0-46B0-B29A-8234D176A036}" type="presParOf" srcId="{2F73842B-D9D0-4058-8789-5A88DE8B7A93}" destId="{E30A373E-6348-408F-8DE5-E7ACB7398B17}" srcOrd="12" destOrd="0" presId="urn:microsoft.com/office/officeart/2005/8/layout/chevron1"/>
    <dgm:cxn modelId="{5A1A49CA-9401-4FDA-A6C8-BA2240B9212A}" type="presParOf" srcId="{2F73842B-D9D0-4058-8789-5A88DE8B7A93}" destId="{3F4C3DFC-8C8A-45A8-8541-47418C894945}" srcOrd="13" destOrd="0" presId="urn:microsoft.com/office/officeart/2005/8/layout/chevron1"/>
    <dgm:cxn modelId="{6E0AF7CD-5808-4E1B-BA44-313B75E3AE9E}" type="presParOf" srcId="{2F73842B-D9D0-4058-8789-5A88DE8B7A93}" destId="{8EFB2E6E-3CC2-4CCC-AF8D-E76033E67BD2}" srcOrd="14" destOrd="0" presId="urn:microsoft.com/office/officeart/2005/8/layout/chevron1"/>
    <dgm:cxn modelId="{3DDBEDE8-2392-48D5-AD2B-63E06019B96F}" type="presParOf" srcId="{2F73842B-D9D0-4058-8789-5A88DE8B7A93}" destId="{F8A2374E-8377-4649-8AEF-C40148988090}" srcOrd="15" destOrd="0" presId="urn:microsoft.com/office/officeart/2005/8/layout/chevron1"/>
    <dgm:cxn modelId="{5F3DD771-E7A3-44AE-8941-817293A416E4}" type="presParOf" srcId="{2F73842B-D9D0-4058-8789-5A88DE8B7A93}" destId="{F91D9037-D15D-4553-8B4E-A7D8F587DEFC}" srcOrd="16" destOrd="0" presId="urn:microsoft.com/office/officeart/2005/8/layout/chevron1"/>
    <dgm:cxn modelId="{C636EF1D-BA7B-4DD2-A1B6-9E5DF1DB7132}" type="presParOf" srcId="{2F73842B-D9D0-4058-8789-5A88DE8B7A93}" destId="{BFE2C48D-B60B-407D-ADCD-F84B02E0C314}" srcOrd="17" destOrd="0" presId="urn:microsoft.com/office/officeart/2005/8/layout/chevron1"/>
    <dgm:cxn modelId="{A4F72D66-8FB9-4FBE-812D-46EF92035F0D}" type="presParOf" srcId="{2F73842B-D9D0-4058-8789-5A88DE8B7A93}" destId="{BCB615F3-2B20-4896-AB33-54BCDB4AE49B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B55E7-E6C5-4B52-AC3D-2E156BEABA92}">
      <dsp:nvSpPr>
        <dsp:cNvPr id="0" name=""/>
        <dsp:cNvSpPr/>
      </dsp:nvSpPr>
      <dsp:spPr>
        <a:xfrm>
          <a:off x="1412" y="0"/>
          <a:ext cx="1271052" cy="410369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0071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srgbClr val="0071BC"/>
              </a:solidFill>
            </a:rPr>
            <a:t>1. Product discovery</a:t>
          </a:r>
        </a:p>
      </dsp:txBody>
      <dsp:txXfrm>
        <a:off x="206597" y="0"/>
        <a:ext cx="860683" cy="410369"/>
      </dsp:txXfrm>
    </dsp:sp>
    <dsp:sp modelId="{08BD43AB-EBEB-44B1-9852-D0FE53F1DECA}">
      <dsp:nvSpPr>
        <dsp:cNvPr id="0" name=""/>
        <dsp:cNvSpPr/>
      </dsp:nvSpPr>
      <dsp:spPr>
        <a:xfrm>
          <a:off x="1145359" y="0"/>
          <a:ext cx="1271052" cy="410369"/>
        </a:xfrm>
        <a:prstGeom prst="chevron">
          <a:avLst/>
        </a:prstGeom>
        <a:solidFill>
          <a:srgbClr val="0071BC"/>
        </a:solidFill>
        <a:ln w="12700" cap="flat" cmpd="sng" algn="ctr">
          <a:solidFill>
            <a:srgbClr val="0071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schemeClr val="bg1"/>
              </a:solidFill>
            </a:rPr>
            <a:t>2. Know your Environments</a:t>
          </a:r>
        </a:p>
      </dsp:txBody>
      <dsp:txXfrm>
        <a:off x="1350544" y="0"/>
        <a:ext cx="860683" cy="410369"/>
      </dsp:txXfrm>
    </dsp:sp>
    <dsp:sp modelId="{780D0080-ECF9-4166-ACBC-38E8F28AAEBD}">
      <dsp:nvSpPr>
        <dsp:cNvPr id="0" name=""/>
        <dsp:cNvSpPr/>
      </dsp:nvSpPr>
      <dsp:spPr>
        <a:xfrm>
          <a:off x="2289307" y="0"/>
          <a:ext cx="1271052" cy="410369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0071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srgbClr val="0071BC"/>
              </a:solidFill>
            </a:rPr>
            <a:t>3. 5+1 security layers</a:t>
          </a:r>
        </a:p>
      </dsp:txBody>
      <dsp:txXfrm>
        <a:off x="2494492" y="0"/>
        <a:ext cx="860683" cy="410369"/>
      </dsp:txXfrm>
    </dsp:sp>
    <dsp:sp modelId="{A18E222B-444B-4066-B34E-5F620C917628}">
      <dsp:nvSpPr>
        <dsp:cNvPr id="0" name=""/>
        <dsp:cNvSpPr/>
      </dsp:nvSpPr>
      <dsp:spPr>
        <a:xfrm>
          <a:off x="3408499" y="0"/>
          <a:ext cx="1271052" cy="410369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0071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srgbClr val="0071BC"/>
              </a:solidFill>
            </a:rPr>
            <a:t>4. Setup DLP policies</a:t>
          </a:r>
        </a:p>
      </dsp:txBody>
      <dsp:txXfrm>
        <a:off x="3613684" y="0"/>
        <a:ext cx="860683" cy="410369"/>
      </dsp:txXfrm>
    </dsp:sp>
    <dsp:sp modelId="{18410194-B9FD-450F-B759-F3285BF02166}">
      <dsp:nvSpPr>
        <dsp:cNvPr id="0" name=""/>
        <dsp:cNvSpPr/>
      </dsp:nvSpPr>
      <dsp:spPr>
        <a:xfrm>
          <a:off x="4577201" y="0"/>
          <a:ext cx="1271052" cy="410369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0071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srgbClr val="0071BC"/>
              </a:solidFill>
            </a:rPr>
            <a:t>5. Configure audit logs</a:t>
          </a:r>
        </a:p>
      </dsp:txBody>
      <dsp:txXfrm>
        <a:off x="4782386" y="0"/>
        <a:ext cx="860683" cy="410369"/>
      </dsp:txXfrm>
    </dsp:sp>
    <dsp:sp modelId="{9296DDE0-797E-4641-920F-23042078EFA1}">
      <dsp:nvSpPr>
        <dsp:cNvPr id="0" name=""/>
        <dsp:cNvSpPr/>
      </dsp:nvSpPr>
      <dsp:spPr>
        <a:xfrm>
          <a:off x="5721149" y="0"/>
          <a:ext cx="1271052" cy="410369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0071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srgbClr val="0071BC"/>
              </a:solidFill>
            </a:rPr>
            <a:t>6. Review Analytics</a:t>
          </a:r>
        </a:p>
      </dsp:txBody>
      <dsp:txXfrm>
        <a:off x="5926334" y="0"/>
        <a:ext cx="860683" cy="410369"/>
      </dsp:txXfrm>
    </dsp:sp>
    <dsp:sp modelId="{E30A373E-6348-408F-8DE5-E7ACB7398B17}">
      <dsp:nvSpPr>
        <dsp:cNvPr id="0" name=""/>
        <dsp:cNvSpPr/>
      </dsp:nvSpPr>
      <dsp:spPr>
        <a:xfrm>
          <a:off x="6865096" y="0"/>
          <a:ext cx="1271052" cy="410369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0071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srgbClr val="0071BC"/>
              </a:solidFill>
            </a:rPr>
            <a:t>7. Automate your reports</a:t>
          </a:r>
        </a:p>
      </dsp:txBody>
      <dsp:txXfrm>
        <a:off x="7070281" y="0"/>
        <a:ext cx="860683" cy="410369"/>
      </dsp:txXfrm>
    </dsp:sp>
    <dsp:sp modelId="{8EFB2E6E-3CC2-4CCC-AF8D-E76033E67BD2}">
      <dsp:nvSpPr>
        <dsp:cNvPr id="0" name=""/>
        <dsp:cNvSpPr/>
      </dsp:nvSpPr>
      <dsp:spPr>
        <a:xfrm>
          <a:off x="8009044" y="0"/>
          <a:ext cx="1271052" cy="410369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0071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srgbClr val="0071BC"/>
              </a:solidFill>
            </a:rPr>
            <a:t>8, Automate your polices</a:t>
          </a:r>
        </a:p>
      </dsp:txBody>
      <dsp:txXfrm>
        <a:off x="8214229" y="0"/>
        <a:ext cx="860683" cy="410369"/>
      </dsp:txXfrm>
    </dsp:sp>
    <dsp:sp modelId="{F91D9037-D15D-4553-8B4E-A7D8F587DEFC}">
      <dsp:nvSpPr>
        <dsp:cNvPr id="0" name=""/>
        <dsp:cNvSpPr/>
      </dsp:nvSpPr>
      <dsp:spPr>
        <a:xfrm>
          <a:off x="9152991" y="0"/>
          <a:ext cx="1271052" cy="410369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0071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srgbClr val="0071BC"/>
              </a:solidFill>
            </a:rPr>
            <a:t>9. Proactive engagement</a:t>
          </a:r>
        </a:p>
      </dsp:txBody>
      <dsp:txXfrm>
        <a:off x="9358176" y="0"/>
        <a:ext cx="860683" cy="410369"/>
      </dsp:txXfrm>
    </dsp:sp>
    <dsp:sp modelId="{BCB615F3-2B20-4896-AB33-54BCDB4AE49B}">
      <dsp:nvSpPr>
        <dsp:cNvPr id="0" name=""/>
        <dsp:cNvSpPr/>
      </dsp:nvSpPr>
      <dsp:spPr>
        <a:xfrm>
          <a:off x="10296939" y="0"/>
          <a:ext cx="1271052" cy="410369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0071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srgbClr val="0071BC"/>
              </a:solidFill>
            </a:rPr>
            <a:t>10. </a:t>
          </a:r>
          <a:r>
            <a:rPr lang="en-US" sz="1000" b="0" kern="1200" err="1">
              <a:solidFill>
                <a:srgbClr val="0071BC"/>
              </a:solidFill>
            </a:rPr>
            <a:t>CoE</a:t>
          </a:r>
          <a:r>
            <a:rPr lang="en-US" sz="1000" b="0" kern="1200">
              <a:solidFill>
                <a:srgbClr val="0071BC"/>
              </a:solidFill>
            </a:rPr>
            <a:t> toolkit</a:t>
          </a:r>
        </a:p>
      </dsp:txBody>
      <dsp:txXfrm>
        <a:off x="10502124" y="0"/>
        <a:ext cx="860683" cy="410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090311-C29E-412A-8C3D-56547302E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6F509-3218-41F6-939D-BFADED660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0298D-E3D7-4271-859E-B7913656983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C8B3F-875C-41AF-B383-806E20737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60B63-7D41-46A7-9581-926BAC6893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A3A7A-B504-4B8B-BFB4-F374139C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3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F977-B124-4A3D-92BD-950A70D81A0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E65B5-6AB2-406D-9EAB-951E08B40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f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8E692E-1D02-45F7-A452-D39C7BB0F479}"/>
              </a:ext>
            </a:extLst>
          </p:cNvPr>
          <p:cNvGrpSpPr/>
          <p:nvPr userDrawn="1"/>
        </p:nvGrpSpPr>
        <p:grpSpPr>
          <a:xfrm>
            <a:off x="2801139" y="2577154"/>
            <a:ext cx="6589722" cy="525777"/>
            <a:chOff x="2740851" y="2577154"/>
            <a:chExt cx="6589722" cy="525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472A6C-37AE-4560-87F2-7B312680534A}"/>
                </a:ext>
              </a:extLst>
            </p:cNvPr>
            <p:cNvSpPr/>
            <p:nvPr userDrawn="1"/>
          </p:nvSpPr>
          <p:spPr>
            <a:xfrm>
              <a:off x="2740851" y="2577164"/>
              <a:ext cx="4508589" cy="525767"/>
            </a:xfrm>
            <a:prstGeom prst="rect">
              <a:avLst/>
            </a:prstGeom>
            <a:solidFill>
              <a:srgbClr val="1E73B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Flowchart: Card 25">
              <a:extLst>
                <a:ext uri="{FF2B5EF4-FFF2-40B4-BE49-F238E27FC236}">
                  <a16:creationId xmlns:a16="http://schemas.microsoft.com/office/drawing/2014/main" id="{94155573-0391-4CAC-8B0D-C91BF0CCCF6A}"/>
                </a:ext>
              </a:extLst>
            </p:cNvPr>
            <p:cNvSpPr/>
            <p:nvPr userDrawn="1"/>
          </p:nvSpPr>
          <p:spPr>
            <a:xfrm rot="10800000" flipH="1">
              <a:off x="7002090" y="2577154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2B2A2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5EAF0-59A5-4FEE-8C44-AAF2A29738CC}"/>
                </a:ext>
              </a:extLst>
            </p:cNvPr>
            <p:cNvSpPr txBox="1"/>
            <p:nvPr userDrawn="1"/>
          </p:nvSpPr>
          <p:spPr>
            <a:xfrm>
              <a:off x="2837518" y="2664573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Chennai, Tamil Nadu, India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EA5D3B-8170-450D-A7ED-BED2EA3AA4A7}"/>
                </a:ext>
              </a:extLst>
            </p:cNvPr>
            <p:cNvSpPr txBox="1"/>
            <p:nvPr userDrawn="1"/>
          </p:nvSpPr>
          <p:spPr>
            <a:xfrm>
              <a:off x="7246089" y="2664573"/>
              <a:ext cx="208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Feb 08, 2020</a:t>
              </a:r>
            </a:p>
          </p:txBody>
        </p:sp>
      </p:grpSp>
      <p:pic>
        <p:nvPicPr>
          <p:cNvPr id="12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ACEBB9AA-F452-4808-B18A-33585F527B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627" y="6224371"/>
            <a:ext cx="173378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63FD5-EC8A-49E9-9A02-61CC05E23C6F}"/>
              </a:ext>
            </a:extLst>
          </p:cNvPr>
          <p:cNvSpPr txBox="1"/>
          <p:nvPr userDrawn="1"/>
        </p:nvSpPr>
        <p:spPr>
          <a:xfrm>
            <a:off x="2574470" y="1504470"/>
            <a:ext cx="70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5400" b="1" kern="1200" dirty="0">
                <a:solidFill>
                  <a:srgbClr val="66666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SharePoint Saturday</a:t>
            </a:r>
            <a:endParaRPr lang="en-IN" sz="4000" b="1" kern="1200" dirty="0">
              <a:solidFill>
                <a:srgbClr val="666666"/>
              </a:solidFill>
              <a:latin typeface="Old English Text MT" panose="03040902040508030806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3AD8F-DA31-4AF7-BD65-A38514B280D2}"/>
              </a:ext>
            </a:extLst>
          </p:cNvPr>
          <p:cNvSpPr txBox="1"/>
          <p:nvPr userDrawn="1"/>
        </p:nvSpPr>
        <p:spPr>
          <a:xfrm>
            <a:off x="800218" y="3902571"/>
            <a:ext cx="473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Anbu Mani</a:t>
            </a:r>
            <a:endParaRPr lang="en-IN" sz="36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A211-0391-4609-BA30-AEE189425022}"/>
              </a:ext>
            </a:extLst>
          </p:cNvPr>
          <p:cNvSpPr txBox="1"/>
          <p:nvPr userDrawn="1"/>
        </p:nvSpPr>
        <p:spPr>
          <a:xfrm>
            <a:off x="800218" y="5031370"/>
            <a:ext cx="764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kern="1200" cap="none" spc="-150" baseline="0" dirty="0">
                <a:ln w="3175">
                  <a:noFill/>
                </a:ln>
                <a:solidFill>
                  <a:srgbClr val="505050"/>
                </a:solidFill>
                <a:effectLst/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Azure Mobile Apps</a:t>
            </a:r>
            <a:endParaRPr lang="en-IN" sz="2800" b="1" i="0" kern="1200" cap="none" spc="-150" baseline="0" dirty="0">
              <a:ln w="3175">
                <a:noFill/>
              </a:ln>
              <a:solidFill>
                <a:srgbClr val="505050"/>
              </a:solidFill>
              <a:effectLst/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CA8BD5-CCE4-4284-868C-4A8964D6624B}"/>
              </a:ext>
            </a:extLst>
          </p:cNvPr>
          <p:cNvGrpSpPr/>
          <p:nvPr userDrawn="1"/>
        </p:nvGrpSpPr>
        <p:grpSpPr>
          <a:xfrm>
            <a:off x="800218" y="5684768"/>
            <a:ext cx="2593639" cy="704580"/>
            <a:chOff x="1126123" y="5761597"/>
            <a:chExt cx="2593639" cy="7045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6D5712-8E85-49AF-A1EC-E9F983EFC1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23" y="5761597"/>
              <a:ext cx="704580" cy="70458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A588A0-071D-4370-8039-1FD445AB41A1}"/>
                </a:ext>
              </a:extLst>
            </p:cNvPr>
            <p:cNvSpPr/>
            <p:nvPr userDrawn="1"/>
          </p:nvSpPr>
          <p:spPr>
            <a:xfrm>
              <a:off x="1701261" y="5976377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dirty="0">
                  <a:solidFill>
                    <a:srgbClr val="505050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@</a:t>
              </a:r>
              <a:r>
                <a:rPr lang="en-IN" sz="1800" b="1" kern="1200" dirty="0">
                  <a:solidFill>
                    <a:srgbClr val="505050"/>
                  </a:solidFill>
                  <a:latin typeface="Square721 BT" panose="020B0504020202060204" pitchFamily="34" charset="0"/>
                  <a:cs typeface="Segoe UI" panose="020B0502040204020203" pitchFamily="34" charset="0"/>
                </a:rPr>
                <a:t>Anbu_Mani27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0648E-C848-43A1-8062-D44F0FD5E24D}"/>
              </a:ext>
            </a:extLst>
          </p:cNvPr>
          <p:cNvSpPr/>
          <p:nvPr userDrawn="1"/>
        </p:nvSpPr>
        <p:spPr>
          <a:xfrm>
            <a:off x="800218" y="4548902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Microsoft MVP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56F6A1-F3CE-4945-84E4-CC0476AC77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" y="371315"/>
            <a:ext cx="1921708" cy="1012687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9203E6C-5EB8-463D-93F7-1553017736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461" y="185516"/>
            <a:ext cx="1578949" cy="1384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6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6DA-62ED-460F-92D7-B10039CE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F57C-5BAA-4DBC-8C99-ED20F2CA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2B4A-44A0-4681-8254-5AB9C6D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3E36-23B4-44B4-8634-B19F2D0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ACA1-9BAF-4D44-8654-CCFF5363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2A71-FD0B-4CE5-BABD-11029185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C74A-88CE-4526-B0D7-36E70A51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9F22-DBDB-41E6-89B5-E9D529F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2EC6-DB25-4669-A12C-FA8BE62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2EB8-C109-40B2-9F80-B7D0CB6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0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0E85AEB-FEB2-4D60-81DD-BF3A575A896F}"/>
              </a:ext>
            </a:extLst>
          </p:cNvPr>
          <p:cNvSpPr txBox="1"/>
          <p:nvPr userDrawn="1"/>
        </p:nvSpPr>
        <p:spPr>
          <a:xfrm>
            <a:off x="4843308" y="375302"/>
            <a:ext cx="27085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4500" b="1" dirty="0">
                <a:solidFill>
                  <a:srgbClr val="002060"/>
                </a:solidFill>
                <a:latin typeface="Quicksand" pitchFamily="2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6135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688FDF11-5084-43A1-8E99-26F460BA1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477" y="233203"/>
            <a:ext cx="1584150" cy="16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72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`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DFD365B-B896-494A-8FE6-10A949BC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991" y="2089679"/>
            <a:ext cx="4075714" cy="3877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2800" b="1" spc="-50" baseline="0">
                <a:solidFill>
                  <a:srgbClr val="002060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66B46FDF-C521-49AD-BEA9-93B967D779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991" y="287719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name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12D57396-EFC5-451B-95B9-F7C757738E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987" y="3200854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subtitle text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1B86F1B-CC72-4D61-B3C7-3A3A7F1917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989" y="369776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name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99034E33-EA6D-4423-AA68-C9AE5E1410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987" y="4005543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subtitle text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761AF01-7317-4FAE-9A1B-666EB08D523C}"/>
              </a:ext>
            </a:extLst>
          </p:cNvPr>
          <p:cNvSpPr txBox="1">
            <a:spLocks/>
          </p:cNvSpPr>
          <p:nvPr userDrawn="1"/>
        </p:nvSpPr>
        <p:spPr>
          <a:xfrm>
            <a:off x="8295500" y="-222688"/>
            <a:ext cx="3716391" cy="283154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-50" baseline="0">
                <a:ln w="3175">
                  <a:noFill/>
                </a:ln>
                <a:solidFill>
                  <a:srgbClr val="D6532B"/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br>
              <a:rPr lang="es-E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ES" sz="2800" b="0" i="0" kern="1200" cap="none" spc="-50" baseline="0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Help us grow!</a:t>
            </a:r>
          </a:p>
          <a:p>
            <a:pPr algn="ctr"/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@GPPBootcampBLR  #GPPBootcampBLR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algn="ctr"/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D99285-A992-4D3F-9B0B-7D505E9376C7}"/>
              </a:ext>
            </a:extLst>
          </p:cNvPr>
          <p:cNvSpPr txBox="1"/>
          <p:nvPr userDrawn="1"/>
        </p:nvSpPr>
        <p:spPr>
          <a:xfrm>
            <a:off x="4838701" y="213369"/>
            <a:ext cx="270859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5400" b="1" dirty="0">
                <a:solidFill>
                  <a:srgbClr val="002060"/>
                </a:solidFill>
                <a:latin typeface="Quicksand" pitchFamily="2" charset="0"/>
              </a:rPr>
              <a:t>Thanks!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46E7F2-377E-41B8-B08D-9FB8D38D5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92" y="4853779"/>
            <a:ext cx="3186080" cy="1268532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8A7C71-DDA3-4A9F-9476-D1FC768ADB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66" y="4784554"/>
            <a:ext cx="2359786" cy="1327144"/>
          </a:xfrm>
          <a:prstGeom prst="rect">
            <a:avLst/>
          </a:prstGeom>
        </p:spPr>
      </p:pic>
      <p:pic>
        <p:nvPicPr>
          <p:cNvPr id="3" name="Picture 2" descr="A picture containing tree, plant&#10;&#10;Description automatically generated">
            <a:extLst>
              <a:ext uri="{FF2B5EF4-FFF2-40B4-BE49-F238E27FC236}">
                <a16:creationId xmlns:a16="http://schemas.microsoft.com/office/drawing/2014/main" id="{8631B10D-B532-4057-A45C-BAB6873229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9" y="770844"/>
            <a:ext cx="937169" cy="937169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48BF4F-34D4-4B79-92EB-3333223C65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1" y="5026719"/>
            <a:ext cx="2751513" cy="10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1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03" y="1905590"/>
            <a:ext cx="10515600" cy="1325563"/>
          </a:xfrm>
        </p:spPr>
        <p:txBody>
          <a:bodyPr/>
          <a:lstStyle>
            <a:lvl1pPr>
              <a:defRPr>
                <a:solidFill>
                  <a:srgbClr val="43444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03AB26A6-DAF4-4F80-A674-94D653B214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10" y="177970"/>
            <a:ext cx="1609968" cy="16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8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11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4DE-71C0-442C-8911-58713027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FF49-FA64-4777-9525-FB8C5D23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BC08-1723-424A-83E0-5536261A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86C9-E7EF-48A8-BDCF-1166B316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34E5-0B6D-4B3C-9CAE-CDB3B53D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1832-D4A2-4996-B3AC-2FB80F43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B798-810E-4FF0-BEF8-7C7AE8D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44DE-41AF-4B57-B322-A3D45FE2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B16F-5138-473B-A144-47B4C5D7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A62D-120F-4512-B499-D5E4FA35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5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8C8-0325-40E5-869A-04B52C81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1C35-DE92-489C-9F6F-213A8B89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B819-F2B7-4606-AAE0-D8648F3B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81C6-7FC6-406D-8634-49D6B7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8CA3-8BA1-4A5D-966C-2743FF94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66FA0-6427-40F2-A065-0C372C6E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9F00-A9BC-4BC1-A150-ABDBF124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80422-A96D-4E10-B704-C17558FF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BCCF-E90E-4E66-B607-BD055D95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0C4A-E318-46A1-A017-D033A4608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1618-78C2-48C1-B93E-14618820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D8880-E1D8-4936-8F10-40076E08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A63F-A2EA-403E-BC00-1B6F564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9583-58F0-45AE-B3E1-0DBF3F5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9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53A76-314D-4CF1-BB32-0142A31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D5C5-FDE9-4FFA-B376-B3DDDDB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@GPPBootcampBLR  #GPPBootcampBLR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933E-81DD-4286-9402-E83874C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1AEF5B12-C8DC-437E-8EB2-AFA7819E2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376" y="6228577"/>
            <a:ext cx="171403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2DC6CA33-BF3A-4045-A482-6F272B387F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15" y="179029"/>
            <a:ext cx="1650495" cy="17175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67967B-05FC-4326-BF04-820213ADE8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9" y="179483"/>
            <a:ext cx="1309367" cy="1309367"/>
          </a:xfrm>
          <a:prstGeom prst="rect">
            <a:avLst/>
          </a:prstGeom>
        </p:spPr>
      </p:pic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3E3B97B5-9419-4EEC-ADF9-2AF4D51DE5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26" y="179483"/>
            <a:ext cx="1314626" cy="1309367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2B6C8C-9ADF-4F12-A29D-B973FB14BF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22" y="179483"/>
            <a:ext cx="1309367" cy="1309367"/>
          </a:xfrm>
          <a:prstGeom prst="rect">
            <a:avLst/>
          </a:prstGeom>
        </p:spPr>
      </p:pic>
      <p:pic>
        <p:nvPicPr>
          <p:cNvPr id="15" name="Picture 14" descr="A picture containing drawing, ball&#10;&#10;Description automatically generated">
            <a:extLst>
              <a:ext uri="{FF2B5EF4-FFF2-40B4-BE49-F238E27FC236}">
                <a16:creationId xmlns:a16="http://schemas.microsoft.com/office/drawing/2014/main" id="{87045AAD-EF97-47F9-9EE2-107AD803771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35" y="179483"/>
            <a:ext cx="1309367" cy="13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33984-3349-49D7-8D11-8CA1317F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58281-1769-4F9B-9DC4-3237CC3E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821C-3EB8-421D-B5C7-FB1FBAC8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FC15-E003-492D-AC67-66F19AA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52FC-803E-48DA-B2E1-792D17A2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FBF6-911A-4A59-8FD1-7DC27AA6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1764-29F7-408B-9DB4-2F5A88BC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60700-8312-4799-BC28-15FAE577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B719-FBDD-48A6-B148-805F5EFA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5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4149-07E9-42BC-80A5-1BAF0A4B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944F5-092C-44BA-A31D-32F042CC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BBA6-B448-47AD-851A-9DE8B175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C28C-3597-4810-B4BD-777C7C0B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2B9F-37EE-4B9C-9C6F-FB9D55C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9A683-E48C-43FE-8BE4-466967F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7577-7F67-4E5D-8D79-F61D5631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6F19-8735-4782-9BE4-FE135F04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CCEC-2AFB-4E00-A4F6-987AF4FC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3616-A83B-4EBE-8263-8188EDD8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A306-2507-404E-9C31-DB74DE6C8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tection.office.com/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protection.office.com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aka.ms/ppa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protection.office.com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aka.ms/ppa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witter.com/GPPBootcampBLR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COEStarterKit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aka.ms/powerappspowershell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restrictflowconnector" TargetMode="External"/><Relationship Id="rId2" Type="http://schemas.openxmlformats.org/officeDocument/2006/relationships/hyperlink" Target="https://aka.ms/restrictappcreators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aka.ms/newconnectornotification" TargetMode="External"/><Relationship Id="rId4" Type="http://schemas.openxmlformats.org/officeDocument/2006/relationships/hyperlink" Target="https://aka.ms/restrictappconnecto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pac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2116" y="931785"/>
            <a:ext cx="4176713" cy="23812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latin typeface="Gill Sans MT" panose="020B0502020104020203" pitchFamily="34" charset="0"/>
              </a:rPr>
              <a:t>GLOBAL POWER PLATFORM BOOTCAMP</a:t>
            </a:r>
          </a:p>
        </p:txBody>
      </p:sp>
      <p:pic>
        <p:nvPicPr>
          <p:cNvPr id="1026" name="Picture 2" descr="https://www.powerplatformbootcamp.com/LogoBootCamp.png">
            <a:extLst>
              <a:ext uri="{FF2B5EF4-FFF2-40B4-BE49-F238E27FC236}">
                <a16:creationId xmlns:a16="http://schemas.microsoft.com/office/drawing/2014/main" id="{DD9345C0-558B-45C5-A5D1-409C8314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437E5-643D-43CF-9EFE-510E23AB4E19}"/>
              </a:ext>
            </a:extLst>
          </p:cNvPr>
          <p:cNvSpPr txBox="1"/>
          <p:nvPr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85232-FA53-4E4B-A4E8-B2BCDE46B309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@GPPBootcampBLR                                 #GPPBootcampBLR                                            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F06F10-D40F-4233-9375-2BF19B5110D2}"/>
              </a:ext>
            </a:extLst>
          </p:cNvPr>
          <p:cNvCxnSpPr>
            <a:cxnSpLocks/>
          </p:cNvCxnSpPr>
          <p:nvPr/>
        </p:nvCxnSpPr>
        <p:spPr>
          <a:xfrm>
            <a:off x="1396257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7A51FD-D79E-4000-80C8-AE82D4FA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43" y="1367912"/>
            <a:ext cx="7854184" cy="2112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F72C7-4E8C-4E13-9BF8-826785366AA3}"/>
              </a:ext>
            </a:extLst>
          </p:cNvPr>
          <p:cNvSpPr txBox="1"/>
          <p:nvPr/>
        </p:nvSpPr>
        <p:spPr>
          <a:xfrm>
            <a:off x="517744" y="4021394"/>
            <a:ext cx="114321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 </a:t>
            </a:r>
            <a:r>
              <a:rPr lang="en-IN" sz="2000" dirty="0"/>
              <a:t>Best practice is to enable the updates in </a:t>
            </a:r>
            <a:r>
              <a:rPr lang="en-IN" sz="2000" b="1" dirty="0"/>
              <a:t>trial</a:t>
            </a:r>
            <a:r>
              <a:rPr lang="en-IN" sz="2000" dirty="0"/>
              <a:t> or </a:t>
            </a:r>
            <a:r>
              <a:rPr lang="en-IN" sz="2000" b="1" dirty="0"/>
              <a:t>sandbox</a:t>
            </a:r>
            <a:r>
              <a:rPr lang="en-IN" sz="2000" dirty="0"/>
              <a:t> environments before production environments.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For each of the major releases, you can opt in for early access updates approximately two months before </a:t>
            </a:r>
          </a:p>
          <a:p>
            <a:r>
              <a:rPr lang="en-IN" sz="2000" dirty="0"/>
              <a:t>     the major release is automatically enabled in your region.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AEB1A4-4F0F-4989-AB67-B8F33063DC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6477" y="171064"/>
            <a:ext cx="10515600" cy="1325563"/>
          </a:xfrm>
        </p:spPr>
        <p:txBody>
          <a:bodyPr/>
          <a:lstStyle/>
          <a:p>
            <a:r>
              <a:rPr lang="en-IN" b="1" dirty="0"/>
              <a:t>opt in to early access updates..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5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E244-A2BC-4B14-99A9-F8E9A1FF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260648"/>
            <a:ext cx="11018520" cy="738664"/>
          </a:xfrm>
        </p:spPr>
        <p:txBody>
          <a:bodyPr>
            <a:normAutofit fontScale="90000"/>
          </a:bodyPr>
          <a:lstStyle/>
          <a:p>
            <a:r>
              <a:rPr lang="en-US" sz="4800"/>
              <a:t>Data loss prevention key 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F3993-B553-47CF-B358-A2C62D6E525D}"/>
              </a:ext>
            </a:extLst>
          </p:cNvPr>
          <p:cNvSpPr txBox="1">
            <a:spLocks/>
          </p:cNvSpPr>
          <p:nvPr/>
        </p:nvSpPr>
        <p:spPr>
          <a:xfrm>
            <a:off x="234951" y="1264049"/>
            <a:ext cx="4737100" cy="5152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Data loss prevention policies (DLP) enforce rules for which connectors can be used together </a:t>
            </a:r>
            <a:br>
              <a:rPr lang="en-US" sz="1800"/>
            </a:br>
            <a:endParaRPr lang="en-US" sz="1800"/>
          </a:p>
          <a:p>
            <a:r>
              <a:rPr lang="en-US" sz="1800"/>
              <a:t>Connectors are classified as either Business Data only or No Business Data allowed </a:t>
            </a:r>
          </a:p>
          <a:p>
            <a:endParaRPr lang="en-US" sz="1800"/>
          </a:p>
          <a:p>
            <a:r>
              <a:rPr lang="en-US" sz="1800"/>
              <a:t>A connector in the business data only group can only be used with other connectors from that group in the same app or flow</a:t>
            </a:r>
          </a:p>
          <a:p>
            <a:endParaRPr lang="en-US" sz="1800"/>
          </a:p>
          <a:p>
            <a:r>
              <a:rPr lang="en-US" sz="1800"/>
              <a:t>Tenant admins can define policies that apply to all environments</a:t>
            </a:r>
          </a:p>
          <a:p>
            <a:endParaRPr lang="en-US" sz="1800"/>
          </a:p>
          <a:p>
            <a:r>
              <a:rPr lang="en-US" sz="1800" u="sng"/>
              <a:t>Coming CY19: Non-Microsoft connectors can fully blocked using DLP policies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4CC23-800E-4FCD-A931-752A49CEB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1" y="1887793"/>
            <a:ext cx="6773820" cy="4528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43127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AE1220-C022-4EAB-AB52-FBCFCFA0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/>
              <a:t>Setup data loss prevention (DLP) policies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F44BFF-855B-41BC-9F1F-14A6A001C6AA}"/>
              </a:ext>
            </a:extLst>
          </p:cNvPr>
          <p:cNvSpPr txBox="1">
            <a:spLocks/>
          </p:cNvSpPr>
          <p:nvPr/>
        </p:nvSpPr>
        <p:spPr>
          <a:xfrm>
            <a:off x="588263" y="1262926"/>
            <a:ext cx="9856694" cy="8863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/>
              <a:t>Create a policy spanning all environments that blocks all unsupported non-Microsoft connectors and classifies all Microsoft connectors as ‘Business Data’</a:t>
            </a:r>
          </a:p>
          <a:p>
            <a:pPr marL="514350" indent="-514350">
              <a:buFont typeface="+mj-lt"/>
              <a:buAutoNum type="arabicPeriod"/>
            </a:pPr>
            <a:endParaRPr lang="en-US" sz="1800"/>
          </a:p>
        </p:txBody>
      </p:sp>
      <p:sp>
        <p:nvSpPr>
          <p:cNvPr id="5" name="Star: 8 Points 4">
            <a:extLst>
              <a:ext uri="{FF2B5EF4-FFF2-40B4-BE49-F238E27FC236}">
                <a16:creationId xmlns:a16="http://schemas.microsoft.com/office/drawing/2014/main" id="{7A91200C-CB58-4D2A-BA68-528A2FD8210B}"/>
              </a:ext>
            </a:extLst>
          </p:cNvPr>
          <p:cNvSpPr/>
          <p:nvPr/>
        </p:nvSpPr>
        <p:spPr bwMode="auto">
          <a:xfrm>
            <a:off x="10101178" y="2563799"/>
            <a:ext cx="2011680" cy="2011680"/>
          </a:xfrm>
          <a:prstGeom prst="star8">
            <a:avLst/>
          </a:prstGeom>
          <a:solidFill>
            <a:srgbClr val="FF934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Best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Practice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D2BA8-D7B2-46D7-BC30-B6F2F0124642}"/>
              </a:ext>
            </a:extLst>
          </p:cNvPr>
          <p:cNvSpPr/>
          <p:nvPr/>
        </p:nvSpPr>
        <p:spPr bwMode="auto">
          <a:xfrm>
            <a:off x="1051859" y="5483873"/>
            <a:ext cx="1371600" cy="1005840"/>
          </a:xfrm>
          <a:prstGeom prst="rect">
            <a:avLst/>
          </a:prstGeom>
          <a:solidFill>
            <a:schemeClr val="accent1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Default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54A8B-7FDA-4C77-AAA9-AED2B3DD4B92}"/>
              </a:ext>
            </a:extLst>
          </p:cNvPr>
          <p:cNvSpPr/>
          <p:nvPr/>
        </p:nvSpPr>
        <p:spPr bwMode="auto">
          <a:xfrm>
            <a:off x="2686424" y="5483873"/>
            <a:ext cx="1371600" cy="1005840"/>
          </a:xfrm>
          <a:prstGeom prst="rect">
            <a:avLst/>
          </a:prstGeom>
          <a:solidFill>
            <a:srgbClr val="50E6FF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Training 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71BA6-B284-4E42-8C47-76ABED4BF4B3}"/>
              </a:ext>
            </a:extLst>
          </p:cNvPr>
          <p:cNvSpPr/>
          <p:nvPr/>
        </p:nvSpPr>
        <p:spPr bwMode="auto">
          <a:xfrm>
            <a:off x="4275417" y="5483873"/>
            <a:ext cx="1371600" cy="1005840"/>
          </a:xfrm>
          <a:prstGeom prst="rect">
            <a:avLst/>
          </a:prstGeom>
          <a:solidFill>
            <a:srgbClr val="50E6FF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Training #2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21E3E4-DAD4-4660-BAEA-F78F0EBEF310}"/>
              </a:ext>
            </a:extLst>
          </p:cNvPr>
          <p:cNvSpPr/>
          <p:nvPr/>
        </p:nvSpPr>
        <p:spPr bwMode="auto">
          <a:xfrm>
            <a:off x="5987676" y="5483873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3B1C1-72CB-4EF7-8E8D-C7A487D82488}"/>
              </a:ext>
            </a:extLst>
          </p:cNvPr>
          <p:cNvSpPr/>
          <p:nvPr/>
        </p:nvSpPr>
        <p:spPr bwMode="auto">
          <a:xfrm>
            <a:off x="6140076" y="5636273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854DE-C487-40B8-97A1-9677CED11B66}"/>
              </a:ext>
            </a:extLst>
          </p:cNvPr>
          <p:cNvSpPr/>
          <p:nvPr/>
        </p:nvSpPr>
        <p:spPr bwMode="auto">
          <a:xfrm>
            <a:off x="6292476" y="5788673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Contoso Europe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65CB9-D223-4477-AA70-77BB4525ADC7}"/>
              </a:ext>
            </a:extLst>
          </p:cNvPr>
          <p:cNvSpPr/>
          <p:nvPr/>
        </p:nvSpPr>
        <p:spPr>
          <a:xfrm>
            <a:off x="5920852" y="5419340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Dev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879498-01BF-4098-BF53-1CC11CDCF26B}"/>
              </a:ext>
            </a:extLst>
          </p:cNvPr>
          <p:cNvSpPr/>
          <p:nvPr/>
        </p:nvSpPr>
        <p:spPr>
          <a:xfrm>
            <a:off x="6073251" y="5571740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370579-CBE5-4A2F-9E5D-ACDC8B87EA42}"/>
              </a:ext>
            </a:extLst>
          </p:cNvPr>
          <p:cNvSpPr/>
          <p:nvPr/>
        </p:nvSpPr>
        <p:spPr>
          <a:xfrm>
            <a:off x="6225651" y="5724140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Prod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D09FAF-1BC3-4323-B104-C985136DA916}"/>
              </a:ext>
            </a:extLst>
          </p:cNvPr>
          <p:cNvSpPr/>
          <p:nvPr/>
        </p:nvSpPr>
        <p:spPr bwMode="auto">
          <a:xfrm>
            <a:off x="7883300" y="5548405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96E2A-1200-4648-8673-A4C8013F22B1}"/>
              </a:ext>
            </a:extLst>
          </p:cNvPr>
          <p:cNvSpPr/>
          <p:nvPr/>
        </p:nvSpPr>
        <p:spPr bwMode="auto">
          <a:xfrm>
            <a:off x="8035700" y="5700805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2A722E-046C-4AEC-8E6C-F69AD6939098}"/>
              </a:ext>
            </a:extLst>
          </p:cNvPr>
          <p:cNvSpPr/>
          <p:nvPr/>
        </p:nvSpPr>
        <p:spPr bwMode="auto">
          <a:xfrm>
            <a:off x="8188100" y="5853205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Contoso USA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5AD4C5-539C-4B42-8EFE-54993114CA89}"/>
              </a:ext>
            </a:extLst>
          </p:cNvPr>
          <p:cNvSpPr/>
          <p:nvPr/>
        </p:nvSpPr>
        <p:spPr>
          <a:xfrm>
            <a:off x="7816476" y="5483872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Dev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516AE-703E-40C1-8EB1-F66F0C33E8D5}"/>
              </a:ext>
            </a:extLst>
          </p:cNvPr>
          <p:cNvSpPr/>
          <p:nvPr/>
        </p:nvSpPr>
        <p:spPr>
          <a:xfrm>
            <a:off x="7968875" y="5636272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8D133A-2703-4C75-A276-8F08BEFC8A02}"/>
              </a:ext>
            </a:extLst>
          </p:cNvPr>
          <p:cNvSpPr/>
          <p:nvPr/>
        </p:nvSpPr>
        <p:spPr>
          <a:xfrm>
            <a:off x="8121275" y="5788672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Prod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88ED6428-FD65-4049-9B5F-08E5AC7E970F}"/>
              </a:ext>
            </a:extLst>
          </p:cNvPr>
          <p:cNvSpPr/>
          <p:nvPr/>
        </p:nvSpPr>
        <p:spPr>
          <a:xfrm rot="5400000">
            <a:off x="5250878" y="42715"/>
            <a:ext cx="181521" cy="8436123"/>
          </a:xfrm>
          <a:prstGeom prst="leftBracket">
            <a:avLst/>
          </a:prstGeom>
          <a:ln w="76200">
            <a:solidFill>
              <a:srgbClr val="243A5E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24B1A-A80D-4BDE-88E7-0E9156026877}"/>
              </a:ext>
            </a:extLst>
          </p:cNvPr>
          <p:cNvSpPr/>
          <p:nvPr/>
        </p:nvSpPr>
        <p:spPr bwMode="auto">
          <a:xfrm>
            <a:off x="3592456" y="3861492"/>
            <a:ext cx="4224020" cy="611065"/>
          </a:xfrm>
          <a:prstGeom prst="rect">
            <a:avLst/>
          </a:prstGeom>
          <a:solidFill>
            <a:srgbClr val="243A5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#1: Block unsupported non-Microsoft connectors (e.g. Dropbox, social media)</a:t>
            </a:r>
          </a:p>
        </p:txBody>
      </p:sp>
    </p:spTree>
    <p:extLst>
      <p:ext uri="{BB962C8B-B14F-4D97-AF65-F5344CB8AC3E}">
        <p14:creationId xmlns:p14="http://schemas.microsoft.com/office/powerpoint/2010/main" val="21101512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1CC1-DD88-49A3-AE3F-F9010CFD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/>
              <a:t>Setup data loss prevention (DLP)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1F13-A487-40DE-9439-EF1CAAF2A4DB}"/>
              </a:ext>
            </a:extLst>
          </p:cNvPr>
          <p:cNvSpPr txBox="1">
            <a:spLocks/>
          </p:cNvSpPr>
          <p:nvPr/>
        </p:nvSpPr>
        <p:spPr>
          <a:xfrm>
            <a:off x="588263" y="1262926"/>
            <a:ext cx="9856694" cy="1828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/>
              <a:t>Create a policy spanning all environments that blocks all unsupported non-Microsoft connectors and classifies all Microsoft connectors as ‘Business Data’</a:t>
            </a:r>
          </a:p>
          <a:p>
            <a:pPr marL="514350" indent="-514350">
              <a:buFont typeface="+mj-lt"/>
              <a:buAutoNum type="arabicPeriod"/>
            </a:pPr>
            <a:endParaRPr lang="en-US" sz="1800"/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Create a policy for the default environment (and other training environments) that further restricts which Microsoft connectors are classified as ‘Business Data’</a:t>
            </a:r>
          </a:p>
          <a:p>
            <a:pPr marL="514350" indent="-514350">
              <a:buFont typeface="+mj-lt"/>
              <a:buAutoNum type="arabicPeriod"/>
            </a:pPr>
            <a:endParaRPr lang="en-US" sz="1800"/>
          </a:p>
        </p:txBody>
      </p: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E57BFDB3-9E9A-49FF-9B5B-711090CFEB5E}"/>
              </a:ext>
            </a:extLst>
          </p:cNvPr>
          <p:cNvSpPr/>
          <p:nvPr/>
        </p:nvSpPr>
        <p:spPr bwMode="auto">
          <a:xfrm>
            <a:off x="10016899" y="2624728"/>
            <a:ext cx="2011680" cy="2011680"/>
          </a:xfrm>
          <a:prstGeom prst="star8">
            <a:avLst/>
          </a:prstGeom>
          <a:solidFill>
            <a:srgbClr val="FF934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Best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Practice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236D9F-C80D-4DE4-A62A-DBD88E788F1A}"/>
              </a:ext>
            </a:extLst>
          </p:cNvPr>
          <p:cNvSpPr/>
          <p:nvPr/>
        </p:nvSpPr>
        <p:spPr bwMode="auto">
          <a:xfrm>
            <a:off x="1051859" y="5483873"/>
            <a:ext cx="1371600" cy="1005840"/>
          </a:xfrm>
          <a:prstGeom prst="rect">
            <a:avLst/>
          </a:prstGeom>
          <a:solidFill>
            <a:schemeClr val="accent1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Default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0715E-093F-484C-A68D-CDBC71166A32}"/>
              </a:ext>
            </a:extLst>
          </p:cNvPr>
          <p:cNvSpPr/>
          <p:nvPr/>
        </p:nvSpPr>
        <p:spPr bwMode="auto">
          <a:xfrm>
            <a:off x="2686424" y="5483873"/>
            <a:ext cx="1371600" cy="1005840"/>
          </a:xfrm>
          <a:prstGeom prst="rect">
            <a:avLst/>
          </a:prstGeom>
          <a:solidFill>
            <a:srgbClr val="50E6FF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Training 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FEDE4-7920-42D2-9235-7F5E147D43D2}"/>
              </a:ext>
            </a:extLst>
          </p:cNvPr>
          <p:cNvSpPr/>
          <p:nvPr/>
        </p:nvSpPr>
        <p:spPr bwMode="auto">
          <a:xfrm>
            <a:off x="4275417" y="5483873"/>
            <a:ext cx="1371600" cy="1005840"/>
          </a:xfrm>
          <a:prstGeom prst="rect">
            <a:avLst/>
          </a:prstGeom>
          <a:solidFill>
            <a:srgbClr val="50E6FF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Training #2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E584C-8CC1-48C7-A519-C68139585D18}"/>
              </a:ext>
            </a:extLst>
          </p:cNvPr>
          <p:cNvSpPr/>
          <p:nvPr/>
        </p:nvSpPr>
        <p:spPr bwMode="auto">
          <a:xfrm>
            <a:off x="5987676" y="5483873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8984F-7993-4619-820C-CD4991DB3D22}"/>
              </a:ext>
            </a:extLst>
          </p:cNvPr>
          <p:cNvSpPr/>
          <p:nvPr/>
        </p:nvSpPr>
        <p:spPr bwMode="auto">
          <a:xfrm>
            <a:off x="6140076" y="5636273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E72CB-9D25-46A1-A230-A45FEF57388C}"/>
              </a:ext>
            </a:extLst>
          </p:cNvPr>
          <p:cNvSpPr/>
          <p:nvPr/>
        </p:nvSpPr>
        <p:spPr bwMode="auto">
          <a:xfrm>
            <a:off x="6292476" y="5788673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Contoso Europe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36BD8-9A2E-4DB5-A82C-9C10A8D63C2A}"/>
              </a:ext>
            </a:extLst>
          </p:cNvPr>
          <p:cNvSpPr/>
          <p:nvPr/>
        </p:nvSpPr>
        <p:spPr>
          <a:xfrm>
            <a:off x="5920852" y="5419340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Dev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D46D9-2299-46FA-A0E9-C6321B0DD205}"/>
              </a:ext>
            </a:extLst>
          </p:cNvPr>
          <p:cNvSpPr/>
          <p:nvPr/>
        </p:nvSpPr>
        <p:spPr>
          <a:xfrm>
            <a:off x="6073251" y="5571740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7A9682-61D6-4D76-A9DA-A0639BBA02B9}"/>
              </a:ext>
            </a:extLst>
          </p:cNvPr>
          <p:cNvSpPr/>
          <p:nvPr/>
        </p:nvSpPr>
        <p:spPr>
          <a:xfrm>
            <a:off x="6225651" y="5724140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Prod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2436AD-7507-4660-AF4D-59CAD8784438}"/>
              </a:ext>
            </a:extLst>
          </p:cNvPr>
          <p:cNvSpPr/>
          <p:nvPr/>
        </p:nvSpPr>
        <p:spPr bwMode="auto">
          <a:xfrm>
            <a:off x="7883300" y="5548405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12FF2-16F1-4B31-9C19-648B343648FF}"/>
              </a:ext>
            </a:extLst>
          </p:cNvPr>
          <p:cNvSpPr/>
          <p:nvPr/>
        </p:nvSpPr>
        <p:spPr bwMode="auto">
          <a:xfrm>
            <a:off x="8035700" y="5700805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59EB1F-9F0D-4C76-8FEA-1D04305F5B68}"/>
              </a:ext>
            </a:extLst>
          </p:cNvPr>
          <p:cNvSpPr/>
          <p:nvPr/>
        </p:nvSpPr>
        <p:spPr bwMode="auto">
          <a:xfrm>
            <a:off x="8188100" y="5853205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Contoso USA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822C0-15BA-4252-86C7-4EBFDF6782F4}"/>
              </a:ext>
            </a:extLst>
          </p:cNvPr>
          <p:cNvSpPr/>
          <p:nvPr/>
        </p:nvSpPr>
        <p:spPr>
          <a:xfrm>
            <a:off x="7816476" y="5483872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Dev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73397-DB24-410D-8CBD-E16C4C840575}"/>
              </a:ext>
            </a:extLst>
          </p:cNvPr>
          <p:cNvSpPr/>
          <p:nvPr/>
        </p:nvSpPr>
        <p:spPr>
          <a:xfrm>
            <a:off x="7968875" y="5636272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F1B8B-6B24-439B-A739-EB144ED49687}"/>
              </a:ext>
            </a:extLst>
          </p:cNvPr>
          <p:cNvSpPr/>
          <p:nvPr/>
        </p:nvSpPr>
        <p:spPr>
          <a:xfrm>
            <a:off x="8121275" y="5788672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Prod</a:t>
            </a: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6E57E3D9-1AE8-4268-8307-4CEF9D4E542B}"/>
              </a:ext>
            </a:extLst>
          </p:cNvPr>
          <p:cNvSpPr/>
          <p:nvPr/>
        </p:nvSpPr>
        <p:spPr>
          <a:xfrm rot="5400000">
            <a:off x="5250878" y="42715"/>
            <a:ext cx="181521" cy="8436123"/>
          </a:xfrm>
          <a:prstGeom prst="leftBracket">
            <a:avLst/>
          </a:prstGeom>
          <a:ln w="76200">
            <a:solidFill>
              <a:srgbClr val="243A5E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80E342F5-A39C-44B5-9AA6-85EB005DD056}"/>
              </a:ext>
            </a:extLst>
          </p:cNvPr>
          <p:cNvSpPr/>
          <p:nvPr/>
        </p:nvSpPr>
        <p:spPr>
          <a:xfrm rot="5400000">
            <a:off x="3294536" y="2815577"/>
            <a:ext cx="181522" cy="4523440"/>
          </a:xfrm>
          <a:prstGeom prst="leftBracket">
            <a:avLst/>
          </a:prstGeom>
          <a:ln w="76200">
            <a:solidFill>
              <a:srgbClr val="243A5E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E39B3B-A65C-4605-A5B8-0653B408784F}"/>
              </a:ext>
            </a:extLst>
          </p:cNvPr>
          <p:cNvSpPr/>
          <p:nvPr/>
        </p:nvSpPr>
        <p:spPr bwMode="auto">
          <a:xfrm>
            <a:off x="3592456" y="3861492"/>
            <a:ext cx="4224020" cy="611065"/>
          </a:xfrm>
          <a:prstGeom prst="rect">
            <a:avLst/>
          </a:prstGeom>
          <a:solidFill>
            <a:srgbClr val="243A5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#1: Block unsupported non-Microsoft connectors (e.g. Dropbox, social media)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C63E2F-E097-40D4-B87C-C4B5D3FD8956}"/>
              </a:ext>
            </a:extLst>
          </p:cNvPr>
          <p:cNvSpPr/>
          <p:nvPr/>
        </p:nvSpPr>
        <p:spPr bwMode="auto">
          <a:xfrm>
            <a:off x="1518025" y="4678926"/>
            <a:ext cx="3801034" cy="612648"/>
          </a:xfrm>
          <a:prstGeom prst="rect">
            <a:avLst/>
          </a:prstGeom>
          <a:solidFill>
            <a:srgbClr val="243A5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#2: Restrict ‘business data’ connectors (e.g. only Office 365 connectors are business data)</a:t>
            </a:r>
          </a:p>
        </p:txBody>
      </p:sp>
    </p:spTree>
    <p:extLst>
      <p:ext uri="{BB962C8B-B14F-4D97-AF65-F5344CB8AC3E}">
        <p14:creationId xmlns:p14="http://schemas.microsoft.com/office/powerpoint/2010/main" val="32588326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882A-9FF0-4E52-ACF2-D40A5204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/>
              <a:t>Setup data loss prevention (DLP)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F19E-A5FB-4988-AE22-8131CBCF10F8}"/>
              </a:ext>
            </a:extLst>
          </p:cNvPr>
          <p:cNvSpPr txBox="1">
            <a:spLocks/>
          </p:cNvSpPr>
          <p:nvPr/>
        </p:nvSpPr>
        <p:spPr>
          <a:xfrm>
            <a:off x="588263" y="1262926"/>
            <a:ext cx="9856694" cy="2437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/>
              <a:t>Create a policy spanning all environments that blocks all unsupported non-Microsoft connectors and classifies all Microsoft connectors as ‘Business Data’</a:t>
            </a:r>
          </a:p>
          <a:p>
            <a:pPr marL="514350" indent="-514350">
              <a:buFont typeface="+mj-lt"/>
              <a:buAutoNum type="arabicPeriod"/>
            </a:pPr>
            <a:endParaRPr lang="en-US" sz="1800"/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Create a policy for the default environment (and other training environments) that further restricts which Microsoft connectors are classified as ‘Business Data’</a:t>
            </a:r>
          </a:p>
          <a:p>
            <a:pPr marL="514350" indent="-514350">
              <a:buFont typeface="+mj-lt"/>
              <a:buAutoNum type="arabicPeriod"/>
            </a:pPr>
            <a:endParaRPr lang="en-US" sz="1800"/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Create additional policies or exclude those environment from policies #1 and #2 above that permit certain connectors or connector combinations to be used for specific environments </a:t>
            </a:r>
          </a:p>
        </p:txBody>
      </p: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006A03B0-F92C-43FF-B2BB-422AD5E25238}"/>
              </a:ext>
            </a:extLst>
          </p:cNvPr>
          <p:cNvSpPr/>
          <p:nvPr/>
        </p:nvSpPr>
        <p:spPr bwMode="auto">
          <a:xfrm>
            <a:off x="10046377" y="4763167"/>
            <a:ext cx="2011680" cy="2011680"/>
          </a:xfrm>
          <a:prstGeom prst="star8">
            <a:avLst/>
          </a:prstGeom>
          <a:solidFill>
            <a:srgbClr val="FF934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Best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Practice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55BFD-100C-46F0-9691-204DB73EDF79}"/>
              </a:ext>
            </a:extLst>
          </p:cNvPr>
          <p:cNvSpPr/>
          <p:nvPr/>
        </p:nvSpPr>
        <p:spPr bwMode="auto">
          <a:xfrm>
            <a:off x="1051859" y="5483873"/>
            <a:ext cx="1371600" cy="1005840"/>
          </a:xfrm>
          <a:prstGeom prst="rect">
            <a:avLst/>
          </a:prstGeom>
          <a:solidFill>
            <a:schemeClr val="accent1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Default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57D0DA-D15A-4EF3-B48F-EA24F20AEDE4}"/>
              </a:ext>
            </a:extLst>
          </p:cNvPr>
          <p:cNvSpPr/>
          <p:nvPr/>
        </p:nvSpPr>
        <p:spPr bwMode="auto">
          <a:xfrm>
            <a:off x="2686424" y="5483873"/>
            <a:ext cx="1371600" cy="1005840"/>
          </a:xfrm>
          <a:prstGeom prst="rect">
            <a:avLst/>
          </a:prstGeom>
          <a:solidFill>
            <a:srgbClr val="50E6FF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Training 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3D363-DF85-458F-8AD3-247CF301896A}"/>
              </a:ext>
            </a:extLst>
          </p:cNvPr>
          <p:cNvSpPr/>
          <p:nvPr/>
        </p:nvSpPr>
        <p:spPr bwMode="auto">
          <a:xfrm>
            <a:off x="4275417" y="5483873"/>
            <a:ext cx="1371600" cy="1005840"/>
          </a:xfrm>
          <a:prstGeom prst="rect">
            <a:avLst/>
          </a:prstGeom>
          <a:solidFill>
            <a:srgbClr val="50E6FF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Training #2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3C91F1-08C5-4F38-9732-C59796A40BF4}"/>
              </a:ext>
            </a:extLst>
          </p:cNvPr>
          <p:cNvSpPr/>
          <p:nvPr/>
        </p:nvSpPr>
        <p:spPr bwMode="auto">
          <a:xfrm>
            <a:off x="5987676" y="5483873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DA480-AE79-45A4-BE67-5A4DD6907513}"/>
              </a:ext>
            </a:extLst>
          </p:cNvPr>
          <p:cNvSpPr/>
          <p:nvPr/>
        </p:nvSpPr>
        <p:spPr bwMode="auto">
          <a:xfrm>
            <a:off x="6140076" y="5636273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E19039-5649-45D4-9012-35CACD70117F}"/>
              </a:ext>
            </a:extLst>
          </p:cNvPr>
          <p:cNvSpPr/>
          <p:nvPr/>
        </p:nvSpPr>
        <p:spPr bwMode="auto">
          <a:xfrm>
            <a:off x="6292476" y="5788673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Contoso Europe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B24894-ECBA-482D-A5E1-F9BB4629A12F}"/>
              </a:ext>
            </a:extLst>
          </p:cNvPr>
          <p:cNvSpPr/>
          <p:nvPr/>
        </p:nvSpPr>
        <p:spPr>
          <a:xfrm>
            <a:off x="5920852" y="5419340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Dev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B3D44-B2ED-45FD-AA56-1654A9F02C6C}"/>
              </a:ext>
            </a:extLst>
          </p:cNvPr>
          <p:cNvSpPr/>
          <p:nvPr/>
        </p:nvSpPr>
        <p:spPr>
          <a:xfrm>
            <a:off x="6073251" y="5571740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3E1A5-BB4E-4946-A754-A1EAA9A6FD67}"/>
              </a:ext>
            </a:extLst>
          </p:cNvPr>
          <p:cNvSpPr/>
          <p:nvPr/>
        </p:nvSpPr>
        <p:spPr>
          <a:xfrm>
            <a:off x="6225651" y="5724140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Prod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4D5C3B-F277-49BB-936F-9BB71F8F4845}"/>
              </a:ext>
            </a:extLst>
          </p:cNvPr>
          <p:cNvSpPr/>
          <p:nvPr/>
        </p:nvSpPr>
        <p:spPr bwMode="auto">
          <a:xfrm>
            <a:off x="7883300" y="5548405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ED79B-F064-425C-BA55-748935E8FC6C}"/>
              </a:ext>
            </a:extLst>
          </p:cNvPr>
          <p:cNvSpPr/>
          <p:nvPr/>
        </p:nvSpPr>
        <p:spPr bwMode="auto">
          <a:xfrm>
            <a:off x="8035700" y="5700805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B0D6E-4B7D-4833-95D2-7D168FF12301}"/>
              </a:ext>
            </a:extLst>
          </p:cNvPr>
          <p:cNvSpPr/>
          <p:nvPr/>
        </p:nvSpPr>
        <p:spPr bwMode="auto">
          <a:xfrm>
            <a:off x="8188100" y="5853205"/>
            <a:ext cx="1371600" cy="1005840"/>
          </a:xfrm>
          <a:prstGeom prst="rect">
            <a:avLst/>
          </a:prstGeom>
          <a:solidFill>
            <a:srgbClr val="FFB900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Contoso USA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71F95-8B1F-4614-B6C4-66F2ABA02562}"/>
              </a:ext>
            </a:extLst>
          </p:cNvPr>
          <p:cNvSpPr/>
          <p:nvPr/>
        </p:nvSpPr>
        <p:spPr>
          <a:xfrm>
            <a:off x="7816476" y="5483872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Dev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16278-C69B-4588-8880-6D104035B3DE}"/>
              </a:ext>
            </a:extLst>
          </p:cNvPr>
          <p:cNvSpPr/>
          <p:nvPr/>
        </p:nvSpPr>
        <p:spPr>
          <a:xfrm>
            <a:off x="7968875" y="5636272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825647-64EA-4DCF-ADF1-280C0344E04E}"/>
              </a:ext>
            </a:extLst>
          </p:cNvPr>
          <p:cNvSpPr/>
          <p:nvPr/>
        </p:nvSpPr>
        <p:spPr>
          <a:xfrm>
            <a:off x="8121275" y="5788672"/>
            <a:ext cx="1371600" cy="1005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a typeface="Segoe UI" pitchFamily="34" charset="0"/>
                <a:cs typeface="Segoe UI" pitchFamily="34" charset="0"/>
              </a:rPr>
              <a:t>Prod</a:t>
            </a: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A59A5499-FFDD-4DE6-B3EF-59FE851C9BD0}"/>
              </a:ext>
            </a:extLst>
          </p:cNvPr>
          <p:cNvSpPr/>
          <p:nvPr/>
        </p:nvSpPr>
        <p:spPr>
          <a:xfrm rot="5400000">
            <a:off x="5250878" y="42715"/>
            <a:ext cx="181521" cy="8436123"/>
          </a:xfrm>
          <a:prstGeom prst="leftBracket">
            <a:avLst/>
          </a:prstGeom>
          <a:ln w="76200">
            <a:solidFill>
              <a:srgbClr val="243A5E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B38BE5AE-285D-451F-BD39-9A1A6BED6685}"/>
              </a:ext>
            </a:extLst>
          </p:cNvPr>
          <p:cNvSpPr/>
          <p:nvPr/>
        </p:nvSpPr>
        <p:spPr>
          <a:xfrm rot="5400000">
            <a:off x="3294536" y="2815577"/>
            <a:ext cx="181522" cy="4523440"/>
          </a:xfrm>
          <a:prstGeom prst="leftBracket">
            <a:avLst/>
          </a:prstGeom>
          <a:ln w="76200">
            <a:solidFill>
              <a:srgbClr val="243A5E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F66736-8205-4EB4-B872-9D9B928D03B6}"/>
              </a:ext>
            </a:extLst>
          </p:cNvPr>
          <p:cNvSpPr/>
          <p:nvPr/>
        </p:nvSpPr>
        <p:spPr bwMode="auto">
          <a:xfrm>
            <a:off x="3592456" y="3861492"/>
            <a:ext cx="4224020" cy="611065"/>
          </a:xfrm>
          <a:prstGeom prst="rect">
            <a:avLst/>
          </a:prstGeom>
          <a:solidFill>
            <a:srgbClr val="243A5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#1: Block unsupported non-Microsoft connectors (e.g. Dropbox, social media)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ED2C80-EA44-421B-A7CC-EC5CA50C35AA}"/>
              </a:ext>
            </a:extLst>
          </p:cNvPr>
          <p:cNvSpPr/>
          <p:nvPr/>
        </p:nvSpPr>
        <p:spPr bwMode="auto">
          <a:xfrm>
            <a:off x="1518025" y="4678926"/>
            <a:ext cx="3801034" cy="612648"/>
          </a:xfrm>
          <a:prstGeom prst="rect">
            <a:avLst/>
          </a:prstGeom>
          <a:solidFill>
            <a:srgbClr val="243A5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#2: Restrict ‘business data’ connectors (e.g. only Office 365 connectors are business data)</a:t>
            </a:r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915B202B-EB5F-4AF5-BFCF-8162F5D24C53}"/>
              </a:ext>
            </a:extLst>
          </p:cNvPr>
          <p:cNvSpPr/>
          <p:nvPr/>
        </p:nvSpPr>
        <p:spPr>
          <a:xfrm rot="5400000">
            <a:off x="7649515" y="3256587"/>
            <a:ext cx="181522" cy="3638848"/>
          </a:xfrm>
          <a:prstGeom prst="leftBracket">
            <a:avLst/>
          </a:prstGeom>
          <a:ln w="76200">
            <a:solidFill>
              <a:srgbClr val="243A5E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20FFE4-F831-408E-BCCD-7B724D0A031C}"/>
              </a:ext>
            </a:extLst>
          </p:cNvPr>
          <p:cNvSpPr/>
          <p:nvPr/>
        </p:nvSpPr>
        <p:spPr bwMode="auto">
          <a:xfrm>
            <a:off x="6407529" y="4704641"/>
            <a:ext cx="2795490" cy="611065"/>
          </a:xfrm>
          <a:prstGeom prst="rect">
            <a:avLst/>
          </a:prstGeom>
          <a:solidFill>
            <a:srgbClr val="243A5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#3: Create exception policies for certain application environments </a:t>
            </a:r>
          </a:p>
        </p:txBody>
      </p:sp>
    </p:spTree>
    <p:extLst>
      <p:ext uri="{BB962C8B-B14F-4D97-AF65-F5344CB8AC3E}">
        <p14:creationId xmlns:p14="http://schemas.microsoft.com/office/powerpoint/2010/main" val="34297126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F7DF551-9FD8-4C2D-A243-6236E02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3223"/>
            <a:ext cx="5510784" cy="498598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D7410A3-9E54-41FD-9D7E-4DA48ED6F2E3}"/>
              </a:ext>
            </a:extLst>
          </p:cNvPr>
          <p:cNvSpPr txBox="1">
            <a:spLocks/>
          </p:cNvSpPr>
          <p:nvPr/>
        </p:nvSpPr>
        <p:spPr>
          <a:xfrm>
            <a:off x="585216" y="3977319"/>
            <a:ext cx="5510784" cy="677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Environment controls and data loss prevention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78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7ADD-C6EE-4A35-9800-048511D6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2537210"/>
            <a:ext cx="6186125" cy="997196"/>
          </a:xfrm>
        </p:spPr>
        <p:txBody>
          <a:bodyPr>
            <a:normAutofit fontScale="90000"/>
          </a:bodyPr>
          <a:lstStyle/>
          <a:p>
            <a:r>
              <a:rPr lang="en-US"/>
              <a:t>Monitor your tenant’s activity</a:t>
            </a:r>
          </a:p>
        </p:txBody>
      </p:sp>
    </p:spTree>
    <p:extLst>
      <p:ext uri="{BB962C8B-B14F-4D97-AF65-F5344CB8AC3E}">
        <p14:creationId xmlns:p14="http://schemas.microsoft.com/office/powerpoint/2010/main" val="18937743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67E2C2-5D0D-4276-987F-32214174AA9E}"/>
              </a:ext>
            </a:extLst>
          </p:cNvPr>
          <p:cNvSpPr txBox="1">
            <a:spLocks/>
          </p:cNvSpPr>
          <p:nvPr/>
        </p:nvSpPr>
        <p:spPr>
          <a:xfrm>
            <a:off x="325288" y="1316766"/>
            <a:ext cx="8983304" cy="8863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1. Power Apps and Power Automate logs available at </a:t>
            </a:r>
            <a:r>
              <a:rPr lang="en-US" sz="1800" b="1">
                <a:hlinkClick r:id="rId2"/>
              </a:rPr>
              <a:t>https://protection.office.com</a:t>
            </a:r>
            <a:r>
              <a:rPr lang="en-US" sz="1800" b="1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9BDE344-E9EF-436D-B2FC-3E739E04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1582400" cy="975360"/>
          </a:xfrm>
        </p:spPr>
        <p:txBody>
          <a:bodyPr/>
          <a:lstStyle/>
          <a:p>
            <a:r>
              <a:rPr lang="en-US"/>
              <a:t>Logs &amp; analytics – see what’s happening</a:t>
            </a:r>
          </a:p>
        </p:txBody>
      </p:sp>
      <p:sp>
        <p:nvSpPr>
          <p:cNvPr id="7" name="Star: 8 Points 6">
            <a:extLst>
              <a:ext uri="{FF2B5EF4-FFF2-40B4-BE49-F238E27FC236}">
                <a16:creationId xmlns:a16="http://schemas.microsoft.com/office/drawing/2014/main" id="{FDA8CE15-7476-4E55-8882-D656D90B5A9F}"/>
              </a:ext>
            </a:extLst>
          </p:cNvPr>
          <p:cNvSpPr/>
          <p:nvPr/>
        </p:nvSpPr>
        <p:spPr bwMode="auto">
          <a:xfrm>
            <a:off x="8628011" y="1197323"/>
            <a:ext cx="2011680" cy="2011680"/>
          </a:xfrm>
          <a:prstGeom prst="star8">
            <a:avLst/>
          </a:prstGeom>
          <a:solidFill>
            <a:srgbClr val="FF934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Best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Practice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#3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12B7239-B7D2-4002-B2A8-45FE1319DF81}"/>
              </a:ext>
            </a:extLst>
          </p:cNvPr>
          <p:cNvSpPr txBox="1">
            <a:spLocks/>
          </p:cNvSpPr>
          <p:nvPr/>
        </p:nvSpPr>
        <p:spPr>
          <a:xfrm>
            <a:off x="450529" y="1764524"/>
            <a:ext cx="877616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Activity Logging integrated with Office Security and Compliance center for comprehensive logging across Microsoft services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0850EC-FA1A-4462-9C6B-2093582EFD32}"/>
              </a:ext>
            </a:extLst>
          </p:cNvPr>
          <p:cNvGraphicFramePr>
            <a:graphicFrameLocks noGrp="1"/>
          </p:cNvGraphicFramePr>
          <p:nvPr/>
        </p:nvGraphicFramePr>
        <p:xfrm>
          <a:off x="5857702" y="2754958"/>
          <a:ext cx="6029498" cy="37996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7902">
                  <a:extLst>
                    <a:ext uri="{9D8B030D-6E8A-4147-A177-3AD203B41FA5}">
                      <a16:colId xmlns:a16="http://schemas.microsoft.com/office/drawing/2014/main" val="1727943013"/>
                    </a:ext>
                  </a:extLst>
                </a:gridCol>
                <a:gridCol w="3221596">
                  <a:extLst>
                    <a:ext uri="{9D8B030D-6E8A-4147-A177-3AD203B41FA5}">
                      <a16:colId xmlns:a16="http://schemas.microsoft.com/office/drawing/2014/main" val="646873165"/>
                    </a:ext>
                  </a:extLst>
                </a:gridCol>
              </a:tblGrid>
              <a:tr h="5145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Microsoft Power Automate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Power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50960"/>
                  </a:ext>
                </a:extLst>
              </a:tr>
              <a:tr h="328509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Created flow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Edited flow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Deleted flow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Edited permissions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Deleted permissions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Started a paid trial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Renewed a paid trial </a:t>
                      </a:r>
                      <a:endParaRPr lang="en-US" sz="180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Created app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Edited/save app (draft)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Published app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Deleted app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Restored an app from app version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Launched app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Marking app as featured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Marking app as hero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Edited app permissions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Deleted app 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46617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7198470-2CFD-4902-88F9-921674357175}"/>
              </a:ext>
            </a:extLst>
          </p:cNvPr>
          <p:cNvSpPr txBox="1">
            <a:spLocks/>
          </p:cNvSpPr>
          <p:nvPr/>
        </p:nvSpPr>
        <p:spPr>
          <a:xfrm>
            <a:off x="446190" y="2669963"/>
            <a:ext cx="5004351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The audit records are stored in Office 365 Security and Compliance center. </a:t>
            </a:r>
          </a:p>
          <a:p>
            <a:pPr lvl="1"/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Must have an Office 365 E3 or greater license</a:t>
            </a:r>
          </a:p>
          <a:p>
            <a:pPr lvl="1"/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Must enabled at the organization level</a:t>
            </a:r>
          </a:p>
          <a:p>
            <a:endParaRPr lang="en-US" sz="2000"/>
          </a:p>
          <a:p>
            <a:r>
              <a:rPr lang="en-US" sz="2000"/>
              <a:t>Office provides an API to query this data, which is currently used by many SIEM vendors to use the Activity Logging data for reporting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5734890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0516C13-CF06-469F-B14A-8DC77304ADEF}"/>
              </a:ext>
            </a:extLst>
          </p:cNvPr>
          <p:cNvSpPr txBox="1">
            <a:spLocks/>
          </p:cNvSpPr>
          <p:nvPr/>
        </p:nvSpPr>
        <p:spPr>
          <a:xfrm>
            <a:off x="325288" y="1316766"/>
            <a:ext cx="7903435" cy="30285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1. Power Apps and Power Automate logs available at </a:t>
            </a:r>
            <a:r>
              <a:rPr lang="en-US" sz="1800" b="1" dirty="0">
                <a:hlinkClick r:id="rId2"/>
              </a:rPr>
              <a:t>https://protection.office.com</a:t>
            </a:r>
            <a:r>
              <a:rPr lang="en-US" sz="1800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2. Admin analytics</a:t>
            </a:r>
          </a:p>
          <a:p>
            <a:r>
              <a:rPr lang="en-US" sz="1600" dirty="0"/>
              <a:t>Tenant and environment level analytics</a:t>
            </a:r>
          </a:p>
          <a:p>
            <a:r>
              <a:rPr lang="en-US" sz="1600" dirty="0"/>
              <a:t>Available from Power Platform admin center</a:t>
            </a:r>
          </a:p>
          <a:p>
            <a:r>
              <a:rPr lang="en-US" sz="1600" dirty="0"/>
              <a:t>Access is available for environment admins</a:t>
            </a:r>
          </a:p>
          <a:p>
            <a:r>
              <a:rPr lang="en-US" sz="1600" dirty="0"/>
              <a:t>Data is stored for 28 days</a:t>
            </a:r>
          </a:p>
          <a:p>
            <a:r>
              <a:rPr lang="en-US" sz="1600" dirty="0"/>
              <a:t>Data is refreshed daily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DD2934A-6A0F-4A83-970E-D592ACE4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" y="-2618"/>
            <a:ext cx="11582400" cy="975360"/>
          </a:xfrm>
        </p:spPr>
        <p:txBody>
          <a:bodyPr/>
          <a:lstStyle/>
          <a:p>
            <a:r>
              <a:rPr lang="en-US" dirty="0"/>
              <a:t>Logs &amp; analytics – see what’s happening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0075C-8B23-4511-9232-9C9BD4145139}"/>
              </a:ext>
            </a:extLst>
          </p:cNvPr>
          <p:cNvSpPr/>
          <p:nvPr/>
        </p:nvSpPr>
        <p:spPr bwMode="auto">
          <a:xfrm>
            <a:off x="6874263" y="2925931"/>
            <a:ext cx="3486944" cy="86409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>
                <a:solidFill>
                  <a:srgbClr val="FFFFFF"/>
                </a:solidFill>
                <a:latin typeface="Segoe UI Light"/>
              </a:rPr>
              <a:t>Capacity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2F7A9-59C2-4BD3-8AE7-903756906129}"/>
              </a:ext>
            </a:extLst>
          </p:cNvPr>
          <p:cNvSpPr/>
          <p:nvPr/>
        </p:nvSpPr>
        <p:spPr bwMode="auto">
          <a:xfrm>
            <a:off x="6882829" y="3908184"/>
            <a:ext cx="3486944" cy="86409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 dirty="0">
                <a:solidFill>
                  <a:srgbClr val="FFFFFF"/>
                </a:solidFill>
                <a:latin typeface="Segoe UI Light"/>
              </a:rPr>
              <a:t>Common Data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7CC06-0F2D-4ED3-B792-20B75120C443}"/>
              </a:ext>
            </a:extLst>
          </p:cNvPr>
          <p:cNvSpPr/>
          <p:nvPr/>
        </p:nvSpPr>
        <p:spPr bwMode="auto">
          <a:xfrm>
            <a:off x="6874263" y="4892176"/>
            <a:ext cx="3486944" cy="86409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 dirty="0">
                <a:solidFill>
                  <a:srgbClr val="FFFFFF"/>
                </a:solidFill>
                <a:latin typeface="Segoe UI Light"/>
              </a:rPr>
              <a:t>Microsoft Power Automate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1BBE8-B4EA-4B4C-9FE9-666D63E09542}"/>
              </a:ext>
            </a:extLst>
          </p:cNvPr>
          <p:cNvSpPr/>
          <p:nvPr/>
        </p:nvSpPr>
        <p:spPr bwMode="auto">
          <a:xfrm>
            <a:off x="6882829" y="5864648"/>
            <a:ext cx="3486944" cy="86409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 dirty="0">
                <a:solidFill>
                  <a:srgbClr val="FFFFFF"/>
                </a:solidFill>
                <a:latin typeface="Segoe UI Light"/>
              </a:rPr>
              <a:t>Power Apps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24648-3006-47CD-8278-03C52E36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983" y="922828"/>
            <a:ext cx="3451291" cy="195176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38364E-8F6F-4C23-A446-CE96500F7342}"/>
              </a:ext>
            </a:extLst>
          </p:cNvPr>
          <p:cNvSpPr/>
          <p:nvPr/>
        </p:nvSpPr>
        <p:spPr bwMode="auto">
          <a:xfrm>
            <a:off x="4792712" y="2398978"/>
            <a:ext cx="2016224" cy="864096"/>
          </a:xfrm>
          <a:prstGeom prst="rightArrow">
            <a:avLst/>
          </a:prstGeom>
          <a:solidFill>
            <a:schemeClr val="bg1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r>
              <a:rPr lang="en-US" sz="1400" u="sng">
                <a:gradFill>
                  <a:gsLst>
                    <a:gs pos="2917">
                      <a:srgbClr val="292929"/>
                    </a:gs>
                    <a:gs pos="30000">
                      <a:srgbClr val="292929"/>
                    </a:gs>
                  </a:gsLst>
                  <a:lin ang="5400000" scaled="0"/>
                </a:gradFill>
                <a:latin typeface="Segoe UI Light"/>
                <a:hlinkClick r:id="rId4"/>
              </a:rPr>
              <a:t>https://aka.ms/ppac</a:t>
            </a:r>
            <a:endParaRPr lang="en-US" sz="1400" u="sng">
              <a:gradFill>
                <a:gsLst>
                  <a:gs pos="2917">
                    <a:srgbClr val="292929"/>
                  </a:gs>
                  <a:gs pos="30000">
                    <a:srgbClr val="292929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3" name="Star: 8 Points 12">
            <a:extLst>
              <a:ext uri="{FF2B5EF4-FFF2-40B4-BE49-F238E27FC236}">
                <a16:creationId xmlns:a16="http://schemas.microsoft.com/office/drawing/2014/main" id="{B2D4736A-BD6D-4D1A-A26D-91BFC3BD7BEA}"/>
              </a:ext>
            </a:extLst>
          </p:cNvPr>
          <p:cNvSpPr/>
          <p:nvPr/>
        </p:nvSpPr>
        <p:spPr bwMode="auto">
          <a:xfrm>
            <a:off x="4847303" y="4717064"/>
            <a:ext cx="2011680" cy="2011680"/>
          </a:xfrm>
          <a:prstGeom prst="star8">
            <a:avLst/>
          </a:prstGeom>
          <a:solidFill>
            <a:srgbClr val="FF934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Best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Practice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141146208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88881B-67AB-4AA8-88AE-A07BC839CD3E}"/>
              </a:ext>
            </a:extLst>
          </p:cNvPr>
          <p:cNvSpPr txBox="1">
            <a:spLocks/>
          </p:cNvSpPr>
          <p:nvPr/>
        </p:nvSpPr>
        <p:spPr>
          <a:xfrm>
            <a:off x="328955" y="1058193"/>
            <a:ext cx="7903435" cy="4875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1. Power Apps and Power Automate logs available at </a:t>
            </a:r>
            <a:r>
              <a:rPr lang="en-US" sz="1800" b="1" dirty="0">
                <a:hlinkClick r:id="rId2"/>
              </a:rPr>
              <a:t>https://protection.office.com</a:t>
            </a:r>
            <a:r>
              <a:rPr lang="en-US" sz="1800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2. Admin analytics</a:t>
            </a:r>
          </a:p>
          <a:p>
            <a:r>
              <a:rPr lang="en-US" sz="1600" dirty="0"/>
              <a:t>Tenant and environment level analytics</a:t>
            </a:r>
          </a:p>
          <a:p>
            <a:r>
              <a:rPr lang="en-US" sz="1600" dirty="0"/>
              <a:t>Available from Power Platform admin center</a:t>
            </a:r>
          </a:p>
          <a:p>
            <a:r>
              <a:rPr lang="en-US" sz="1600" dirty="0"/>
              <a:t>Access is available for environment admins</a:t>
            </a:r>
          </a:p>
          <a:p>
            <a:r>
              <a:rPr lang="en-US" sz="1600" dirty="0"/>
              <a:t>Data is stored for 28 days</a:t>
            </a:r>
          </a:p>
          <a:p>
            <a:r>
              <a:rPr lang="en-US" sz="1600" dirty="0"/>
              <a:t>Data is refreshed daily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3. Maker analytics </a:t>
            </a:r>
            <a:r>
              <a:rPr lang="en-US" sz="1600" dirty="0"/>
              <a:t>(Canvas app and flow level analytics)</a:t>
            </a:r>
          </a:p>
          <a:p>
            <a:r>
              <a:rPr lang="en-US" sz="1600" dirty="0"/>
              <a:t>Available from </a:t>
            </a:r>
            <a:r>
              <a:rPr lang="en-US" sz="1600" dirty="0" err="1"/>
              <a:t>make.Power</a:t>
            </a:r>
            <a:r>
              <a:rPr lang="en-US" sz="1600" dirty="0"/>
              <a:t> Apps.com and flow.microsoft.com</a:t>
            </a:r>
          </a:p>
          <a:p>
            <a:r>
              <a:rPr lang="en-US" sz="1600" dirty="0"/>
              <a:t>Access is available to app &amp; flow owners (admins can grant themselves</a:t>
            </a:r>
          </a:p>
          <a:p>
            <a:pPr marL="0" indent="0">
              <a:buNone/>
            </a:pPr>
            <a:r>
              <a:rPr lang="en-US" sz="1600" dirty="0"/>
              <a:t> access)</a:t>
            </a:r>
          </a:p>
          <a:p>
            <a:r>
              <a:rPr lang="en-US" sz="1600" dirty="0"/>
              <a:t>Data is stored for 30 days</a:t>
            </a:r>
          </a:p>
          <a:p>
            <a:r>
              <a:rPr lang="en-US" sz="1600" dirty="0"/>
              <a:t>Data is refreshed daily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1D00E-58C7-4B7A-AC20-2171013D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1582400" cy="975360"/>
          </a:xfrm>
        </p:spPr>
        <p:txBody>
          <a:bodyPr/>
          <a:lstStyle/>
          <a:p>
            <a:r>
              <a:rPr lang="en-US" dirty="0"/>
              <a:t>Logs &amp; analytics – see what’s happening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EF5F9-2811-4A49-86FA-2350B5FA2339}"/>
              </a:ext>
            </a:extLst>
          </p:cNvPr>
          <p:cNvSpPr/>
          <p:nvPr/>
        </p:nvSpPr>
        <p:spPr bwMode="auto">
          <a:xfrm>
            <a:off x="6809101" y="3108220"/>
            <a:ext cx="3486944" cy="86409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 dirty="0">
                <a:solidFill>
                  <a:srgbClr val="FFFFFF"/>
                </a:solidFill>
                <a:latin typeface="Segoe UI Light"/>
              </a:rPr>
              <a:t>Capacity 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E1436-79D7-4479-9669-C2C621DF3AF8}"/>
              </a:ext>
            </a:extLst>
          </p:cNvPr>
          <p:cNvSpPr/>
          <p:nvPr/>
        </p:nvSpPr>
        <p:spPr bwMode="auto">
          <a:xfrm>
            <a:off x="6817667" y="4090473"/>
            <a:ext cx="3486944" cy="86409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>
                <a:solidFill>
                  <a:srgbClr val="FFFFFF"/>
                </a:solidFill>
                <a:latin typeface="Segoe UI Light"/>
              </a:rPr>
              <a:t>Common Data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9E8FF-31AE-4A4C-B7AD-194ADC584399}"/>
              </a:ext>
            </a:extLst>
          </p:cNvPr>
          <p:cNvSpPr/>
          <p:nvPr/>
        </p:nvSpPr>
        <p:spPr bwMode="auto">
          <a:xfrm>
            <a:off x="6809101" y="5074465"/>
            <a:ext cx="3486944" cy="86409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 dirty="0">
                <a:solidFill>
                  <a:srgbClr val="FFFFFF"/>
                </a:solidFill>
                <a:latin typeface="Segoe UI Light"/>
              </a:rPr>
              <a:t>Microsoft Power Automate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D831E-B411-443F-BE92-129758909CE0}"/>
              </a:ext>
            </a:extLst>
          </p:cNvPr>
          <p:cNvSpPr/>
          <p:nvPr/>
        </p:nvSpPr>
        <p:spPr bwMode="auto">
          <a:xfrm>
            <a:off x="6817667" y="6046937"/>
            <a:ext cx="3486944" cy="86409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 dirty="0">
                <a:solidFill>
                  <a:srgbClr val="FFFFFF"/>
                </a:solidFill>
                <a:latin typeface="Segoe UI Light"/>
              </a:rPr>
              <a:t>Power Apps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96B2C-A573-48D1-99E2-FC3B389C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779" y="1043651"/>
            <a:ext cx="3451291" cy="1951764"/>
          </a:xfrm>
          <a:prstGeom prst="rect">
            <a:avLst/>
          </a:prstGeom>
        </p:spPr>
      </p:pic>
      <p:sp>
        <p:nvSpPr>
          <p:cNvPr id="9" name="Star: 8 Points 8">
            <a:extLst>
              <a:ext uri="{FF2B5EF4-FFF2-40B4-BE49-F238E27FC236}">
                <a16:creationId xmlns:a16="http://schemas.microsoft.com/office/drawing/2014/main" id="{DF772C3F-83D0-4CE3-9C18-F6A56EF281DD}"/>
              </a:ext>
            </a:extLst>
          </p:cNvPr>
          <p:cNvSpPr/>
          <p:nvPr/>
        </p:nvSpPr>
        <p:spPr bwMode="auto">
          <a:xfrm>
            <a:off x="10228998" y="-61414"/>
            <a:ext cx="2011680" cy="2011680"/>
          </a:xfrm>
          <a:prstGeom prst="star8">
            <a:avLst/>
          </a:prstGeom>
          <a:solidFill>
            <a:srgbClr val="FF934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Best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Practice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#3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11CAC8-4C13-4338-B742-9B5C80A4E151}"/>
              </a:ext>
            </a:extLst>
          </p:cNvPr>
          <p:cNvSpPr/>
          <p:nvPr/>
        </p:nvSpPr>
        <p:spPr bwMode="auto">
          <a:xfrm>
            <a:off x="4777432" y="2364011"/>
            <a:ext cx="2016224" cy="864096"/>
          </a:xfrm>
          <a:prstGeom prst="rightArrow">
            <a:avLst/>
          </a:prstGeom>
          <a:solidFill>
            <a:schemeClr val="bg1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r>
              <a:rPr lang="en-US" sz="1400" u="sng">
                <a:gradFill>
                  <a:gsLst>
                    <a:gs pos="2917">
                      <a:srgbClr val="292929"/>
                    </a:gs>
                    <a:gs pos="30000">
                      <a:srgbClr val="292929"/>
                    </a:gs>
                  </a:gsLst>
                  <a:lin ang="5400000" scaled="0"/>
                </a:gradFill>
                <a:latin typeface="Segoe UI Light"/>
                <a:hlinkClick r:id="rId4"/>
              </a:rPr>
              <a:t>https://aka.ms/ppac</a:t>
            </a:r>
            <a:endParaRPr lang="en-US" sz="1400" u="sng">
              <a:gradFill>
                <a:gsLst>
                  <a:gs pos="2917">
                    <a:srgbClr val="292929"/>
                  </a:gs>
                  <a:gs pos="30000">
                    <a:srgbClr val="292929"/>
                  </a:gs>
                </a:gsLst>
                <a:lin ang="5400000" scaled="0"/>
              </a:gra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60994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19905D-D129-4BB9-8D20-29026F33DBDC}"/>
              </a:ext>
            </a:extLst>
          </p:cNvPr>
          <p:cNvSpPr txBox="1"/>
          <p:nvPr/>
        </p:nvSpPr>
        <p:spPr>
          <a:xfrm>
            <a:off x="991826" y="4240320"/>
            <a:ext cx="90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kern="1200" dirty="0">
                <a:solidFill>
                  <a:srgbClr val="505050"/>
                </a:solidFill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Radhakrishnan Govindan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2F64B-9796-47F7-AAE1-642D86DBE134}"/>
              </a:ext>
            </a:extLst>
          </p:cNvPr>
          <p:cNvSpPr txBox="1"/>
          <p:nvPr/>
        </p:nvSpPr>
        <p:spPr>
          <a:xfrm>
            <a:off x="471685" y="2034756"/>
            <a:ext cx="1036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Managing and Supporting Power Apps and Power Automate</a:t>
            </a:r>
            <a:endParaRPr lang="en-IN" sz="3600" b="1" kern="1200" dirty="0">
              <a:solidFill>
                <a:srgbClr val="505050"/>
              </a:solidFill>
              <a:latin typeface="Square721 BT" panose="020B050402020206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AD732F-ACD8-423F-9066-CABA2820BAEA}"/>
              </a:ext>
            </a:extLst>
          </p:cNvPr>
          <p:cNvSpPr/>
          <p:nvPr userDrawn="1"/>
        </p:nvSpPr>
        <p:spPr>
          <a:xfrm>
            <a:off x="991827" y="5215121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@</a:t>
            </a:r>
            <a:r>
              <a:rPr lang="en-IN" sz="1800" b="1" dirty="0" err="1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Softkrishnan</a:t>
            </a:r>
            <a:endParaRPr lang="en-IN" sz="1800" b="1" kern="1200" dirty="0">
              <a:solidFill>
                <a:srgbClr val="505050"/>
              </a:solidFill>
              <a:latin typeface="Square721 BT" panose="020B050402020206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8AE93-C331-46A4-9A47-9A07FAE41E57}"/>
              </a:ext>
            </a:extLst>
          </p:cNvPr>
          <p:cNvSpPr/>
          <p:nvPr/>
        </p:nvSpPr>
        <p:spPr>
          <a:xfrm>
            <a:off x="991827" y="4780697"/>
            <a:ext cx="4112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Microsoft 365 Consultant, MCT, </a:t>
            </a:r>
            <a:r>
              <a:rPr lang="en-IN" sz="2000" dirty="0" err="1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rMVP</a:t>
            </a:r>
            <a:endParaRPr lang="en-IN" sz="20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1389F-8946-4CFD-8F39-7899C8FF9174}"/>
              </a:ext>
            </a:extLst>
          </p:cNvPr>
          <p:cNvSpPr txBox="1"/>
          <p:nvPr/>
        </p:nvSpPr>
        <p:spPr>
          <a:xfrm>
            <a:off x="6277789" y="5850019"/>
            <a:ext cx="386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@GPPBootcampBLR     </a:t>
            </a:r>
            <a:r>
              <a:rPr lang="en-US" dirty="0"/>
              <a:t>#GPPBootcampBLR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D80C5AC-CAE0-4BCA-B9A7-C5BF6D989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29" y="6009285"/>
            <a:ext cx="675062" cy="6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948D24B-FA3E-48F3-ABAC-78D34BF7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9" y="228602"/>
            <a:ext cx="11296416" cy="656655"/>
          </a:xfrm>
        </p:spPr>
        <p:txBody>
          <a:bodyPr>
            <a:normAutofit fontScale="90000"/>
          </a:bodyPr>
          <a:lstStyle/>
          <a:p>
            <a:r>
              <a:rPr lang="en-US"/>
              <a:t>Center of Excellence Toolkit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CD48E2-6CD2-4202-B308-21553BEB0BBF}"/>
              </a:ext>
            </a:extLst>
          </p:cNvPr>
          <p:cNvSpPr txBox="1">
            <a:spLocks/>
          </p:cNvSpPr>
          <p:nvPr/>
        </p:nvSpPr>
        <p:spPr>
          <a:xfrm>
            <a:off x="586740" y="1168798"/>
            <a:ext cx="11018520" cy="947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Download here now </a:t>
            </a:r>
            <a:r>
              <a:rPr lang="en-US">
                <a:hlinkClick r:id="rId2"/>
              </a:rPr>
              <a:t>https://aka.ms/COEStarterKit</a:t>
            </a:r>
            <a:r>
              <a:rPr lang="en-US"/>
              <a:t> </a:t>
            </a:r>
          </a:p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5F8769-5E09-48C1-8F6E-8E8EF47843D4}"/>
              </a:ext>
            </a:extLst>
          </p:cNvPr>
          <p:cNvGraphicFramePr>
            <a:graphicFrameLocks noGrp="1"/>
          </p:cNvGraphicFramePr>
          <p:nvPr/>
        </p:nvGraphicFramePr>
        <p:xfrm>
          <a:off x="628027" y="1842053"/>
          <a:ext cx="11018520" cy="4297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43623">
                  <a:extLst>
                    <a:ext uri="{9D8B030D-6E8A-4147-A177-3AD203B41FA5}">
                      <a16:colId xmlns:a16="http://schemas.microsoft.com/office/drawing/2014/main" val="143071275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680227151"/>
                    </a:ext>
                  </a:extLst>
                </a:gridCol>
                <a:gridCol w="5302897">
                  <a:extLst>
                    <a:ext uri="{9D8B030D-6E8A-4147-A177-3AD203B41FA5}">
                      <a16:colId xmlns:a16="http://schemas.microsoft.com/office/drawing/2014/main" val="2499027333"/>
                    </a:ext>
                  </a:extLst>
                </a:gridCol>
              </a:tblGrid>
              <a:tr h="1981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kern="1200" dirty="0">
                          <a:effectLst/>
                        </a:rPr>
                        <a:t>Step</a:t>
                      </a:r>
                      <a:endParaRPr lang="en-US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Scenario</a:t>
                      </a:r>
                      <a:endParaRPr lang="en-US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kern="1200">
                          <a:effectLst/>
                        </a:rPr>
                        <a:t>Toolkit Component</a:t>
                      </a:r>
                      <a:endParaRPr lang="en-US" sz="18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98529"/>
                  </a:ext>
                </a:extLst>
              </a:tr>
              <a:tr h="1981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u="none" strike="noStrike" kern="1200">
                          <a:effectLst/>
                        </a:rPr>
                        <a:t>Secure</a:t>
                      </a:r>
                      <a:r>
                        <a:rPr lang="en-US" sz="1800" kern="1200">
                          <a:effectLst/>
                        </a:rPr>
                        <a:t>​</a:t>
                      </a: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>
                          <a:effectLst/>
                        </a:rPr>
                        <a:t>DLP Editor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u="none" strike="noStrike" kern="1200">
                          <a:effectLst/>
                        </a:rPr>
                        <a:t>Canvas App</a:t>
                      </a:r>
                      <a:r>
                        <a:rPr lang="en-US" sz="1800" kern="1200">
                          <a:effectLst/>
                        </a:rPr>
                        <a:t> - </a:t>
                      </a:r>
                      <a:r>
                        <a:rPr lang="en-US" sz="1800" u="none" strike="noStrike" kern="1200">
                          <a:effectLst/>
                        </a:rPr>
                        <a:t>DLP Editor</a:t>
                      </a:r>
                      <a:r>
                        <a:rPr lang="en-US" sz="1800" kern="1200">
                          <a:effectLst/>
                        </a:rPr>
                        <a:t>​</a:t>
                      </a: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48743"/>
                  </a:ext>
                </a:extLst>
              </a:tr>
              <a:tr h="29398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u="none" strike="noStrike" kern="1200">
                          <a:effectLst/>
                        </a:rPr>
                        <a:t>Monitor</a:t>
                      </a:r>
                      <a:r>
                        <a:rPr lang="en-US" sz="1800" kern="1200">
                          <a:effectLst/>
                        </a:rPr>
                        <a:t>​</a:t>
                      </a: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u="none" strike="noStrike" kern="1200" dirty="0">
                          <a:effectLst/>
                        </a:rPr>
                        <a:t>Flow templates to collect data into CDS</a:t>
                      </a:r>
                      <a:r>
                        <a:rPr lang="en-US" sz="1800" kern="1200" dirty="0">
                          <a:effectLst/>
                        </a:rPr>
                        <a:t>​</a:t>
                      </a:r>
                    </a:p>
                    <a:p>
                      <a:pPr rtl="0" fontAlgn="base"/>
                      <a:r>
                        <a:rPr lang="en-US" sz="1800" u="none" strike="noStrike" kern="1200" dirty="0">
                          <a:effectLst/>
                        </a:rPr>
                        <a:t>Power BI Dashboards</a:t>
                      </a:r>
                      <a:r>
                        <a:rPr lang="en-US" sz="1800" kern="1200" dirty="0">
                          <a:effectLst/>
                        </a:rPr>
                        <a:t>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 startAt="2"/>
                      </a:pPr>
                      <a:r>
                        <a:rPr lang="en-US" sz="1800" u="none" strike="noStrike" kern="1200" dirty="0">
                          <a:effectLst/>
                        </a:rPr>
                        <a:t>CDS Entities</a:t>
                      </a:r>
                      <a:r>
                        <a:rPr lang="en-US" sz="1800" kern="1200" dirty="0">
                          <a:effectLst/>
                        </a:rPr>
                        <a:t>​: </a:t>
                      </a:r>
                      <a:r>
                        <a:rPr lang="en-US" sz="1800" u="none" strike="noStrike" kern="1200" dirty="0">
                          <a:effectLst/>
                        </a:rPr>
                        <a:t>Environments, Apps, Flows…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 startAt="2"/>
                      </a:pPr>
                      <a:r>
                        <a:rPr lang="en-US" sz="1800" u="none" strike="noStrike" kern="1200" dirty="0">
                          <a:effectLst/>
                        </a:rPr>
                        <a:t>Power Automate - Sync resources template</a:t>
                      </a:r>
                      <a:r>
                        <a:rPr lang="en-US" sz="1800" kern="1200" dirty="0">
                          <a:effectLst/>
                        </a:rPr>
                        <a:t>​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 startAt="2"/>
                      </a:pPr>
                      <a:r>
                        <a:rPr lang="en-US" sz="1800" u="none" strike="noStrike" kern="1200" dirty="0">
                          <a:effectLst/>
                        </a:rPr>
                        <a:t>Power Automate - Sync audit logs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 startAt="2"/>
                      </a:pPr>
                      <a:r>
                        <a:rPr lang="en-US" sz="1800" kern="1200" dirty="0">
                          <a:effectLst/>
                          <a:highlight>
                            <a:srgbClr val="FFFF00"/>
                          </a:highlight>
                        </a:rPr>
                        <a:t>Power BI Dashboard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 startAt="2"/>
                      </a:pPr>
                      <a:r>
                        <a:rPr lang="en-US" sz="1800" kern="1200" dirty="0">
                          <a:effectLst/>
                        </a:rPr>
                        <a:t>Custom Connector for Office 365 Audit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95264"/>
                  </a:ext>
                </a:extLst>
              </a:tr>
              <a:tr h="6228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u="none" strike="noStrike" kern="1200">
                          <a:effectLst/>
                        </a:rPr>
                        <a:t>Alert &amp; Action</a:t>
                      </a:r>
                      <a:r>
                        <a:rPr lang="en-US" sz="1800" kern="1200">
                          <a:effectLst/>
                        </a:rPr>
                        <a:t>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u="none" strike="noStrike" kern="1200" dirty="0">
                          <a:effectLst/>
                        </a:rPr>
                        <a:t>Maker and Admin notification via Power Automate templates (Compliance request)</a:t>
                      </a:r>
                      <a:r>
                        <a:rPr lang="en-US" sz="1800" kern="1200" dirty="0">
                          <a:effectLst/>
                        </a:rPr>
                        <a:t>​</a:t>
                      </a:r>
                    </a:p>
                    <a:p>
                      <a:pPr marL="0" marR="0" lvl="0" indent="0" algn="l" defTabSz="93274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>
                          <a:effectLst/>
                        </a:rPr>
                        <a:t>Admin Model Driven App facilitates app audit process</a:t>
                      </a:r>
                      <a:r>
                        <a:rPr lang="en-US" sz="1800" kern="1200" dirty="0">
                          <a:effectLst/>
                        </a:rPr>
                        <a:t>​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u="none" strike="noStrike" kern="1200" dirty="0">
                          <a:effectLst/>
                        </a:rPr>
                        <a:t>Canvas App - Developer Compliance Center</a:t>
                      </a:r>
                      <a:r>
                        <a:rPr lang="en-US" sz="1800" kern="1200" dirty="0">
                          <a:effectLst/>
                        </a:rPr>
                        <a:t>​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 startAt="7"/>
                      </a:pPr>
                      <a:r>
                        <a:rPr lang="en-US" sz="1800" u="none" strike="noStrike" kern="1200" dirty="0">
                          <a:effectLst/>
                        </a:rPr>
                        <a:t>Power Automate - Compliance detail request</a:t>
                      </a:r>
                      <a:r>
                        <a:rPr lang="en-US" sz="1800" kern="1200" dirty="0">
                          <a:effectLst/>
                        </a:rPr>
                        <a:t>​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 startAt="7"/>
                      </a:pPr>
                      <a:r>
                        <a:rPr lang="en-US" sz="1800" u="none" strike="noStrike" kern="1200" dirty="0">
                          <a:effectLst/>
                        </a:rPr>
                        <a:t>Model Driven App</a:t>
                      </a:r>
                      <a:r>
                        <a:rPr lang="en-US" sz="1800" kern="1200" dirty="0">
                          <a:effectLst/>
                        </a:rPr>
                        <a:t>​ - </a:t>
                      </a:r>
                      <a:r>
                        <a:rPr lang="en-US" sz="1800" u="none" strike="noStrike" kern="1200" dirty="0">
                          <a:effectLst/>
                        </a:rPr>
                        <a:t>Business Process Flow for Auditing resources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152173"/>
                  </a:ext>
                </a:extLst>
              </a:tr>
              <a:tr h="45294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u="none" strike="noStrike" kern="1200">
                          <a:effectLst/>
                        </a:rPr>
                        <a:t>Nurture</a:t>
                      </a:r>
                      <a:r>
                        <a:rPr lang="en-US" sz="1800" kern="1200">
                          <a:effectLst/>
                        </a:rPr>
                        <a:t>​</a:t>
                      </a: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u="none" strike="noStrike" kern="1200">
                          <a:effectLst/>
                        </a:rPr>
                        <a:t>App catalog</a:t>
                      </a:r>
                      <a:r>
                        <a:rPr lang="en-US" sz="1800" kern="1200">
                          <a:effectLst/>
                        </a:rPr>
                        <a:t>​</a:t>
                      </a:r>
                    </a:p>
                    <a:p>
                      <a:pPr rtl="0" fontAlgn="base"/>
                      <a:r>
                        <a:rPr lang="en-US" sz="1800" u="none" strike="noStrike" kern="1200">
                          <a:effectLst/>
                        </a:rPr>
                        <a:t>Welcome email, Internal community channel links</a:t>
                      </a:r>
                      <a:r>
                        <a:rPr lang="en-US" sz="1800" kern="1200">
                          <a:effectLst/>
                        </a:rPr>
                        <a:t>​</a:t>
                      </a: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 startAt="10"/>
                      </a:pPr>
                      <a:r>
                        <a:rPr lang="en-US" sz="1800" u="none" strike="noStrike" kern="1200" dirty="0">
                          <a:effectLst/>
                        </a:rPr>
                        <a:t>Canvas App - App Catalog</a:t>
                      </a:r>
                    </a:p>
                    <a:p>
                      <a:pPr marL="342900" marR="0" lvl="0" indent="-342900" algn="l" defTabSz="93274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10"/>
                        <a:tabLst/>
                        <a:defRPr/>
                      </a:pPr>
                      <a:r>
                        <a:rPr lang="en-US" sz="1800" u="none" strike="noStrike" kern="1200" dirty="0">
                          <a:effectLst/>
                        </a:rPr>
                        <a:t>Power Automate - Welcome Email</a:t>
                      </a:r>
                      <a:r>
                        <a:rPr lang="en-US" sz="1800" kern="1200" dirty="0">
                          <a:effectLst/>
                        </a:rPr>
                        <a:t>​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 startAt="10"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422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0346FBD-4128-4F40-89BA-BB4D27BCC4D4}"/>
              </a:ext>
            </a:extLst>
          </p:cNvPr>
          <p:cNvSpPr/>
          <p:nvPr/>
        </p:nvSpPr>
        <p:spPr>
          <a:xfrm>
            <a:off x="5975614" y="3247027"/>
            <a:ext cx="240772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B4CB54-25AF-4635-BAA4-05F001CBF3A9}"/>
              </a:ext>
            </a:extLst>
          </p:cNvPr>
          <p:cNvSpPr/>
          <p:nvPr/>
        </p:nvSpPr>
        <p:spPr>
          <a:xfrm>
            <a:off x="5975614" y="3247027"/>
            <a:ext cx="303288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 </a:t>
            </a:r>
          </a:p>
        </p:txBody>
      </p:sp>
      <p:sp>
        <p:nvSpPr>
          <p:cNvPr id="9" name="Star: 8 Points 8">
            <a:extLst>
              <a:ext uri="{FF2B5EF4-FFF2-40B4-BE49-F238E27FC236}">
                <a16:creationId xmlns:a16="http://schemas.microsoft.com/office/drawing/2014/main" id="{2889078F-B2B9-4AC5-811C-87906804B614}"/>
              </a:ext>
            </a:extLst>
          </p:cNvPr>
          <p:cNvSpPr/>
          <p:nvPr/>
        </p:nvSpPr>
        <p:spPr bwMode="auto">
          <a:xfrm>
            <a:off x="8115063" y="21188"/>
            <a:ext cx="2011680" cy="2011680"/>
          </a:xfrm>
          <a:prstGeom prst="star8">
            <a:avLst/>
          </a:prstGeom>
          <a:solidFill>
            <a:srgbClr val="FF934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Best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Practice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401254836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8D0DBCD-465E-47BC-BFC6-D0E8BDF3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3223"/>
            <a:ext cx="5510784" cy="498598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FE4094C-50AB-4B81-A866-8B27348A05C2}"/>
              </a:ext>
            </a:extLst>
          </p:cNvPr>
          <p:cNvSpPr txBox="1">
            <a:spLocks/>
          </p:cNvSpPr>
          <p:nvPr/>
        </p:nvSpPr>
        <p:spPr>
          <a:xfrm>
            <a:off x="585216" y="3977319"/>
            <a:ext cx="5510784" cy="677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Admin analytics reports &amp; </a:t>
            </a:r>
          </a:p>
          <a:p>
            <a:r>
              <a:rPr lang="en-US"/>
              <a:t>CoE starter kit Power BI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2378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1844C1C-A8CC-4ABE-89C2-0E5332A7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3035808"/>
            <a:ext cx="6186125" cy="498598"/>
          </a:xfrm>
        </p:spPr>
        <p:txBody>
          <a:bodyPr>
            <a:normAutofit fontScale="90000"/>
          </a:bodyPr>
          <a:lstStyle/>
          <a:p>
            <a:r>
              <a:rPr lang="en-US" dirty="0"/>
              <a:t>Alert &amp; act on that activity</a:t>
            </a:r>
          </a:p>
        </p:txBody>
      </p:sp>
    </p:spTree>
    <p:extLst>
      <p:ext uri="{BB962C8B-B14F-4D97-AF65-F5344CB8AC3E}">
        <p14:creationId xmlns:p14="http://schemas.microsoft.com/office/powerpoint/2010/main" val="31917281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7DD6F7-DC3D-4CBE-8A28-E0835E8F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9" y="228604"/>
            <a:ext cx="11296416" cy="1107996"/>
          </a:xfrm>
        </p:spPr>
        <p:txBody>
          <a:bodyPr>
            <a:normAutofit/>
          </a:bodyPr>
          <a:lstStyle/>
          <a:p>
            <a:r>
              <a:rPr lang="en-US" sz="3600" dirty="0"/>
              <a:t>Leverage management connectors &amp; PowerShell as </a:t>
            </a:r>
            <a:br>
              <a:rPr lang="en-US" sz="3600" dirty="0"/>
            </a:br>
            <a:r>
              <a:rPr lang="en-US" sz="3600" dirty="0"/>
              <a:t>powerful reporting tools + tools for action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CAA09E-67F9-4128-9625-AFB27E619672}"/>
              </a:ext>
            </a:extLst>
          </p:cNvPr>
          <p:cNvSpPr txBox="1">
            <a:spLocks/>
          </p:cNvSpPr>
          <p:nvPr/>
        </p:nvSpPr>
        <p:spPr>
          <a:xfrm>
            <a:off x="489079" y="1929111"/>
            <a:ext cx="11296416" cy="26222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PowerShell Cmdlets give admins full visibility to all activity for Power Apps and Power Automate in their organization - </a:t>
            </a:r>
            <a:r>
              <a:rPr lang="en-US" sz="2400" dirty="0">
                <a:hlinkClick r:id="rId2"/>
              </a:rPr>
              <a:t>aka.ms/Power </a:t>
            </a:r>
            <a:r>
              <a:rPr lang="en-US" sz="2400" dirty="0" err="1">
                <a:hlinkClick r:id="rId2"/>
              </a:rPr>
              <a:t>Appspowershell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Management connectors</a:t>
            </a:r>
          </a:p>
          <a:p>
            <a:pPr lvl="1"/>
            <a:r>
              <a:rPr lang="en-US" sz="1800" b="1" dirty="0"/>
              <a:t>Full visibility</a:t>
            </a:r>
            <a:r>
              <a:rPr lang="en-US" sz="1800" dirty="0"/>
              <a:t>: Power Platform APIs in an accessible connector interface, provide admin access to resources</a:t>
            </a:r>
          </a:p>
          <a:p>
            <a:pPr lvl="1"/>
            <a:r>
              <a:rPr lang="en-US" sz="1800" b="1" dirty="0"/>
              <a:t>Customization </a:t>
            </a:r>
            <a:r>
              <a:rPr lang="en-US" sz="1800" dirty="0"/>
              <a:t>: Pull the metadata you need to build the custom reports you want</a:t>
            </a:r>
          </a:p>
          <a:p>
            <a:pPr lvl="1"/>
            <a:r>
              <a:rPr lang="en-US" sz="1800" b="1" u="sng" dirty="0"/>
              <a:t>Flexibility</a:t>
            </a:r>
            <a:r>
              <a:rPr lang="en-US" sz="1800" u="sng" dirty="0"/>
              <a:t>: Build the policies you need to implement administration + governance requirements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52161-8462-412B-B5A4-CFC4280F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80" y="4851595"/>
            <a:ext cx="551040" cy="551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867D3-91C3-455A-8E0F-9E6993B8C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80" y="5508497"/>
            <a:ext cx="551040" cy="551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409DD1-8085-4653-9142-0542AFD2A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207" y="5460579"/>
            <a:ext cx="551040" cy="551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672C5E-2870-4BA6-8101-508238EA8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207" y="4808158"/>
            <a:ext cx="551040" cy="551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D7E066-0A40-490B-B1D9-45A9BB208458}"/>
              </a:ext>
            </a:extLst>
          </p:cNvPr>
          <p:cNvSpPr txBox="1"/>
          <p:nvPr/>
        </p:nvSpPr>
        <p:spPr>
          <a:xfrm>
            <a:off x="5519891" y="488362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Power Apps for Admins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BD96C-B1C1-4F0F-8517-DCE05544F5D0}"/>
              </a:ext>
            </a:extLst>
          </p:cNvPr>
          <p:cNvSpPr txBox="1"/>
          <p:nvPr/>
        </p:nvSpPr>
        <p:spPr>
          <a:xfrm>
            <a:off x="5519892" y="5536045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Power Apps for App Makers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25792-2BC4-4352-B24C-C01AA7F1A3E8}"/>
              </a:ext>
            </a:extLst>
          </p:cNvPr>
          <p:cNvSpPr txBox="1"/>
          <p:nvPr/>
        </p:nvSpPr>
        <p:spPr>
          <a:xfrm>
            <a:off x="1679466" y="4927061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Power Platform for Admins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2FBCB8-FBA4-4C26-BB7B-1DA2B00AE82F}"/>
              </a:ext>
            </a:extLst>
          </p:cNvPr>
          <p:cNvSpPr txBox="1"/>
          <p:nvPr/>
        </p:nvSpPr>
        <p:spPr>
          <a:xfrm>
            <a:off x="1668515" y="5583962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Power Automate Management</a:t>
            </a:r>
          </a:p>
        </p:txBody>
      </p:sp>
    </p:spTree>
    <p:extLst>
      <p:ext uri="{BB962C8B-B14F-4D97-AF65-F5344CB8AC3E}">
        <p14:creationId xmlns:p14="http://schemas.microsoft.com/office/powerpoint/2010/main" val="105411946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2C4E47-E613-4815-82EA-97978487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06" y="242150"/>
            <a:ext cx="11295781" cy="553998"/>
          </a:xfrm>
        </p:spPr>
        <p:txBody>
          <a:bodyPr>
            <a:normAutofit fontScale="90000"/>
          </a:bodyPr>
          <a:lstStyle/>
          <a:p>
            <a:r>
              <a:rPr lang="en-US"/>
              <a:t>Welcome new makers and identify champions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E39864-63E5-45D4-9434-30A4E853F648}"/>
              </a:ext>
            </a:extLst>
          </p:cNvPr>
          <p:cNvSpPr txBox="1">
            <a:spLocks/>
          </p:cNvSpPr>
          <p:nvPr/>
        </p:nvSpPr>
        <p:spPr>
          <a:xfrm>
            <a:off x="124940" y="1168205"/>
            <a:ext cx="5080565" cy="3268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/>
              <a:t>Welcome new makers</a:t>
            </a:r>
          </a:p>
          <a:p>
            <a:pPr lvl="1"/>
            <a:r>
              <a:rPr lang="en-US" sz="1800"/>
              <a:t>Detect when new flow has been created</a:t>
            </a:r>
          </a:p>
          <a:p>
            <a:pPr lvl="1"/>
            <a:r>
              <a:rPr lang="en-US" sz="1800"/>
              <a:t>Check to see if they are part of makers AAD Group</a:t>
            </a:r>
          </a:p>
          <a:p>
            <a:pPr lvl="1"/>
            <a:r>
              <a:rPr lang="en-US" sz="1800"/>
              <a:t>If new, send welcome email with company and public resources</a:t>
            </a:r>
          </a:p>
          <a:p>
            <a:pPr lvl="1"/>
            <a:r>
              <a:rPr lang="en-US" sz="1800"/>
              <a:t>Invite them to Internal Yammer Club</a:t>
            </a:r>
          </a:p>
          <a:p>
            <a:pPr marL="463854" lvl="1" indent="0">
              <a:buFont typeface="Arial" panose="020B0604020202020204" pitchFamily="34" charset="0"/>
              <a:buNone/>
            </a:pPr>
            <a:endParaRPr lang="en-US" sz="1800">
              <a:hlinkClick r:id="" action="ppaction://noaction"/>
            </a:endParaRPr>
          </a:p>
          <a:p>
            <a:pPr marL="463854" lvl="1" indent="0">
              <a:buFont typeface="Arial" panose="020B0604020202020204" pitchFamily="34" charset="0"/>
              <a:buNone/>
            </a:pPr>
            <a:r>
              <a:rPr lang="en-US" sz="1800">
                <a:hlinkClick r:id="" action="ppaction://noaction"/>
              </a:rPr>
              <a:t>https://aka.ms/powerwelcomeemail</a:t>
            </a:r>
            <a:r>
              <a:rPr lang="en-US" sz="1800"/>
              <a:t> </a:t>
            </a:r>
          </a:p>
          <a:p>
            <a:pPr marL="463854" lvl="1" indent="0">
              <a:buFont typeface="Arial" panose="020B0604020202020204" pitchFamily="34" charset="0"/>
              <a:buNone/>
            </a:pPr>
            <a:endParaRPr lang="en-US" sz="1800"/>
          </a:p>
          <a:p>
            <a:pPr marL="476601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6" name="Star: 8 Points 5">
            <a:extLst>
              <a:ext uri="{FF2B5EF4-FFF2-40B4-BE49-F238E27FC236}">
                <a16:creationId xmlns:a16="http://schemas.microsoft.com/office/drawing/2014/main" id="{5E4C1CB4-897C-439A-8283-121753F68640}"/>
              </a:ext>
            </a:extLst>
          </p:cNvPr>
          <p:cNvSpPr/>
          <p:nvPr/>
        </p:nvSpPr>
        <p:spPr bwMode="auto">
          <a:xfrm>
            <a:off x="3397026" y="4808849"/>
            <a:ext cx="2011680" cy="2011680"/>
          </a:xfrm>
          <a:prstGeom prst="star8">
            <a:avLst/>
          </a:prstGeom>
          <a:solidFill>
            <a:srgbClr val="FF934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Best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Practice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#5</a:t>
            </a:r>
          </a:p>
        </p:txBody>
      </p:sp>
      <p:pic>
        <p:nvPicPr>
          <p:cNvPr id="7" name="Picture 2" descr="https://msflowblogscdn.azureedge.net/wp-content/uploads/2019/02/email.png">
            <a:extLst>
              <a:ext uri="{FF2B5EF4-FFF2-40B4-BE49-F238E27FC236}">
                <a16:creationId xmlns:a16="http://schemas.microsoft.com/office/drawing/2014/main" id="{94B6E675-472F-4466-95D7-0B689F4E4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06" y="1938384"/>
            <a:ext cx="6437358" cy="41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6477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22E693-4FDB-414C-8F8C-18D3B160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06" y="242150"/>
            <a:ext cx="11295781" cy="553998"/>
          </a:xfrm>
        </p:spPr>
        <p:txBody>
          <a:bodyPr>
            <a:normAutofit fontScale="90000"/>
          </a:bodyPr>
          <a:lstStyle/>
          <a:p>
            <a:r>
              <a:rPr lang="en-US"/>
              <a:t>Welcome new makers and identify champions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766662-7186-443B-AD64-ED2DD347AC56}"/>
              </a:ext>
            </a:extLst>
          </p:cNvPr>
          <p:cNvSpPr txBox="1">
            <a:spLocks/>
          </p:cNvSpPr>
          <p:nvPr/>
        </p:nvSpPr>
        <p:spPr>
          <a:xfrm>
            <a:off x="124940" y="1168205"/>
            <a:ext cx="5080565" cy="54476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/>
              <a:t>Welcome new makers</a:t>
            </a:r>
          </a:p>
          <a:p>
            <a:pPr lvl="1"/>
            <a:r>
              <a:rPr lang="en-US" sz="1800"/>
              <a:t>Detect when new flow has been created</a:t>
            </a:r>
          </a:p>
          <a:p>
            <a:pPr lvl="1"/>
            <a:r>
              <a:rPr lang="en-US" sz="1800"/>
              <a:t>Check to see if they are part of makers AAD Group</a:t>
            </a:r>
          </a:p>
          <a:p>
            <a:pPr lvl="1"/>
            <a:r>
              <a:rPr lang="en-US" sz="1800"/>
              <a:t>If new, send welcome email with company and public resources</a:t>
            </a:r>
          </a:p>
          <a:p>
            <a:pPr lvl="1"/>
            <a:r>
              <a:rPr lang="en-US" sz="1800"/>
              <a:t>Invite them to Internal Yammer Club</a:t>
            </a:r>
          </a:p>
          <a:p>
            <a:pPr marL="463854" lvl="1" indent="0">
              <a:buFont typeface="Arial" panose="020B0604020202020204" pitchFamily="34" charset="0"/>
              <a:buNone/>
            </a:pPr>
            <a:endParaRPr lang="en-US" sz="1800">
              <a:hlinkClick r:id="" action="ppaction://noaction"/>
            </a:endParaRPr>
          </a:p>
          <a:p>
            <a:pPr marL="463854" lvl="1" indent="0">
              <a:buFont typeface="Arial" panose="020B0604020202020204" pitchFamily="34" charset="0"/>
              <a:buNone/>
            </a:pPr>
            <a:r>
              <a:rPr lang="en-US" sz="1800">
                <a:hlinkClick r:id="" action="ppaction://noaction"/>
              </a:rPr>
              <a:t>https://aka.ms/powerwelcomeemail</a:t>
            </a:r>
            <a:r>
              <a:rPr lang="en-US" sz="1800"/>
              <a:t> </a:t>
            </a:r>
          </a:p>
          <a:p>
            <a:pPr marL="463854" lvl="1" indent="0">
              <a:buFont typeface="Arial" panose="020B0604020202020204" pitchFamily="34" charset="0"/>
              <a:buNone/>
            </a:pPr>
            <a:endParaRPr lang="en-US" sz="1800"/>
          </a:p>
          <a:p>
            <a:pPr marL="476601" indent="-457200">
              <a:buFont typeface="+mj-lt"/>
              <a:buAutoNum type="arabicPeriod"/>
            </a:pPr>
            <a:r>
              <a:rPr lang="en-US" sz="2400"/>
              <a:t>Identify champions</a:t>
            </a:r>
          </a:p>
          <a:p>
            <a:pPr lvl="1"/>
            <a:r>
              <a:rPr lang="en-US" sz="1800"/>
              <a:t>New Power Automate, Power Apps and Connectors Digest</a:t>
            </a:r>
          </a:p>
          <a:p>
            <a:pPr lvl="1"/>
            <a:r>
              <a:rPr lang="en-US" sz="1800"/>
              <a:t>Sent Daily</a:t>
            </a:r>
          </a:p>
          <a:p>
            <a:pPr lvl="1"/>
            <a:r>
              <a:rPr lang="en-US" sz="1800"/>
              <a:t>Oversight</a:t>
            </a:r>
          </a:p>
          <a:p>
            <a:pPr lvl="1"/>
            <a:r>
              <a:rPr lang="en-US" sz="1800"/>
              <a:t>Empower new users</a:t>
            </a:r>
          </a:p>
          <a:p>
            <a:pPr marL="463854" lvl="1" indent="0">
              <a:buFont typeface="Arial" panose="020B0604020202020204" pitchFamily="34" charset="0"/>
              <a:buNone/>
            </a:pPr>
            <a:endParaRPr lang="en-US" sz="1800">
              <a:hlinkClick r:id="" action="ppaction://noaction"/>
            </a:endParaRPr>
          </a:p>
          <a:p>
            <a:pPr marL="463854" lvl="1" indent="0">
              <a:buFont typeface="Arial" panose="020B0604020202020204" pitchFamily="34" charset="0"/>
              <a:buNone/>
            </a:pPr>
            <a:r>
              <a:rPr lang="en-US" sz="1800">
                <a:hlinkClick r:id="" action="ppaction://noaction"/>
              </a:rPr>
              <a:t>https://aka.ms/newmakerdigest</a:t>
            </a:r>
            <a:r>
              <a:rPr lang="en-US" sz="1800"/>
              <a:t> </a:t>
            </a:r>
            <a:endParaRPr lang="en-US" sz="1800" dirty="0"/>
          </a:p>
        </p:txBody>
      </p:sp>
      <p:sp>
        <p:nvSpPr>
          <p:cNvPr id="6" name="Star: 8 Points 5">
            <a:extLst>
              <a:ext uri="{FF2B5EF4-FFF2-40B4-BE49-F238E27FC236}">
                <a16:creationId xmlns:a16="http://schemas.microsoft.com/office/drawing/2014/main" id="{7B5CDD37-9BC4-471D-9D9C-F6514994DAF2}"/>
              </a:ext>
            </a:extLst>
          </p:cNvPr>
          <p:cNvSpPr/>
          <p:nvPr/>
        </p:nvSpPr>
        <p:spPr bwMode="auto">
          <a:xfrm>
            <a:off x="7286796" y="725821"/>
            <a:ext cx="2011680" cy="2011680"/>
          </a:xfrm>
          <a:prstGeom prst="star8">
            <a:avLst/>
          </a:prstGeom>
          <a:solidFill>
            <a:srgbClr val="FF934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Best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Practice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78CCC6-7BD2-4E05-B0C2-05043990CA5E}"/>
              </a:ext>
            </a:extLst>
          </p:cNvPr>
          <p:cNvGrpSpPr/>
          <p:nvPr/>
        </p:nvGrpSpPr>
        <p:grpSpPr>
          <a:xfrm>
            <a:off x="5140421" y="2103717"/>
            <a:ext cx="6926640" cy="3748393"/>
            <a:chOff x="5140421" y="2103717"/>
            <a:chExt cx="6926640" cy="37483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8EE135-E4B8-461B-93A3-0821D4FE9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421" y="2103718"/>
              <a:ext cx="6926640" cy="374839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06FD81-3929-4724-B11F-6AE66C7825D9}"/>
                </a:ext>
              </a:extLst>
            </p:cNvPr>
            <p:cNvSpPr/>
            <p:nvPr/>
          </p:nvSpPr>
          <p:spPr bwMode="auto">
            <a:xfrm>
              <a:off x="5450541" y="2109694"/>
              <a:ext cx="932330" cy="14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31F2B-082B-4D30-8399-248C4B4AE6A7}"/>
                </a:ext>
              </a:extLst>
            </p:cNvPr>
            <p:cNvSpPr/>
            <p:nvPr/>
          </p:nvSpPr>
          <p:spPr bwMode="auto">
            <a:xfrm>
              <a:off x="5169649" y="2103717"/>
              <a:ext cx="280892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3834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FDF5D5-8257-437F-A137-D9E14443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/>
              <a:t>Establish and automate your audit process</a:t>
            </a:r>
          </a:p>
        </p:txBody>
      </p:sp>
      <p:sp>
        <p:nvSpPr>
          <p:cNvPr id="5" name="Star: 8 Points 4">
            <a:extLst>
              <a:ext uri="{FF2B5EF4-FFF2-40B4-BE49-F238E27FC236}">
                <a16:creationId xmlns:a16="http://schemas.microsoft.com/office/drawing/2014/main" id="{59231557-EEA1-43F3-9B41-C97CB1008895}"/>
              </a:ext>
            </a:extLst>
          </p:cNvPr>
          <p:cNvSpPr/>
          <p:nvPr/>
        </p:nvSpPr>
        <p:spPr bwMode="auto">
          <a:xfrm>
            <a:off x="10228998" y="-61414"/>
            <a:ext cx="2011680" cy="2011680"/>
          </a:xfrm>
          <a:prstGeom prst="star8">
            <a:avLst/>
          </a:prstGeom>
          <a:solidFill>
            <a:srgbClr val="FF934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Best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Practice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#6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C4F69E-8E2E-4EA3-916C-C3E3A5DC7612}"/>
              </a:ext>
            </a:extLst>
          </p:cNvPr>
          <p:cNvGraphicFramePr>
            <a:graphicFrameLocks noGrp="1"/>
          </p:cNvGraphicFramePr>
          <p:nvPr/>
        </p:nvGraphicFramePr>
        <p:xfrm>
          <a:off x="1139661" y="2748131"/>
          <a:ext cx="6766560" cy="2134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6174">
                  <a:extLst>
                    <a:ext uri="{9D8B030D-6E8A-4147-A177-3AD203B41FA5}">
                      <a16:colId xmlns:a16="http://schemas.microsoft.com/office/drawing/2014/main" val="2460739804"/>
                    </a:ext>
                  </a:extLst>
                </a:gridCol>
                <a:gridCol w="3800386">
                  <a:extLst>
                    <a:ext uri="{9D8B030D-6E8A-4147-A177-3AD203B41FA5}">
                      <a16:colId xmlns:a16="http://schemas.microsoft.com/office/drawing/2014/main" val="1964931480"/>
                    </a:ext>
                  </a:extLst>
                </a:gridCol>
              </a:tblGrid>
              <a:tr h="514581">
                <a:tc>
                  <a:txBody>
                    <a:bodyPr/>
                    <a:lstStyle/>
                    <a:p>
                      <a:pPr marL="0" marR="0" lvl="0" indent="0" algn="l" defTabSz="914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Canvas app, flow creation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effectLst/>
                          <a:hlinkClick r:id="rId2"/>
                        </a:rPr>
                        <a:t>aka.ms/</a:t>
                      </a:r>
                      <a:r>
                        <a:rPr lang="en-US" sz="1800" u="sng" kern="1200" err="1">
                          <a:effectLst/>
                          <a:hlinkClick r:id="rId2"/>
                        </a:rPr>
                        <a:t>restrictappcreators</a:t>
                      </a:r>
                      <a:r>
                        <a:rPr lang="en-US" sz="1800" kern="1200">
                          <a:effectLst/>
                        </a:rPr>
                        <a:t> </a:t>
                      </a:r>
                      <a:endParaRPr lang="en-US" sz="18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564408365"/>
                  </a:ext>
                </a:extLst>
              </a:tr>
              <a:tr h="842043">
                <a:tc>
                  <a:txBody>
                    <a:bodyPr/>
                    <a:lstStyle/>
                    <a:p>
                      <a:pPr marL="0" marR="0" lvl="0" indent="0" algn="l" defTabSz="914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Specific connector usage 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effectLst/>
                          <a:hlinkClick r:id="rId3"/>
                        </a:rPr>
                        <a:t>aka.ms/</a:t>
                      </a:r>
                      <a:r>
                        <a:rPr lang="en-US" sz="1800" u="sng" kern="1200" dirty="0" err="1">
                          <a:effectLst/>
                          <a:hlinkClick r:id="rId3"/>
                        </a:rPr>
                        <a:t>restrictflowconnector</a:t>
                      </a:r>
                      <a:endParaRPr lang="en-US" sz="1800" u="sng" kern="1200" dirty="0">
                        <a:effectLst/>
                      </a:endParaRP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effectLst/>
                          <a:hlinkClick r:id="rId4"/>
                        </a:rPr>
                        <a:t>aka.ms/</a:t>
                      </a:r>
                      <a:r>
                        <a:rPr lang="en-US" sz="1800" u="sng" kern="1200" dirty="0" err="1">
                          <a:effectLst/>
                          <a:hlinkClick r:id="rId4"/>
                        </a:rPr>
                        <a:t>restrictappconnector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930095485"/>
                  </a:ext>
                </a:extLst>
              </a:tr>
              <a:tr h="778022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Newly added connectors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hlinkClick r:id="rId5"/>
                        </a:rPr>
                        <a:t>aka.ms/</a:t>
                      </a:r>
                      <a:r>
                        <a:rPr lang="en-US" sz="1800" err="1">
                          <a:hlinkClick r:id="rId5"/>
                        </a:rPr>
                        <a:t>newconnectornotification</a:t>
                      </a:r>
                      <a:r>
                        <a:rPr lang="en-US" sz="1800"/>
                        <a:t> 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95939167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304947B-2F0E-4A92-9677-B30ED000F433}"/>
              </a:ext>
            </a:extLst>
          </p:cNvPr>
          <p:cNvSpPr txBox="1">
            <a:spLocks/>
          </p:cNvSpPr>
          <p:nvPr/>
        </p:nvSpPr>
        <p:spPr>
          <a:xfrm>
            <a:off x="586390" y="1326802"/>
            <a:ext cx="96426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your own workflows using the management connectors that permit or restrict behavior based on your organization’s policies (e.g. create an attestation process for assets in the default env)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24772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6F8E-1DFB-4940-BEB2-D440E5AA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/>
              <a:t>Establish and automate your audit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66D48-51B5-4040-92EF-52A1062104F7}"/>
              </a:ext>
            </a:extLst>
          </p:cNvPr>
          <p:cNvSpPr txBox="1">
            <a:spLocks/>
          </p:cNvSpPr>
          <p:nvPr/>
        </p:nvSpPr>
        <p:spPr>
          <a:xfrm>
            <a:off x="586390" y="1326802"/>
            <a:ext cx="9642608" cy="11079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/>
              <a:t>Create your own workflows using the management connectors that permit or restrict behavior based on your organization’s policies (e.g. create an attestation process for assets in the default env)</a:t>
            </a:r>
            <a:endParaRPr lang="en-US" sz="2400" dirty="0"/>
          </a:p>
        </p:txBody>
      </p: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3B7C28CE-86BC-49C9-AB11-B89BD1734944}"/>
              </a:ext>
            </a:extLst>
          </p:cNvPr>
          <p:cNvSpPr/>
          <p:nvPr/>
        </p:nvSpPr>
        <p:spPr bwMode="auto">
          <a:xfrm>
            <a:off x="9668560" y="1279156"/>
            <a:ext cx="2011680" cy="2011680"/>
          </a:xfrm>
          <a:prstGeom prst="star8">
            <a:avLst/>
          </a:prstGeom>
          <a:solidFill>
            <a:srgbClr val="FF934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Best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Practice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4A4D4-14A2-4F60-908C-85057443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24" y="2702756"/>
            <a:ext cx="3770456" cy="41110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D7EEE5-43C3-4522-AC2F-30809D954A22}"/>
              </a:ext>
            </a:extLst>
          </p:cNvPr>
          <p:cNvSpPr/>
          <p:nvPr/>
        </p:nvSpPr>
        <p:spPr>
          <a:xfrm>
            <a:off x="586390" y="2595188"/>
            <a:ext cx="76372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err="1"/>
              <a:t>CoE</a:t>
            </a:r>
            <a:r>
              <a:rPr lang="en-US" sz="2400" dirty="0"/>
              <a:t> starter kit comes with its own audit 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Apps are identified by a flow based on criteria such as the app is shared with &gt; 20 Users or at least 1 group and the business justification details have not been provided. 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Developer Compliance Center where the maker can provide a justification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Admin business process workflow for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8E7B4-8453-469B-91BD-AF377B80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5" y="5214540"/>
            <a:ext cx="7709647" cy="16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427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5D2F512-4627-4E54-8254-7CAE4856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3223"/>
            <a:ext cx="5510784" cy="498598"/>
          </a:xfrm>
        </p:spPr>
        <p:txBody>
          <a:bodyPr>
            <a:normAutofit fontScale="90000"/>
          </a:bodyPr>
          <a:lstStyle/>
          <a:p>
            <a:r>
              <a:rPr lang="en-US"/>
              <a:t>Demo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2F9377E-D858-4008-BF86-2607E5B30F17}"/>
              </a:ext>
            </a:extLst>
          </p:cNvPr>
          <p:cNvSpPr txBox="1">
            <a:spLocks/>
          </p:cNvSpPr>
          <p:nvPr/>
        </p:nvSpPr>
        <p:spPr>
          <a:xfrm>
            <a:off x="585216" y="3977319"/>
            <a:ext cx="5510784" cy="677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CoE starter kit welcome email and audit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3688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">
            <a:extLst>
              <a:ext uri="{FF2B5EF4-FFF2-40B4-BE49-F238E27FC236}">
                <a16:creationId xmlns:a16="http://schemas.microsoft.com/office/drawing/2014/main" id="{C7933FBE-7C4B-4B74-9ECF-D02CE937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B42E5-C2B9-4BDF-88FD-C3F0C7FCB578}"/>
              </a:ext>
            </a:extLst>
          </p:cNvPr>
          <p:cNvSpPr/>
          <p:nvPr/>
        </p:nvSpPr>
        <p:spPr bwMode="auto">
          <a:xfrm>
            <a:off x="7340221" y="2662892"/>
            <a:ext cx="4851779" cy="285054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000" dirty="0"/>
              <a:t>Establish an environment strategy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000" dirty="0"/>
              <a:t>Setup data loss prevention policies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000" dirty="0"/>
              <a:t>Leverage out-of-box activity logs &amp; analytics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endParaRPr lang="en-US" sz="2000" dirty="0"/>
          </a:p>
          <a:p>
            <a:r>
              <a:rPr lang="en-US" sz="2000" dirty="0"/>
              <a:t>	</a:t>
            </a:r>
          </a:p>
        </p:txBody>
      </p: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75BBEC93-31DB-4B78-B7FB-7502ECCDB287}"/>
              </a:ext>
            </a:extLst>
          </p:cNvPr>
          <p:cNvSpPr/>
          <p:nvPr/>
        </p:nvSpPr>
        <p:spPr bwMode="auto">
          <a:xfrm>
            <a:off x="5588172" y="-35354"/>
            <a:ext cx="2011680" cy="2011680"/>
          </a:xfrm>
          <a:prstGeom prst="star8">
            <a:avLst/>
          </a:prstGeom>
          <a:solidFill>
            <a:srgbClr val="FF934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Best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Practices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9B9DE9C-10C0-4BBB-B75B-E666451129A4}"/>
              </a:ext>
            </a:extLst>
          </p:cNvPr>
          <p:cNvSpPr txBox="1">
            <a:spLocks/>
          </p:cNvSpPr>
          <p:nvPr/>
        </p:nvSpPr>
        <p:spPr>
          <a:xfrm>
            <a:off x="586391" y="2895344"/>
            <a:ext cx="5930415" cy="232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600"/>
              <a:t>Secure your tenant</a:t>
            </a:r>
          </a:p>
          <a:p>
            <a:pPr marL="514350" indent="-514350">
              <a:buFont typeface="+mj-lt"/>
              <a:buAutoNum type="arabicPeriod"/>
            </a:pPr>
            <a:endParaRPr lang="en-US" sz="2600"/>
          </a:p>
          <a:p>
            <a:pPr marL="514350" indent="-514350">
              <a:buFont typeface="+mj-lt"/>
              <a:buAutoNum type="arabicPeriod"/>
            </a:pPr>
            <a:r>
              <a:rPr lang="en-US" sz="2600"/>
              <a:t>Monitor your tenant’s activity</a:t>
            </a:r>
          </a:p>
          <a:p>
            <a:pPr marL="514350" indent="-514350">
              <a:buFont typeface="+mj-lt"/>
              <a:buAutoNum type="arabicPeriod"/>
            </a:pPr>
            <a:endParaRPr lang="en-US" sz="2600"/>
          </a:p>
          <a:p>
            <a:pPr marL="514350" indent="-514350">
              <a:buFont typeface="+mj-lt"/>
              <a:buAutoNum type="arabicPeriod"/>
            </a:pPr>
            <a:r>
              <a:rPr lang="en-US" sz="2600"/>
              <a:t>Alert &amp; act on that activity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EBC57CD-CA3A-450E-AA03-877BF884F785}"/>
              </a:ext>
            </a:extLst>
          </p:cNvPr>
          <p:cNvSpPr/>
          <p:nvPr/>
        </p:nvSpPr>
        <p:spPr>
          <a:xfrm>
            <a:off x="6008427" y="3009993"/>
            <a:ext cx="1016758" cy="2156346"/>
          </a:xfrm>
          <a:prstGeom prst="rightBrace">
            <a:avLst/>
          </a:prstGeom>
          <a:ln w="762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973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C2691-9251-480A-85D2-B84C3AF91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2374981"/>
            <a:ext cx="3209544" cy="180536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0685A5-77EF-4D39-8234-32F10C50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2639768"/>
            <a:ext cx="3209544" cy="127579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7DE681-FC15-41F6-AC29-70646DE4A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7" y="2683899"/>
            <a:ext cx="3209544" cy="1187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345E8-BBEF-4817-8452-580F78DB8D05}"/>
              </a:ext>
            </a:extLst>
          </p:cNvPr>
          <p:cNvSpPr txBox="1"/>
          <p:nvPr/>
        </p:nvSpPr>
        <p:spPr>
          <a:xfrm>
            <a:off x="3131114" y="194798"/>
            <a:ext cx="456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                       </a:t>
            </a:r>
            <a:r>
              <a:rPr lang="en-US" sz="24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942081188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92716D-6F60-4DAD-967B-FC5F0DD9B1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62746" y="2924246"/>
            <a:ext cx="5666509" cy="504754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rgbClr val="002060"/>
                </a:solidFill>
                <a:latin typeface="Quicksand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491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6A76E-B9E1-43DE-894F-7F636E82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73" y="1863935"/>
            <a:ext cx="7000302" cy="848030"/>
          </a:xfrm>
        </p:spPr>
        <p:txBody>
          <a:bodyPr/>
          <a:lstStyle/>
          <a:p>
            <a:r>
              <a:rPr lang="es-ES" dirty="0" err="1"/>
              <a:t>Building</a:t>
            </a:r>
            <a:r>
              <a:rPr lang="es-ES" dirty="0"/>
              <a:t> LOB Apps </a:t>
            </a:r>
            <a:r>
              <a:rPr lang="es-ES" dirty="0" err="1"/>
              <a:t>Uisng</a:t>
            </a:r>
            <a:r>
              <a:rPr lang="es-ES" dirty="0"/>
              <a:t> Microsoft </a:t>
            </a:r>
            <a:r>
              <a:rPr lang="es-ES" dirty="0" err="1"/>
              <a:t>Powerapps</a:t>
            </a:r>
            <a:r>
              <a:rPr lang="es-ES" dirty="0"/>
              <a:t> and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Automate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7F95F9-74E0-445F-A3BF-CDBCBC1B21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991" y="2877195"/>
            <a:ext cx="4075714" cy="221599"/>
          </a:xfrm>
        </p:spPr>
        <p:txBody>
          <a:bodyPr/>
          <a:lstStyle/>
          <a:p>
            <a:r>
              <a:rPr lang="es-ES" dirty="0" err="1"/>
              <a:t>Lalit</a:t>
            </a:r>
            <a:r>
              <a:rPr lang="es-ES" dirty="0"/>
              <a:t> </a:t>
            </a:r>
            <a:r>
              <a:rPr lang="es-ES" dirty="0" err="1"/>
              <a:t>Mohan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7C93F1-B345-43F6-88F9-A852BDE767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987" y="3200854"/>
            <a:ext cx="4075714" cy="193899"/>
          </a:xfrm>
        </p:spPr>
        <p:txBody>
          <a:bodyPr/>
          <a:lstStyle/>
          <a:p>
            <a:r>
              <a:rPr lang="es-ES" dirty="0" err="1"/>
              <a:t>Sharepoint</a:t>
            </a:r>
            <a:r>
              <a:rPr lang="es-ES" dirty="0"/>
              <a:t> </a:t>
            </a:r>
            <a:r>
              <a:rPr lang="es-ES" dirty="0" err="1"/>
              <a:t>Specialist</a:t>
            </a:r>
            <a:r>
              <a:rPr lang="es-ES" dirty="0"/>
              <a:t>, </a:t>
            </a:r>
            <a:r>
              <a:rPr lang="es-ES" dirty="0" err="1"/>
              <a:t>Allegion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02040-AA94-4BD4-B300-31DD5F1F7C2E}"/>
              </a:ext>
            </a:extLst>
          </p:cNvPr>
          <p:cNvSpPr txBox="1"/>
          <p:nvPr/>
        </p:nvSpPr>
        <p:spPr>
          <a:xfrm>
            <a:off x="762987" y="1658790"/>
            <a:ext cx="24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Session:</a:t>
            </a:r>
          </a:p>
        </p:txBody>
      </p:sp>
    </p:spTree>
    <p:extLst>
      <p:ext uri="{BB962C8B-B14F-4D97-AF65-F5344CB8AC3E}">
        <p14:creationId xmlns:p14="http://schemas.microsoft.com/office/powerpoint/2010/main" val="409521686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A3A81-0264-4201-925E-02EED53F9733}"/>
              </a:ext>
            </a:extLst>
          </p:cNvPr>
          <p:cNvCxnSpPr>
            <a:cxnSpLocks/>
          </p:cNvCxnSpPr>
          <p:nvPr/>
        </p:nvCxnSpPr>
        <p:spPr>
          <a:xfrm flipV="1">
            <a:off x="6177164" y="3028951"/>
            <a:ext cx="0" cy="358853"/>
          </a:xfrm>
          <a:prstGeom prst="line">
            <a:avLst/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6A4E28A-B217-4F37-B066-E4E694F60F0F}"/>
              </a:ext>
            </a:extLst>
          </p:cNvPr>
          <p:cNvSpPr/>
          <p:nvPr/>
        </p:nvSpPr>
        <p:spPr>
          <a:xfrm rot="16200000" flipH="1">
            <a:off x="5803922" y="838464"/>
            <a:ext cx="582543" cy="4418989"/>
          </a:xfrm>
          <a:prstGeom prst="rightBrace">
            <a:avLst>
              <a:gd name="adj1" fmla="val 0"/>
              <a:gd name="adj2" fmla="val 51820"/>
            </a:avLst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5" tIns="146284" rIns="182855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2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A0986F-1222-4124-BFA6-4F2F81C35814}"/>
              </a:ext>
            </a:extLst>
          </p:cNvPr>
          <p:cNvSpPr txBox="1">
            <a:spLocks/>
          </p:cNvSpPr>
          <p:nvPr/>
        </p:nvSpPr>
        <p:spPr>
          <a:xfrm>
            <a:off x="455996" y="620829"/>
            <a:ext cx="11306469" cy="410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3444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Who here has a Microsoft 365 background?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9F0775-4397-4605-A6E3-B910DC7214A3}"/>
              </a:ext>
            </a:extLst>
          </p:cNvPr>
          <p:cNvCxnSpPr/>
          <p:nvPr/>
        </p:nvCxnSpPr>
        <p:spPr>
          <a:xfrm>
            <a:off x="2110373" y="4428831"/>
            <a:ext cx="8006105" cy="0"/>
          </a:xfrm>
          <a:prstGeom prst="line">
            <a:avLst/>
          </a:prstGeom>
          <a:ln w="1905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8CD5B8D-4F09-45BF-AE90-4D5B81D3B4F4}"/>
              </a:ext>
            </a:extLst>
          </p:cNvPr>
          <p:cNvSpPr/>
          <p:nvPr/>
        </p:nvSpPr>
        <p:spPr bwMode="auto">
          <a:xfrm>
            <a:off x="9959743" y="3016386"/>
            <a:ext cx="1667179" cy="28754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2CC20-692B-4FBD-95D5-B8D692B03EAA}"/>
              </a:ext>
            </a:extLst>
          </p:cNvPr>
          <p:cNvSpPr/>
          <p:nvPr/>
        </p:nvSpPr>
        <p:spPr bwMode="auto">
          <a:xfrm>
            <a:off x="2830475" y="3321959"/>
            <a:ext cx="6570855" cy="2269172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5" tIns="146284" rIns="182855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2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35FB0F-9D7B-4141-9CF0-7F1AC642C00F}"/>
              </a:ext>
            </a:extLst>
          </p:cNvPr>
          <p:cNvCxnSpPr>
            <a:cxnSpLocks/>
          </p:cNvCxnSpPr>
          <p:nvPr/>
        </p:nvCxnSpPr>
        <p:spPr>
          <a:xfrm>
            <a:off x="5020760" y="3572149"/>
            <a:ext cx="0" cy="1746964"/>
          </a:xfrm>
          <a:prstGeom prst="line">
            <a:avLst/>
          </a:prstGeom>
          <a:solidFill>
            <a:srgbClr val="FFFFFF"/>
          </a:solidFill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28481-537A-4331-BEB7-4CC27D140886}"/>
              </a:ext>
            </a:extLst>
          </p:cNvPr>
          <p:cNvCxnSpPr>
            <a:cxnSpLocks/>
          </p:cNvCxnSpPr>
          <p:nvPr/>
        </p:nvCxnSpPr>
        <p:spPr>
          <a:xfrm>
            <a:off x="7211044" y="3572149"/>
            <a:ext cx="0" cy="1746964"/>
          </a:xfrm>
          <a:prstGeom prst="line">
            <a:avLst/>
          </a:prstGeom>
          <a:solidFill>
            <a:srgbClr val="FFFFFF"/>
          </a:solidFill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A1E909-4E2B-4EA7-A5F0-8D195A228682}"/>
              </a:ext>
            </a:extLst>
          </p:cNvPr>
          <p:cNvSpPr txBox="1"/>
          <p:nvPr/>
        </p:nvSpPr>
        <p:spPr>
          <a:xfrm>
            <a:off x="9838898" y="4580169"/>
            <a:ext cx="189762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Standalone apps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5031C3-F0C8-414E-925C-80731701C563}"/>
              </a:ext>
            </a:extLst>
          </p:cNvPr>
          <p:cNvGrpSpPr/>
          <p:nvPr/>
        </p:nvGrpSpPr>
        <p:grpSpPr>
          <a:xfrm>
            <a:off x="5201375" y="3753448"/>
            <a:ext cx="1847439" cy="1725468"/>
            <a:chOff x="3070210" y="2434747"/>
            <a:chExt cx="1884484" cy="176006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A084FE-6709-4646-8382-539DE248F7B5}"/>
                </a:ext>
              </a:extLst>
            </p:cNvPr>
            <p:cNvSpPr txBox="1"/>
            <p:nvPr/>
          </p:nvSpPr>
          <p:spPr>
            <a:xfrm>
              <a:off x="3070210" y="3347153"/>
              <a:ext cx="1884484" cy="847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C2D91"/>
                      </a:gs>
                      <a:gs pos="30000">
                        <a:srgbClr val="5C2D91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Power Apps</a:t>
              </a:r>
            </a:p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Low-code/no-code application development</a:t>
              </a:r>
            </a:p>
          </p:txBody>
        </p:sp>
        <p:pic>
          <p:nvPicPr>
            <p:cNvPr id="15" name="Picture 2" descr="Image result for microsoft powerapps png">
              <a:extLst>
                <a:ext uri="{FF2B5EF4-FFF2-40B4-BE49-F238E27FC236}">
                  <a16:creationId xmlns:a16="http://schemas.microsoft.com/office/drawing/2014/main" id="{D9C90164-71E8-4EDB-AA5E-41594706B2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71" r="58585" b="12571"/>
            <a:stretch/>
          </p:blipFill>
          <p:spPr bwMode="auto">
            <a:xfrm>
              <a:off x="3446016" y="2434747"/>
              <a:ext cx="1132871" cy="837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7E45AC-737E-4F62-9C0B-13A179FA8C60}"/>
              </a:ext>
            </a:extLst>
          </p:cNvPr>
          <p:cNvGrpSpPr/>
          <p:nvPr/>
        </p:nvGrpSpPr>
        <p:grpSpPr>
          <a:xfrm>
            <a:off x="3016662" y="3846282"/>
            <a:ext cx="1847439" cy="1657888"/>
            <a:chOff x="7481781" y="2503682"/>
            <a:chExt cx="1884484" cy="16911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892C4E-B982-4158-84CC-371DEF3EB0DA}"/>
                </a:ext>
              </a:extLst>
            </p:cNvPr>
            <p:cNvSpPr txBox="1"/>
            <p:nvPr/>
          </p:nvSpPr>
          <p:spPr>
            <a:xfrm>
              <a:off x="7481781" y="3347153"/>
              <a:ext cx="1884484" cy="847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B900"/>
                      </a:gs>
                      <a:gs pos="30000">
                        <a:srgbClr val="FFB9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Power BI</a:t>
              </a:r>
            </a:p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Business 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analytics</a:t>
              </a:r>
            </a:p>
          </p:txBody>
        </p:sp>
        <p:pic>
          <p:nvPicPr>
            <p:cNvPr id="18" name="Picture 14" descr="Image result for Microsoft power bi png logo">
              <a:extLst>
                <a:ext uri="{FF2B5EF4-FFF2-40B4-BE49-F238E27FC236}">
                  <a16:creationId xmlns:a16="http://schemas.microsoft.com/office/drawing/2014/main" id="{68A86AA2-3565-49B6-8F24-B77F00255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244" y="2503682"/>
              <a:ext cx="1363557" cy="71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DD258F-211E-48C9-8C18-097AB00360B3}"/>
              </a:ext>
            </a:extLst>
          </p:cNvPr>
          <p:cNvGrpSpPr/>
          <p:nvPr/>
        </p:nvGrpSpPr>
        <p:grpSpPr>
          <a:xfrm>
            <a:off x="7389056" y="3613382"/>
            <a:ext cx="1935438" cy="1746964"/>
            <a:chOff x="5275995" y="2291869"/>
            <a:chExt cx="1884483" cy="22168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698914-E5FF-407E-8CE0-05564AC253A0}"/>
                </a:ext>
              </a:extLst>
            </p:cNvPr>
            <p:cNvSpPr txBox="1"/>
            <p:nvPr/>
          </p:nvSpPr>
          <p:spPr>
            <a:xfrm>
              <a:off x="5275995" y="3347152"/>
              <a:ext cx="1884483" cy="1161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78D4"/>
                      </a:gs>
                      <a:gs pos="30000">
                        <a:srgbClr val="0078D4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Microsoft Power Automate</a:t>
              </a:r>
            </a:p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Workflow 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automation</a:t>
              </a:r>
            </a:p>
          </p:txBody>
        </p:sp>
        <p:pic>
          <p:nvPicPr>
            <p:cNvPr id="21" name="Picture 16" descr="Image result for Microsoft flow png logo">
              <a:extLst>
                <a:ext uri="{FF2B5EF4-FFF2-40B4-BE49-F238E27FC236}">
                  <a16:creationId xmlns:a16="http://schemas.microsoft.com/office/drawing/2014/main" id="{C54820EF-ED33-4803-B0DC-DAC685128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3658" y="2291869"/>
              <a:ext cx="1129155" cy="112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76B8A92-0F87-44DB-A082-8D49C2E09CB3}"/>
              </a:ext>
            </a:extLst>
          </p:cNvPr>
          <p:cNvSpPr txBox="1"/>
          <p:nvPr/>
        </p:nvSpPr>
        <p:spPr>
          <a:xfrm>
            <a:off x="2945559" y="2273138"/>
            <a:ext cx="1882492" cy="458036"/>
          </a:xfrm>
          <a:prstGeom prst="rect">
            <a:avLst/>
          </a:prstGeom>
          <a:solidFill>
            <a:schemeClr val="bg1"/>
          </a:solidFill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 lIns="89643" tIns="89643" rIns="89643" bIns="89643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365</a:t>
            </a:r>
          </a:p>
        </p:txBody>
      </p:sp>
      <p:grpSp>
        <p:nvGrpSpPr>
          <p:cNvPr id="23" name="Group 136">
            <a:extLst>
              <a:ext uri="{FF2B5EF4-FFF2-40B4-BE49-F238E27FC236}">
                <a16:creationId xmlns:a16="http://schemas.microsoft.com/office/drawing/2014/main" id="{02958B95-A542-45A4-9AAB-A58820094C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9798" y="3790630"/>
            <a:ext cx="692127" cy="692127"/>
            <a:chOff x="4142" y="2078"/>
            <a:chExt cx="256" cy="256"/>
          </a:xfrm>
        </p:grpSpPr>
        <p:sp>
          <p:nvSpPr>
            <p:cNvPr id="24" name="AutoShape 135">
              <a:extLst>
                <a:ext uri="{FF2B5EF4-FFF2-40B4-BE49-F238E27FC236}">
                  <a16:creationId xmlns:a16="http://schemas.microsoft.com/office/drawing/2014/main" id="{8723F18F-34A5-4B00-ACD0-747A039FADB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42" y="2078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137">
              <a:extLst>
                <a:ext uri="{FF2B5EF4-FFF2-40B4-BE49-F238E27FC236}">
                  <a16:creationId xmlns:a16="http://schemas.microsoft.com/office/drawing/2014/main" id="{4E365A6B-8B37-4E52-8F57-573F160212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7" y="2170"/>
              <a:ext cx="235" cy="119"/>
            </a:xfrm>
            <a:custGeom>
              <a:avLst/>
              <a:gdLst>
                <a:gd name="T0" fmla="*/ 239 w 378"/>
                <a:gd name="T1" fmla="*/ 48 h 192"/>
                <a:gd name="T2" fmla="*/ 239 w 378"/>
                <a:gd name="T3" fmla="*/ 48 h 192"/>
                <a:gd name="T4" fmla="*/ 167 w 378"/>
                <a:gd name="T5" fmla="*/ 48 h 192"/>
                <a:gd name="T6" fmla="*/ 167 w 378"/>
                <a:gd name="T7" fmla="*/ 24 h 192"/>
                <a:gd name="T8" fmla="*/ 239 w 378"/>
                <a:gd name="T9" fmla="*/ 24 h 192"/>
                <a:gd name="T10" fmla="*/ 239 w 378"/>
                <a:gd name="T11" fmla="*/ 48 h 192"/>
                <a:gd name="T12" fmla="*/ 239 w 378"/>
                <a:gd name="T13" fmla="*/ 96 h 192"/>
                <a:gd name="T14" fmla="*/ 239 w 378"/>
                <a:gd name="T15" fmla="*/ 96 h 192"/>
                <a:gd name="T16" fmla="*/ 167 w 378"/>
                <a:gd name="T17" fmla="*/ 96 h 192"/>
                <a:gd name="T18" fmla="*/ 167 w 378"/>
                <a:gd name="T19" fmla="*/ 72 h 192"/>
                <a:gd name="T20" fmla="*/ 239 w 378"/>
                <a:gd name="T21" fmla="*/ 72 h 192"/>
                <a:gd name="T22" fmla="*/ 239 w 378"/>
                <a:gd name="T23" fmla="*/ 96 h 192"/>
                <a:gd name="T24" fmla="*/ 215 w 378"/>
                <a:gd name="T25" fmla="*/ 144 h 192"/>
                <a:gd name="T26" fmla="*/ 215 w 378"/>
                <a:gd name="T27" fmla="*/ 144 h 192"/>
                <a:gd name="T28" fmla="*/ 167 w 378"/>
                <a:gd name="T29" fmla="*/ 144 h 192"/>
                <a:gd name="T30" fmla="*/ 167 w 378"/>
                <a:gd name="T31" fmla="*/ 120 h 192"/>
                <a:gd name="T32" fmla="*/ 215 w 378"/>
                <a:gd name="T33" fmla="*/ 120 h 192"/>
                <a:gd name="T34" fmla="*/ 215 w 378"/>
                <a:gd name="T35" fmla="*/ 144 h 192"/>
                <a:gd name="T36" fmla="*/ 143 w 378"/>
                <a:gd name="T37" fmla="*/ 168 h 192"/>
                <a:gd name="T38" fmla="*/ 143 w 378"/>
                <a:gd name="T39" fmla="*/ 168 h 192"/>
                <a:gd name="T40" fmla="*/ 23 w 378"/>
                <a:gd name="T41" fmla="*/ 168 h 192"/>
                <a:gd name="T42" fmla="*/ 23 w 378"/>
                <a:gd name="T43" fmla="*/ 24 h 192"/>
                <a:gd name="T44" fmla="*/ 143 w 378"/>
                <a:gd name="T45" fmla="*/ 24 h 192"/>
                <a:gd name="T46" fmla="*/ 143 w 378"/>
                <a:gd name="T47" fmla="*/ 168 h 192"/>
                <a:gd name="T48" fmla="*/ 378 w 378"/>
                <a:gd name="T49" fmla="*/ 0 h 192"/>
                <a:gd name="T50" fmla="*/ 378 w 378"/>
                <a:gd name="T51" fmla="*/ 0 h 192"/>
                <a:gd name="T52" fmla="*/ 0 w 378"/>
                <a:gd name="T53" fmla="*/ 0 h 192"/>
                <a:gd name="T54" fmla="*/ 0 w 378"/>
                <a:gd name="T55" fmla="*/ 192 h 192"/>
                <a:gd name="T56" fmla="*/ 378 w 378"/>
                <a:gd name="T57" fmla="*/ 192 h 192"/>
                <a:gd name="T58" fmla="*/ 378 w 378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8" h="192">
                  <a:moveTo>
                    <a:pt x="239" y="48"/>
                  </a:moveTo>
                  <a:lnTo>
                    <a:pt x="239" y="48"/>
                  </a:lnTo>
                  <a:lnTo>
                    <a:pt x="167" y="48"/>
                  </a:lnTo>
                  <a:lnTo>
                    <a:pt x="167" y="24"/>
                  </a:lnTo>
                  <a:lnTo>
                    <a:pt x="239" y="24"/>
                  </a:lnTo>
                  <a:lnTo>
                    <a:pt x="239" y="48"/>
                  </a:lnTo>
                  <a:close/>
                  <a:moveTo>
                    <a:pt x="239" y="96"/>
                  </a:moveTo>
                  <a:lnTo>
                    <a:pt x="239" y="96"/>
                  </a:lnTo>
                  <a:lnTo>
                    <a:pt x="167" y="96"/>
                  </a:lnTo>
                  <a:lnTo>
                    <a:pt x="167" y="72"/>
                  </a:lnTo>
                  <a:lnTo>
                    <a:pt x="239" y="72"/>
                  </a:lnTo>
                  <a:lnTo>
                    <a:pt x="239" y="96"/>
                  </a:lnTo>
                  <a:close/>
                  <a:moveTo>
                    <a:pt x="215" y="144"/>
                  </a:moveTo>
                  <a:lnTo>
                    <a:pt x="215" y="144"/>
                  </a:lnTo>
                  <a:lnTo>
                    <a:pt x="167" y="144"/>
                  </a:lnTo>
                  <a:lnTo>
                    <a:pt x="167" y="120"/>
                  </a:lnTo>
                  <a:lnTo>
                    <a:pt x="215" y="120"/>
                  </a:lnTo>
                  <a:lnTo>
                    <a:pt x="215" y="144"/>
                  </a:lnTo>
                  <a:close/>
                  <a:moveTo>
                    <a:pt x="143" y="168"/>
                  </a:moveTo>
                  <a:lnTo>
                    <a:pt x="143" y="168"/>
                  </a:lnTo>
                  <a:lnTo>
                    <a:pt x="23" y="168"/>
                  </a:lnTo>
                  <a:lnTo>
                    <a:pt x="23" y="24"/>
                  </a:lnTo>
                  <a:lnTo>
                    <a:pt x="143" y="24"/>
                  </a:lnTo>
                  <a:lnTo>
                    <a:pt x="143" y="168"/>
                  </a:lnTo>
                  <a:close/>
                  <a:moveTo>
                    <a:pt x="378" y="0"/>
                  </a:moveTo>
                  <a:lnTo>
                    <a:pt x="3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378" y="19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138">
              <a:extLst>
                <a:ext uri="{FF2B5EF4-FFF2-40B4-BE49-F238E27FC236}">
                  <a16:creationId xmlns:a16="http://schemas.microsoft.com/office/drawing/2014/main" id="{112AD533-EB74-4664-A12E-63E46CE82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2125"/>
              <a:ext cx="235" cy="30"/>
            </a:xfrm>
            <a:custGeom>
              <a:avLst/>
              <a:gdLst>
                <a:gd name="T0" fmla="*/ 378 w 378"/>
                <a:gd name="T1" fmla="*/ 0 h 48"/>
                <a:gd name="T2" fmla="*/ 378 w 378"/>
                <a:gd name="T3" fmla="*/ 0 h 48"/>
                <a:gd name="T4" fmla="*/ 0 w 378"/>
                <a:gd name="T5" fmla="*/ 0 h 48"/>
                <a:gd name="T6" fmla="*/ 0 w 378"/>
                <a:gd name="T7" fmla="*/ 48 h 48"/>
                <a:gd name="T8" fmla="*/ 378 w 378"/>
                <a:gd name="T9" fmla="*/ 48 h 48"/>
                <a:gd name="T10" fmla="*/ 378 w 37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8">
                  <a:moveTo>
                    <a:pt x="378" y="0"/>
                  </a:moveTo>
                  <a:lnTo>
                    <a:pt x="378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78" y="4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139">
              <a:extLst>
                <a:ext uri="{FF2B5EF4-FFF2-40B4-BE49-F238E27FC236}">
                  <a16:creationId xmlns:a16="http://schemas.microsoft.com/office/drawing/2014/main" id="{480BEB1D-353B-452D-9D30-7B8D80416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2244"/>
              <a:ext cx="33" cy="15"/>
            </a:xfrm>
            <a:custGeom>
              <a:avLst/>
              <a:gdLst>
                <a:gd name="T0" fmla="*/ 0 w 48"/>
                <a:gd name="T1" fmla="*/ 24 h 24"/>
                <a:gd name="T2" fmla="*/ 0 w 48"/>
                <a:gd name="T3" fmla="*/ 24 h 24"/>
                <a:gd name="T4" fmla="*/ 48 w 48"/>
                <a:gd name="T5" fmla="*/ 24 h 24"/>
                <a:gd name="T6" fmla="*/ 48 w 48"/>
                <a:gd name="T7" fmla="*/ 0 h 24"/>
                <a:gd name="T8" fmla="*/ 0 w 48"/>
                <a:gd name="T9" fmla="*/ 0 h 24"/>
                <a:gd name="T10" fmla="*/ 0 w 48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0" y="24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2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140">
              <a:extLst>
                <a:ext uri="{FF2B5EF4-FFF2-40B4-BE49-F238E27FC236}">
                  <a16:creationId xmlns:a16="http://schemas.microsoft.com/office/drawing/2014/main" id="{0CF117AB-0AF0-4D58-9BF4-5FB4514E5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2215"/>
              <a:ext cx="44" cy="17"/>
            </a:xfrm>
            <a:custGeom>
              <a:avLst/>
              <a:gdLst>
                <a:gd name="T0" fmla="*/ 0 w 72"/>
                <a:gd name="T1" fmla="*/ 24 h 24"/>
                <a:gd name="T2" fmla="*/ 0 w 72"/>
                <a:gd name="T3" fmla="*/ 24 h 24"/>
                <a:gd name="T4" fmla="*/ 72 w 72"/>
                <a:gd name="T5" fmla="*/ 24 h 24"/>
                <a:gd name="T6" fmla="*/ 72 w 72"/>
                <a:gd name="T7" fmla="*/ 0 h 24"/>
                <a:gd name="T8" fmla="*/ 0 w 72"/>
                <a:gd name="T9" fmla="*/ 0 h 24"/>
                <a:gd name="T10" fmla="*/ 0 w 7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4">
                  <a:moveTo>
                    <a:pt x="0" y="24"/>
                  </a:moveTo>
                  <a:lnTo>
                    <a:pt x="0" y="24"/>
                  </a:lnTo>
                  <a:lnTo>
                    <a:pt x="72" y="2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F661E47F-CB33-4B6A-B3D6-398AB210A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2185"/>
              <a:ext cx="44" cy="15"/>
            </a:xfrm>
            <a:custGeom>
              <a:avLst/>
              <a:gdLst>
                <a:gd name="T0" fmla="*/ 0 w 72"/>
                <a:gd name="T1" fmla="*/ 24 h 24"/>
                <a:gd name="T2" fmla="*/ 0 w 72"/>
                <a:gd name="T3" fmla="*/ 24 h 24"/>
                <a:gd name="T4" fmla="*/ 72 w 72"/>
                <a:gd name="T5" fmla="*/ 24 h 24"/>
                <a:gd name="T6" fmla="*/ 72 w 72"/>
                <a:gd name="T7" fmla="*/ 0 h 24"/>
                <a:gd name="T8" fmla="*/ 0 w 72"/>
                <a:gd name="T9" fmla="*/ 0 h 24"/>
                <a:gd name="T10" fmla="*/ 0 w 7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4">
                  <a:moveTo>
                    <a:pt x="0" y="24"/>
                  </a:moveTo>
                  <a:lnTo>
                    <a:pt x="0" y="24"/>
                  </a:lnTo>
                  <a:lnTo>
                    <a:pt x="72" y="2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F7C5202-1BA0-432F-8DA5-91C46B07DDFC}"/>
              </a:ext>
            </a:extLst>
          </p:cNvPr>
          <p:cNvSpPr txBox="1"/>
          <p:nvPr/>
        </p:nvSpPr>
        <p:spPr>
          <a:xfrm>
            <a:off x="2747778" y="3472001"/>
            <a:ext cx="23852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Analyze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97A631-315E-4DE6-B87E-ABA24591D791}"/>
              </a:ext>
            </a:extLst>
          </p:cNvPr>
          <p:cNvSpPr txBox="1"/>
          <p:nvPr/>
        </p:nvSpPr>
        <p:spPr>
          <a:xfrm>
            <a:off x="4925853" y="3472145"/>
            <a:ext cx="23852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97CE8-892D-4FBE-988E-375CBA89AF4B}"/>
              </a:ext>
            </a:extLst>
          </p:cNvPr>
          <p:cNvSpPr txBox="1"/>
          <p:nvPr/>
        </p:nvSpPr>
        <p:spPr>
          <a:xfrm>
            <a:off x="7120171" y="3467355"/>
            <a:ext cx="23852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Automate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77D345-4BEC-43D7-9696-78EA3CBDA243}"/>
              </a:ext>
            </a:extLst>
          </p:cNvPr>
          <p:cNvSpPr/>
          <p:nvPr/>
        </p:nvSpPr>
        <p:spPr bwMode="auto">
          <a:xfrm>
            <a:off x="6190562" y="2731173"/>
            <a:ext cx="2209860" cy="41036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4326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1E3EF-D430-4856-96CA-7B83FC93D00A}"/>
              </a:ext>
            </a:extLst>
          </p:cNvPr>
          <p:cNvSpPr txBox="1"/>
          <p:nvPr/>
        </p:nvSpPr>
        <p:spPr>
          <a:xfrm>
            <a:off x="1843716" y="1523713"/>
            <a:ext cx="4476867" cy="726353"/>
          </a:xfrm>
          <a:prstGeom prst="rect">
            <a:avLst/>
          </a:prstGeom>
          <a:noFill/>
        </p:spPr>
        <p:txBody>
          <a:bodyPr wrap="none" lIns="243840" tIns="195072" rIns="243840" bIns="195072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292929"/>
                    </a:gs>
                    <a:gs pos="30000">
                      <a:srgbClr val="292929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SharePoint, Teams, Exchange…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B14E03-CE08-415A-A1B3-33228150D858}"/>
              </a:ext>
            </a:extLst>
          </p:cNvPr>
          <p:cNvSpPr/>
          <p:nvPr/>
        </p:nvSpPr>
        <p:spPr bwMode="auto">
          <a:xfrm>
            <a:off x="604884" y="3014713"/>
            <a:ext cx="1667179" cy="373108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3FCFE3-6039-4416-91EC-94C64D1C150F}"/>
              </a:ext>
            </a:extLst>
          </p:cNvPr>
          <p:cNvSpPr txBox="1"/>
          <p:nvPr/>
        </p:nvSpPr>
        <p:spPr>
          <a:xfrm>
            <a:off x="652066" y="3985825"/>
            <a:ext cx="15054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Data connectors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B91390-DB77-4638-ACFC-2F9AECA43BBB}"/>
              </a:ext>
            </a:extLst>
          </p:cNvPr>
          <p:cNvSpPr txBox="1"/>
          <p:nvPr/>
        </p:nvSpPr>
        <p:spPr>
          <a:xfrm>
            <a:off x="455996" y="5153330"/>
            <a:ext cx="18976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Common Data </a:t>
            </a:r>
          </a:p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</a:t>
            </a:r>
          </a:p>
        </p:txBody>
      </p:sp>
      <p:sp>
        <p:nvSpPr>
          <p:cNvPr id="38" name="Freeform 286">
            <a:extLst>
              <a:ext uri="{FF2B5EF4-FFF2-40B4-BE49-F238E27FC236}">
                <a16:creationId xmlns:a16="http://schemas.microsoft.com/office/drawing/2014/main" id="{5B34CF6C-8A54-4A7F-9A47-6964E891414D}"/>
              </a:ext>
            </a:extLst>
          </p:cNvPr>
          <p:cNvSpPr>
            <a:spLocks noEditPoints="1"/>
          </p:cNvSpPr>
          <p:nvPr/>
        </p:nvSpPr>
        <p:spPr bwMode="auto">
          <a:xfrm>
            <a:off x="1148053" y="3315393"/>
            <a:ext cx="521068" cy="519095"/>
          </a:xfrm>
          <a:custGeom>
            <a:avLst/>
            <a:gdLst>
              <a:gd name="T0" fmla="*/ 142 w 426"/>
              <a:gd name="T1" fmla="*/ 0 h 425"/>
              <a:gd name="T2" fmla="*/ 142 w 426"/>
              <a:gd name="T3" fmla="*/ 0 h 425"/>
              <a:gd name="T4" fmla="*/ 142 w 426"/>
              <a:gd name="T5" fmla="*/ 141 h 425"/>
              <a:gd name="T6" fmla="*/ 199 w 426"/>
              <a:gd name="T7" fmla="*/ 141 h 425"/>
              <a:gd name="T8" fmla="*/ 199 w 426"/>
              <a:gd name="T9" fmla="*/ 198 h 425"/>
              <a:gd name="T10" fmla="*/ 56 w 426"/>
              <a:gd name="T11" fmla="*/ 198 h 425"/>
              <a:gd name="T12" fmla="*/ 56 w 426"/>
              <a:gd name="T13" fmla="*/ 283 h 425"/>
              <a:gd name="T14" fmla="*/ 0 w 426"/>
              <a:gd name="T15" fmla="*/ 283 h 425"/>
              <a:gd name="T16" fmla="*/ 0 w 426"/>
              <a:gd name="T17" fmla="*/ 425 h 425"/>
              <a:gd name="T18" fmla="*/ 142 w 426"/>
              <a:gd name="T19" fmla="*/ 425 h 425"/>
              <a:gd name="T20" fmla="*/ 142 w 426"/>
              <a:gd name="T21" fmla="*/ 283 h 425"/>
              <a:gd name="T22" fmla="*/ 85 w 426"/>
              <a:gd name="T23" fmla="*/ 283 h 425"/>
              <a:gd name="T24" fmla="*/ 85 w 426"/>
              <a:gd name="T25" fmla="*/ 226 h 425"/>
              <a:gd name="T26" fmla="*/ 341 w 426"/>
              <a:gd name="T27" fmla="*/ 226 h 425"/>
              <a:gd name="T28" fmla="*/ 341 w 426"/>
              <a:gd name="T29" fmla="*/ 283 h 425"/>
              <a:gd name="T30" fmla="*/ 284 w 426"/>
              <a:gd name="T31" fmla="*/ 283 h 425"/>
              <a:gd name="T32" fmla="*/ 284 w 426"/>
              <a:gd name="T33" fmla="*/ 425 h 425"/>
              <a:gd name="T34" fmla="*/ 426 w 426"/>
              <a:gd name="T35" fmla="*/ 425 h 425"/>
              <a:gd name="T36" fmla="*/ 426 w 426"/>
              <a:gd name="T37" fmla="*/ 283 h 425"/>
              <a:gd name="T38" fmla="*/ 369 w 426"/>
              <a:gd name="T39" fmla="*/ 283 h 425"/>
              <a:gd name="T40" fmla="*/ 369 w 426"/>
              <a:gd name="T41" fmla="*/ 198 h 425"/>
              <a:gd name="T42" fmla="*/ 227 w 426"/>
              <a:gd name="T43" fmla="*/ 198 h 425"/>
              <a:gd name="T44" fmla="*/ 227 w 426"/>
              <a:gd name="T45" fmla="*/ 141 h 425"/>
              <a:gd name="T46" fmla="*/ 284 w 426"/>
              <a:gd name="T47" fmla="*/ 141 h 425"/>
              <a:gd name="T48" fmla="*/ 284 w 426"/>
              <a:gd name="T49" fmla="*/ 0 h 425"/>
              <a:gd name="T50" fmla="*/ 142 w 426"/>
              <a:gd name="T51" fmla="*/ 0 h 425"/>
              <a:gd name="T52" fmla="*/ 170 w 426"/>
              <a:gd name="T53" fmla="*/ 27 h 425"/>
              <a:gd name="T54" fmla="*/ 170 w 426"/>
              <a:gd name="T55" fmla="*/ 27 h 425"/>
              <a:gd name="T56" fmla="*/ 256 w 426"/>
              <a:gd name="T57" fmla="*/ 27 h 425"/>
              <a:gd name="T58" fmla="*/ 256 w 426"/>
              <a:gd name="T59" fmla="*/ 113 h 425"/>
              <a:gd name="T60" fmla="*/ 170 w 426"/>
              <a:gd name="T61" fmla="*/ 113 h 425"/>
              <a:gd name="T62" fmla="*/ 170 w 426"/>
              <a:gd name="T63" fmla="*/ 27 h 425"/>
              <a:gd name="T64" fmla="*/ 312 w 426"/>
              <a:gd name="T65" fmla="*/ 312 h 425"/>
              <a:gd name="T66" fmla="*/ 312 w 426"/>
              <a:gd name="T67" fmla="*/ 312 h 425"/>
              <a:gd name="T68" fmla="*/ 398 w 426"/>
              <a:gd name="T69" fmla="*/ 312 h 425"/>
              <a:gd name="T70" fmla="*/ 398 w 426"/>
              <a:gd name="T71" fmla="*/ 397 h 425"/>
              <a:gd name="T72" fmla="*/ 312 w 426"/>
              <a:gd name="T73" fmla="*/ 397 h 425"/>
              <a:gd name="T74" fmla="*/ 312 w 426"/>
              <a:gd name="T75" fmla="*/ 312 h 425"/>
              <a:gd name="T76" fmla="*/ 28 w 426"/>
              <a:gd name="T77" fmla="*/ 312 h 425"/>
              <a:gd name="T78" fmla="*/ 28 w 426"/>
              <a:gd name="T79" fmla="*/ 312 h 425"/>
              <a:gd name="T80" fmla="*/ 113 w 426"/>
              <a:gd name="T81" fmla="*/ 312 h 425"/>
              <a:gd name="T82" fmla="*/ 113 w 426"/>
              <a:gd name="T83" fmla="*/ 397 h 425"/>
              <a:gd name="T84" fmla="*/ 28 w 426"/>
              <a:gd name="T85" fmla="*/ 397 h 425"/>
              <a:gd name="T86" fmla="*/ 28 w 426"/>
              <a:gd name="T87" fmla="*/ 31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6" h="425">
                <a:moveTo>
                  <a:pt x="142" y="0"/>
                </a:moveTo>
                <a:lnTo>
                  <a:pt x="142" y="0"/>
                </a:lnTo>
                <a:lnTo>
                  <a:pt x="142" y="141"/>
                </a:lnTo>
                <a:lnTo>
                  <a:pt x="199" y="141"/>
                </a:lnTo>
                <a:lnTo>
                  <a:pt x="199" y="198"/>
                </a:lnTo>
                <a:lnTo>
                  <a:pt x="56" y="198"/>
                </a:lnTo>
                <a:lnTo>
                  <a:pt x="56" y="283"/>
                </a:lnTo>
                <a:lnTo>
                  <a:pt x="0" y="283"/>
                </a:lnTo>
                <a:lnTo>
                  <a:pt x="0" y="425"/>
                </a:lnTo>
                <a:lnTo>
                  <a:pt x="142" y="425"/>
                </a:lnTo>
                <a:lnTo>
                  <a:pt x="142" y="283"/>
                </a:lnTo>
                <a:lnTo>
                  <a:pt x="85" y="283"/>
                </a:lnTo>
                <a:lnTo>
                  <a:pt x="85" y="226"/>
                </a:lnTo>
                <a:lnTo>
                  <a:pt x="341" y="226"/>
                </a:lnTo>
                <a:lnTo>
                  <a:pt x="341" y="283"/>
                </a:lnTo>
                <a:lnTo>
                  <a:pt x="284" y="283"/>
                </a:lnTo>
                <a:lnTo>
                  <a:pt x="284" y="425"/>
                </a:lnTo>
                <a:lnTo>
                  <a:pt x="426" y="425"/>
                </a:lnTo>
                <a:lnTo>
                  <a:pt x="426" y="283"/>
                </a:lnTo>
                <a:lnTo>
                  <a:pt x="369" y="283"/>
                </a:lnTo>
                <a:lnTo>
                  <a:pt x="369" y="198"/>
                </a:lnTo>
                <a:lnTo>
                  <a:pt x="227" y="198"/>
                </a:lnTo>
                <a:lnTo>
                  <a:pt x="227" y="141"/>
                </a:lnTo>
                <a:lnTo>
                  <a:pt x="284" y="141"/>
                </a:lnTo>
                <a:lnTo>
                  <a:pt x="284" y="0"/>
                </a:lnTo>
                <a:lnTo>
                  <a:pt x="142" y="0"/>
                </a:lnTo>
                <a:close/>
                <a:moveTo>
                  <a:pt x="170" y="27"/>
                </a:moveTo>
                <a:lnTo>
                  <a:pt x="170" y="27"/>
                </a:lnTo>
                <a:lnTo>
                  <a:pt x="256" y="27"/>
                </a:lnTo>
                <a:lnTo>
                  <a:pt x="256" y="113"/>
                </a:lnTo>
                <a:lnTo>
                  <a:pt x="170" y="113"/>
                </a:lnTo>
                <a:lnTo>
                  <a:pt x="170" y="27"/>
                </a:lnTo>
                <a:close/>
                <a:moveTo>
                  <a:pt x="312" y="312"/>
                </a:moveTo>
                <a:lnTo>
                  <a:pt x="312" y="312"/>
                </a:lnTo>
                <a:lnTo>
                  <a:pt x="398" y="312"/>
                </a:lnTo>
                <a:lnTo>
                  <a:pt x="398" y="397"/>
                </a:lnTo>
                <a:lnTo>
                  <a:pt x="312" y="397"/>
                </a:lnTo>
                <a:lnTo>
                  <a:pt x="312" y="312"/>
                </a:lnTo>
                <a:close/>
                <a:moveTo>
                  <a:pt x="28" y="312"/>
                </a:moveTo>
                <a:lnTo>
                  <a:pt x="28" y="312"/>
                </a:lnTo>
                <a:lnTo>
                  <a:pt x="113" y="312"/>
                </a:lnTo>
                <a:lnTo>
                  <a:pt x="113" y="397"/>
                </a:lnTo>
                <a:lnTo>
                  <a:pt x="28" y="397"/>
                </a:lnTo>
                <a:lnTo>
                  <a:pt x="28" y="312"/>
                </a:lnTo>
                <a:close/>
              </a:path>
            </a:pathLst>
          </a:custGeom>
          <a:solidFill>
            <a:srgbClr val="0071BC"/>
          </a:solidFill>
          <a:ln w="0">
            <a:solidFill>
              <a:srgbClr val="0071BC"/>
            </a:solidFill>
            <a:prstDash val="solid"/>
            <a:round/>
            <a:headEnd/>
            <a:tailEnd/>
          </a:ln>
        </p:spPr>
        <p:txBody>
          <a:bodyPr vert="horz" wrap="square" lIns="89643" tIns="44821" rIns="89643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Freeform 288">
            <a:extLst>
              <a:ext uri="{FF2B5EF4-FFF2-40B4-BE49-F238E27FC236}">
                <a16:creationId xmlns:a16="http://schemas.microsoft.com/office/drawing/2014/main" id="{CF42A83D-AAAC-454A-95D5-73EBE0D1A0D9}"/>
              </a:ext>
            </a:extLst>
          </p:cNvPr>
          <p:cNvSpPr>
            <a:spLocks/>
          </p:cNvSpPr>
          <p:nvPr/>
        </p:nvSpPr>
        <p:spPr bwMode="auto">
          <a:xfrm>
            <a:off x="1182551" y="3692076"/>
            <a:ext cx="107571" cy="107571"/>
          </a:xfrm>
          <a:custGeom>
            <a:avLst/>
            <a:gdLst>
              <a:gd name="T0" fmla="*/ 0 w 86"/>
              <a:gd name="T1" fmla="*/ 85 h 85"/>
              <a:gd name="T2" fmla="*/ 0 w 86"/>
              <a:gd name="T3" fmla="*/ 85 h 85"/>
              <a:gd name="T4" fmla="*/ 86 w 86"/>
              <a:gd name="T5" fmla="*/ 85 h 85"/>
              <a:gd name="T6" fmla="*/ 86 w 86"/>
              <a:gd name="T7" fmla="*/ 0 h 85"/>
              <a:gd name="T8" fmla="*/ 0 w 86"/>
              <a:gd name="T9" fmla="*/ 0 h 85"/>
              <a:gd name="T10" fmla="*/ 0 w 86"/>
              <a:gd name="T11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0" y="85"/>
                </a:moveTo>
                <a:lnTo>
                  <a:pt x="0" y="85"/>
                </a:lnTo>
                <a:lnTo>
                  <a:pt x="86" y="85"/>
                </a:lnTo>
                <a:lnTo>
                  <a:pt x="86" y="0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71BC"/>
          </a:solidFill>
          <a:ln w="0">
            <a:solidFill>
              <a:srgbClr val="0071BC"/>
            </a:solidFill>
            <a:prstDash val="solid"/>
            <a:round/>
            <a:headEnd/>
            <a:tailEnd/>
          </a:ln>
        </p:spPr>
        <p:txBody>
          <a:bodyPr vert="horz" wrap="square" lIns="89643" tIns="44821" rIns="89643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Freeform 288">
            <a:extLst>
              <a:ext uri="{FF2B5EF4-FFF2-40B4-BE49-F238E27FC236}">
                <a16:creationId xmlns:a16="http://schemas.microsoft.com/office/drawing/2014/main" id="{B04B4F60-B32C-4A06-92E7-56299059D5AC}"/>
              </a:ext>
            </a:extLst>
          </p:cNvPr>
          <p:cNvSpPr>
            <a:spLocks/>
          </p:cNvSpPr>
          <p:nvPr/>
        </p:nvSpPr>
        <p:spPr bwMode="auto">
          <a:xfrm>
            <a:off x="1529243" y="3692669"/>
            <a:ext cx="107571" cy="107571"/>
          </a:xfrm>
          <a:custGeom>
            <a:avLst/>
            <a:gdLst>
              <a:gd name="T0" fmla="*/ 0 w 86"/>
              <a:gd name="T1" fmla="*/ 85 h 85"/>
              <a:gd name="T2" fmla="*/ 0 w 86"/>
              <a:gd name="T3" fmla="*/ 85 h 85"/>
              <a:gd name="T4" fmla="*/ 86 w 86"/>
              <a:gd name="T5" fmla="*/ 85 h 85"/>
              <a:gd name="T6" fmla="*/ 86 w 86"/>
              <a:gd name="T7" fmla="*/ 0 h 85"/>
              <a:gd name="T8" fmla="*/ 0 w 86"/>
              <a:gd name="T9" fmla="*/ 0 h 85"/>
              <a:gd name="T10" fmla="*/ 0 w 86"/>
              <a:gd name="T11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0" y="85"/>
                </a:moveTo>
                <a:lnTo>
                  <a:pt x="0" y="85"/>
                </a:lnTo>
                <a:lnTo>
                  <a:pt x="86" y="85"/>
                </a:lnTo>
                <a:lnTo>
                  <a:pt x="86" y="0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71BC"/>
          </a:solidFill>
          <a:ln w="0">
            <a:solidFill>
              <a:srgbClr val="0071BC"/>
            </a:solidFill>
            <a:prstDash val="solid"/>
            <a:round/>
            <a:headEnd/>
            <a:tailEnd/>
          </a:ln>
        </p:spPr>
        <p:txBody>
          <a:bodyPr vert="horz" wrap="square" lIns="89643" tIns="44821" rIns="89643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Freeform 288">
            <a:extLst>
              <a:ext uri="{FF2B5EF4-FFF2-40B4-BE49-F238E27FC236}">
                <a16:creationId xmlns:a16="http://schemas.microsoft.com/office/drawing/2014/main" id="{7916397B-F38A-49BB-A3E4-21C2965218BF}"/>
              </a:ext>
            </a:extLst>
          </p:cNvPr>
          <p:cNvSpPr>
            <a:spLocks/>
          </p:cNvSpPr>
          <p:nvPr/>
        </p:nvSpPr>
        <p:spPr bwMode="auto">
          <a:xfrm>
            <a:off x="1352071" y="3347409"/>
            <a:ext cx="116535" cy="107571"/>
          </a:xfrm>
          <a:custGeom>
            <a:avLst/>
            <a:gdLst>
              <a:gd name="T0" fmla="*/ 0 w 86"/>
              <a:gd name="T1" fmla="*/ 85 h 85"/>
              <a:gd name="T2" fmla="*/ 0 w 86"/>
              <a:gd name="T3" fmla="*/ 85 h 85"/>
              <a:gd name="T4" fmla="*/ 86 w 86"/>
              <a:gd name="T5" fmla="*/ 85 h 85"/>
              <a:gd name="T6" fmla="*/ 86 w 86"/>
              <a:gd name="T7" fmla="*/ 0 h 85"/>
              <a:gd name="T8" fmla="*/ 0 w 86"/>
              <a:gd name="T9" fmla="*/ 0 h 85"/>
              <a:gd name="T10" fmla="*/ 0 w 86"/>
              <a:gd name="T11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0" y="85"/>
                </a:moveTo>
                <a:lnTo>
                  <a:pt x="0" y="85"/>
                </a:lnTo>
                <a:lnTo>
                  <a:pt x="86" y="85"/>
                </a:lnTo>
                <a:lnTo>
                  <a:pt x="86" y="0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71BC"/>
          </a:solidFill>
          <a:ln w="0">
            <a:solidFill>
              <a:srgbClr val="0071BC"/>
            </a:solidFill>
            <a:prstDash val="solid"/>
            <a:round/>
            <a:headEnd/>
            <a:tailEnd/>
          </a:ln>
        </p:spPr>
        <p:txBody>
          <a:bodyPr vert="horz" wrap="square" lIns="89643" tIns="44821" rIns="89643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52D169-FB1D-4D53-A87B-3F6DD08457A4}"/>
              </a:ext>
            </a:extLst>
          </p:cNvPr>
          <p:cNvGrpSpPr/>
          <p:nvPr/>
        </p:nvGrpSpPr>
        <p:grpSpPr>
          <a:xfrm>
            <a:off x="1064308" y="5865713"/>
            <a:ext cx="526576" cy="562167"/>
            <a:chOff x="5240279" y="3953634"/>
            <a:chExt cx="1033226" cy="1082357"/>
          </a:xfrm>
          <a:solidFill>
            <a:schemeClr val="bg1"/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81DE95A-EC3A-46BF-9475-65C9A6317CDD}"/>
                </a:ext>
              </a:extLst>
            </p:cNvPr>
            <p:cNvSpPr/>
            <p:nvPr/>
          </p:nvSpPr>
          <p:spPr bwMode="auto">
            <a:xfrm>
              <a:off x="5622937" y="4179433"/>
              <a:ext cx="554086" cy="554086"/>
            </a:xfrm>
            <a:prstGeom prst="ellipse">
              <a:avLst/>
            </a:prstGeom>
            <a:grpFill/>
            <a:ln w="12700">
              <a:solidFill>
                <a:srgbClr val="0071B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43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1039439-19D1-49A4-BB17-34273AAFF484}"/>
                </a:ext>
              </a:extLst>
            </p:cNvPr>
            <p:cNvSpPr/>
            <p:nvPr/>
          </p:nvSpPr>
          <p:spPr bwMode="auto">
            <a:xfrm>
              <a:off x="5240279" y="4291505"/>
              <a:ext cx="329941" cy="329941"/>
            </a:xfrm>
            <a:prstGeom prst="ellipse">
              <a:avLst/>
            </a:prstGeom>
            <a:grpFill/>
            <a:ln w="12700">
              <a:solidFill>
                <a:srgbClr val="0071B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43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B79947E-D3E2-4966-8071-3879DDE3636F}"/>
                </a:ext>
              </a:extLst>
            </p:cNvPr>
            <p:cNvSpPr/>
            <p:nvPr/>
          </p:nvSpPr>
          <p:spPr bwMode="auto">
            <a:xfrm>
              <a:off x="5943564" y="3953634"/>
              <a:ext cx="329941" cy="329941"/>
            </a:xfrm>
            <a:prstGeom prst="ellipse">
              <a:avLst/>
            </a:prstGeom>
            <a:grpFill/>
            <a:ln w="12700">
              <a:solidFill>
                <a:srgbClr val="0071B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43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1C6CC6B-6706-49C7-8181-4F17A7221070}"/>
                </a:ext>
              </a:extLst>
            </p:cNvPr>
            <p:cNvSpPr/>
            <p:nvPr/>
          </p:nvSpPr>
          <p:spPr bwMode="auto">
            <a:xfrm>
              <a:off x="5801201" y="4575454"/>
              <a:ext cx="460537" cy="460537"/>
            </a:xfrm>
            <a:prstGeom prst="ellipse">
              <a:avLst/>
            </a:prstGeom>
            <a:grpFill/>
            <a:ln w="12700">
              <a:solidFill>
                <a:srgbClr val="0071B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43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FC7ECD2-8095-4EFD-A413-43BC0AAD1A76}"/>
              </a:ext>
            </a:extLst>
          </p:cNvPr>
          <p:cNvSpPr txBox="1"/>
          <p:nvPr/>
        </p:nvSpPr>
        <p:spPr>
          <a:xfrm>
            <a:off x="669988" y="6473503"/>
            <a:ext cx="15054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AI Builder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52A4D4FB-7CED-4FE3-A5FA-4B431D405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833" y="4502853"/>
            <a:ext cx="490153" cy="4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345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9AF4BE2-6938-4996-9E9B-1F62B3A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6" y="620829"/>
            <a:ext cx="11306469" cy="410369"/>
          </a:xfrm>
        </p:spPr>
        <p:txBody>
          <a:bodyPr>
            <a:normAutofit fontScale="90000"/>
          </a:bodyPr>
          <a:lstStyle/>
          <a:p>
            <a:r>
              <a:rPr lang="en-US"/>
              <a:t>What about a Dynamics 365 background?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3A5ED3-EFAA-4481-844A-63EBE0955BD3}"/>
              </a:ext>
            </a:extLst>
          </p:cNvPr>
          <p:cNvSpPr/>
          <p:nvPr/>
        </p:nvSpPr>
        <p:spPr bwMode="auto">
          <a:xfrm>
            <a:off x="6190562" y="2335940"/>
            <a:ext cx="2209860" cy="41036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4326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16353-3658-4BE0-92B9-E662621F1846}"/>
              </a:ext>
            </a:extLst>
          </p:cNvPr>
          <p:cNvSpPr txBox="1"/>
          <p:nvPr/>
        </p:nvSpPr>
        <p:spPr>
          <a:xfrm>
            <a:off x="4504139" y="1506089"/>
            <a:ext cx="3376181" cy="726353"/>
          </a:xfrm>
          <a:prstGeom prst="rect">
            <a:avLst/>
          </a:prstGeom>
          <a:noFill/>
        </p:spPr>
        <p:txBody>
          <a:bodyPr wrap="none" lIns="243840" tIns="195072" rIns="243840" bIns="195072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292929"/>
                    </a:gs>
                    <a:gs pos="30000">
                      <a:srgbClr val="292929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Sales, Service, Talent…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515C8E-3217-425A-A60E-4DDE7085B604}"/>
              </a:ext>
            </a:extLst>
          </p:cNvPr>
          <p:cNvCxnSpPr/>
          <p:nvPr/>
        </p:nvCxnSpPr>
        <p:spPr>
          <a:xfrm flipH="1">
            <a:off x="6177164" y="2696050"/>
            <a:ext cx="1" cy="654703"/>
          </a:xfrm>
          <a:prstGeom prst="line">
            <a:avLst/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68BB13-2C13-42E7-B97A-6CF7BDCA760B}"/>
              </a:ext>
            </a:extLst>
          </p:cNvPr>
          <p:cNvCxnSpPr>
            <a:cxnSpLocks/>
          </p:cNvCxnSpPr>
          <p:nvPr/>
        </p:nvCxnSpPr>
        <p:spPr>
          <a:xfrm flipV="1">
            <a:off x="6177164" y="3028951"/>
            <a:ext cx="0" cy="358853"/>
          </a:xfrm>
          <a:prstGeom prst="line">
            <a:avLst/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BD5C6A3E-02C9-4B25-94F1-75D3D98A22BF}"/>
              </a:ext>
            </a:extLst>
          </p:cNvPr>
          <p:cNvSpPr/>
          <p:nvPr/>
        </p:nvSpPr>
        <p:spPr>
          <a:xfrm rot="16200000" flipH="1">
            <a:off x="5803922" y="838464"/>
            <a:ext cx="582543" cy="4418989"/>
          </a:xfrm>
          <a:prstGeom prst="rightBrace">
            <a:avLst>
              <a:gd name="adj1" fmla="val 0"/>
              <a:gd name="adj2" fmla="val 51820"/>
            </a:avLst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5" tIns="146284" rIns="182855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2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D8ABFD-520E-4E35-BA06-AAC2AB766196}"/>
              </a:ext>
            </a:extLst>
          </p:cNvPr>
          <p:cNvCxnSpPr/>
          <p:nvPr/>
        </p:nvCxnSpPr>
        <p:spPr>
          <a:xfrm>
            <a:off x="2110373" y="4428831"/>
            <a:ext cx="8006105" cy="0"/>
          </a:xfrm>
          <a:prstGeom prst="line">
            <a:avLst/>
          </a:prstGeom>
          <a:ln w="1905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F4D4A68-C0C7-447A-A1E6-F8C37DD22ADC}"/>
              </a:ext>
            </a:extLst>
          </p:cNvPr>
          <p:cNvSpPr/>
          <p:nvPr/>
        </p:nvSpPr>
        <p:spPr bwMode="auto">
          <a:xfrm>
            <a:off x="9959743" y="3016386"/>
            <a:ext cx="1667179" cy="28754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CD7CD2-3DAE-41B6-916D-DA59CFE7C8C6}"/>
              </a:ext>
            </a:extLst>
          </p:cNvPr>
          <p:cNvSpPr/>
          <p:nvPr/>
        </p:nvSpPr>
        <p:spPr bwMode="auto">
          <a:xfrm>
            <a:off x="6190562" y="2731173"/>
            <a:ext cx="2209860" cy="41036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4326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0A913-32CC-4E04-A5DF-E949D5183A8C}"/>
              </a:ext>
            </a:extLst>
          </p:cNvPr>
          <p:cNvSpPr/>
          <p:nvPr/>
        </p:nvSpPr>
        <p:spPr bwMode="auto">
          <a:xfrm>
            <a:off x="2830475" y="3321959"/>
            <a:ext cx="6570855" cy="2269172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5" tIns="146284" rIns="182855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2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662461-19BD-4750-9535-E47EDEC1DD80}"/>
              </a:ext>
            </a:extLst>
          </p:cNvPr>
          <p:cNvCxnSpPr>
            <a:cxnSpLocks/>
          </p:cNvCxnSpPr>
          <p:nvPr/>
        </p:nvCxnSpPr>
        <p:spPr>
          <a:xfrm>
            <a:off x="5020760" y="3572149"/>
            <a:ext cx="0" cy="1746964"/>
          </a:xfrm>
          <a:prstGeom prst="line">
            <a:avLst/>
          </a:prstGeom>
          <a:solidFill>
            <a:srgbClr val="FFFFFF"/>
          </a:solidFill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703B7-DF4F-48A6-B72E-CD117640A50C}"/>
              </a:ext>
            </a:extLst>
          </p:cNvPr>
          <p:cNvCxnSpPr>
            <a:cxnSpLocks/>
          </p:cNvCxnSpPr>
          <p:nvPr/>
        </p:nvCxnSpPr>
        <p:spPr>
          <a:xfrm>
            <a:off x="7211044" y="3572149"/>
            <a:ext cx="0" cy="1746964"/>
          </a:xfrm>
          <a:prstGeom prst="line">
            <a:avLst/>
          </a:prstGeom>
          <a:solidFill>
            <a:srgbClr val="FFFFFF"/>
          </a:solidFill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33F749-5DF3-4B51-96AA-E1DF61CF55F4}"/>
              </a:ext>
            </a:extLst>
          </p:cNvPr>
          <p:cNvSpPr txBox="1"/>
          <p:nvPr/>
        </p:nvSpPr>
        <p:spPr>
          <a:xfrm>
            <a:off x="9838898" y="4580169"/>
            <a:ext cx="189762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Standalone apps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60454B-7210-4591-92D7-8B22949A5823}"/>
              </a:ext>
            </a:extLst>
          </p:cNvPr>
          <p:cNvGrpSpPr/>
          <p:nvPr/>
        </p:nvGrpSpPr>
        <p:grpSpPr>
          <a:xfrm>
            <a:off x="5201375" y="3753448"/>
            <a:ext cx="1847439" cy="1725468"/>
            <a:chOff x="3070210" y="2434747"/>
            <a:chExt cx="1884484" cy="17600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83A26E-59F4-4886-93AC-2CF69F92FDDD}"/>
                </a:ext>
              </a:extLst>
            </p:cNvPr>
            <p:cNvSpPr txBox="1"/>
            <p:nvPr/>
          </p:nvSpPr>
          <p:spPr>
            <a:xfrm>
              <a:off x="3070210" y="3347153"/>
              <a:ext cx="1884484" cy="847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C2D91"/>
                      </a:gs>
                      <a:gs pos="30000">
                        <a:srgbClr val="5C2D91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Power Apps</a:t>
              </a:r>
            </a:p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Low-code/no-code application development</a:t>
              </a:r>
            </a:p>
          </p:txBody>
        </p:sp>
        <p:pic>
          <p:nvPicPr>
            <p:cNvPr id="18" name="Picture 2" descr="Image result for microsoft powerapps png">
              <a:extLst>
                <a:ext uri="{FF2B5EF4-FFF2-40B4-BE49-F238E27FC236}">
                  <a16:creationId xmlns:a16="http://schemas.microsoft.com/office/drawing/2014/main" id="{550D1B40-8EFA-494D-9E0E-63D06C1BEE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71" r="58585" b="12571"/>
            <a:stretch/>
          </p:blipFill>
          <p:spPr bwMode="auto">
            <a:xfrm>
              <a:off x="3446016" y="2434747"/>
              <a:ext cx="1132871" cy="837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A47036-D10F-46C1-9754-A6B0DCDCD3A2}"/>
              </a:ext>
            </a:extLst>
          </p:cNvPr>
          <p:cNvGrpSpPr/>
          <p:nvPr/>
        </p:nvGrpSpPr>
        <p:grpSpPr>
          <a:xfrm>
            <a:off x="3016662" y="3846282"/>
            <a:ext cx="1847439" cy="1657888"/>
            <a:chOff x="7481781" y="2503682"/>
            <a:chExt cx="1884484" cy="16911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6AA900-6252-4DD0-9E47-692B4E75317B}"/>
                </a:ext>
              </a:extLst>
            </p:cNvPr>
            <p:cNvSpPr txBox="1"/>
            <p:nvPr/>
          </p:nvSpPr>
          <p:spPr>
            <a:xfrm>
              <a:off x="7481781" y="3347153"/>
              <a:ext cx="1884484" cy="847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B900"/>
                      </a:gs>
                      <a:gs pos="30000">
                        <a:srgbClr val="FFB9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Power BI</a:t>
              </a:r>
            </a:p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Business 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analytics</a:t>
              </a:r>
            </a:p>
          </p:txBody>
        </p:sp>
        <p:pic>
          <p:nvPicPr>
            <p:cNvPr id="21" name="Picture 14" descr="Image result for Microsoft power bi png logo">
              <a:extLst>
                <a:ext uri="{FF2B5EF4-FFF2-40B4-BE49-F238E27FC236}">
                  <a16:creationId xmlns:a16="http://schemas.microsoft.com/office/drawing/2014/main" id="{84E96577-55FF-4FAF-B1A8-6EBB039B5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244" y="2503682"/>
              <a:ext cx="1363557" cy="71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33E300-19AA-4DCD-AF74-BEA290276345}"/>
              </a:ext>
            </a:extLst>
          </p:cNvPr>
          <p:cNvGrpSpPr/>
          <p:nvPr/>
        </p:nvGrpSpPr>
        <p:grpSpPr>
          <a:xfrm>
            <a:off x="7389055" y="3613381"/>
            <a:ext cx="1944846" cy="1746964"/>
            <a:chOff x="5275994" y="2291869"/>
            <a:chExt cx="1989711" cy="22168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630ECC-DF5A-444B-A6B6-F0E5DEBE03A3}"/>
                </a:ext>
              </a:extLst>
            </p:cNvPr>
            <p:cNvSpPr txBox="1"/>
            <p:nvPr/>
          </p:nvSpPr>
          <p:spPr>
            <a:xfrm>
              <a:off x="5275994" y="3347152"/>
              <a:ext cx="1989711" cy="1161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78D4"/>
                      </a:gs>
                      <a:gs pos="30000">
                        <a:srgbClr val="0078D4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Microsoft Power Automate</a:t>
              </a:r>
            </a:p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Workflow 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automation</a:t>
              </a:r>
            </a:p>
          </p:txBody>
        </p:sp>
        <p:pic>
          <p:nvPicPr>
            <p:cNvPr id="24" name="Picture 16" descr="Image result for Microsoft flow png logo">
              <a:extLst>
                <a:ext uri="{FF2B5EF4-FFF2-40B4-BE49-F238E27FC236}">
                  <a16:creationId xmlns:a16="http://schemas.microsoft.com/office/drawing/2014/main" id="{A6ACE535-7339-42FE-8B14-EF362CFE4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3658" y="2291869"/>
              <a:ext cx="1129155" cy="112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B8A45F4-505E-4E3D-B8C4-BCFBD545BF27}"/>
              </a:ext>
            </a:extLst>
          </p:cNvPr>
          <p:cNvSpPr txBox="1"/>
          <p:nvPr/>
        </p:nvSpPr>
        <p:spPr>
          <a:xfrm>
            <a:off x="2945559" y="2273138"/>
            <a:ext cx="1882492" cy="458036"/>
          </a:xfrm>
          <a:prstGeom prst="rect">
            <a:avLst/>
          </a:prstGeom>
          <a:solidFill>
            <a:schemeClr val="bg1"/>
          </a:solidFill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 lIns="89643" tIns="89643" rIns="89643" bIns="89643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365</a:t>
            </a:r>
          </a:p>
        </p:txBody>
      </p:sp>
      <p:grpSp>
        <p:nvGrpSpPr>
          <p:cNvPr id="26" name="Group 136">
            <a:extLst>
              <a:ext uri="{FF2B5EF4-FFF2-40B4-BE49-F238E27FC236}">
                <a16:creationId xmlns:a16="http://schemas.microsoft.com/office/drawing/2014/main" id="{A35CDC70-A2F2-4D5A-82F9-8471B2805E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9798" y="3790630"/>
            <a:ext cx="692127" cy="692127"/>
            <a:chOff x="4142" y="2078"/>
            <a:chExt cx="256" cy="256"/>
          </a:xfrm>
        </p:grpSpPr>
        <p:sp>
          <p:nvSpPr>
            <p:cNvPr id="27" name="AutoShape 135">
              <a:extLst>
                <a:ext uri="{FF2B5EF4-FFF2-40B4-BE49-F238E27FC236}">
                  <a16:creationId xmlns:a16="http://schemas.microsoft.com/office/drawing/2014/main" id="{20C6783D-3793-4820-B952-1BDFCC6F93D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42" y="2078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137">
              <a:extLst>
                <a:ext uri="{FF2B5EF4-FFF2-40B4-BE49-F238E27FC236}">
                  <a16:creationId xmlns:a16="http://schemas.microsoft.com/office/drawing/2014/main" id="{DFD38C95-3BF2-4E37-8006-9A8A613D8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7" y="2170"/>
              <a:ext cx="235" cy="119"/>
            </a:xfrm>
            <a:custGeom>
              <a:avLst/>
              <a:gdLst>
                <a:gd name="T0" fmla="*/ 239 w 378"/>
                <a:gd name="T1" fmla="*/ 48 h 192"/>
                <a:gd name="T2" fmla="*/ 239 w 378"/>
                <a:gd name="T3" fmla="*/ 48 h 192"/>
                <a:gd name="T4" fmla="*/ 167 w 378"/>
                <a:gd name="T5" fmla="*/ 48 h 192"/>
                <a:gd name="T6" fmla="*/ 167 w 378"/>
                <a:gd name="T7" fmla="*/ 24 h 192"/>
                <a:gd name="T8" fmla="*/ 239 w 378"/>
                <a:gd name="T9" fmla="*/ 24 h 192"/>
                <a:gd name="T10" fmla="*/ 239 w 378"/>
                <a:gd name="T11" fmla="*/ 48 h 192"/>
                <a:gd name="T12" fmla="*/ 239 w 378"/>
                <a:gd name="T13" fmla="*/ 96 h 192"/>
                <a:gd name="T14" fmla="*/ 239 w 378"/>
                <a:gd name="T15" fmla="*/ 96 h 192"/>
                <a:gd name="T16" fmla="*/ 167 w 378"/>
                <a:gd name="T17" fmla="*/ 96 h 192"/>
                <a:gd name="T18" fmla="*/ 167 w 378"/>
                <a:gd name="T19" fmla="*/ 72 h 192"/>
                <a:gd name="T20" fmla="*/ 239 w 378"/>
                <a:gd name="T21" fmla="*/ 72 h 192"/>
                <a:gd name="T22" fmla="*/ 239 w 378"/>
                <a:gd name="T23" fmla="*/ 96 h 192"/>
                <a:gd name="T24" fmla="*/ 215 w 378"/>
                <a:gd name="T25" fmla="*/ 144 h 192"/>
                <a:gd name="T26" fmla="*/ 215 w 378"/>
                <a:gd name="T27" fmla="*/ 144 h 192"/>
                <a:gd name="T28" fmla="*/ 167 w 378"/>
                <a:gd name="T29" fmla="*/ 144 h 192"/>
                <a:gd name="T30" fmla="*/ 167 w 378"/>
                <a:gd name="T31" fmla="*/ 120 h 192"/>
                <a:gd name="T32" fmla="*/ 215 w 378"/>
                <a:gd name="T33" fmla="*/ 120 h 192"/>
                <a:gd name="T34" fmla="*/ 215 w 378"/>
                <a:gd name="T35" fmla="*/ 144 h 192"/>
                <a:gd name="T36" fmla="*/ 143 w 378"/>
                <a:gd name="T37" fmla="*/ 168 h 192"/>
                <a:gd name="T38" fmla="*/ 143 w 378"/>
                <a:gd name="T39" fmla="*/ 168 h 192"/>
                <a:gd name="T40" fmla="*/ 23 w 378"/>
                <a:gd name="T41" fmla="*/ 168 h 192"/>
                <a:gd name="T42" fmla="*/ 23 w 378"/>
                <a:gd name="T43" fmla="*/ 24 h 192"/>
                <a:gd name="T44" fmla="*/ 143 w 378"/>
                <a:gd name="T45" fmla="*/ 24 h 192"/>
                <a:gd name="T46" fmla="*/ 143 w 378"/>
                <a:gd name="T47" fmla="*/ 168 h 192"/>
                <a:gd name="T48" fmla="*/ 378 w 378"/>
                <a:gd name="T49" fmla="*/ 0 h 192"/>
                <a:gd name="T50" fmla="*/ 378 w 378"/>
                <a:gd name="T51" fmla="*/ 0 h 192"/>
                <a:gd name="T52" fmla="*/ 0 w 378"/>
                <a:gd name="T53" fmla="*/ 0 h 192"/>
                <a:gd name="T54" fmla="*/ 0 w 378"/>
                <a:gd name="T55" fmla="*/ 192 h 192"/>
                <a:gd name="T56" fmla="*/ 378 w 378"/>
                <a:gd name="T57" fmla="*/ 192 h 192"/>
                <a:gd name="T58" fmla="*/ 378 w 378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8" h="192">
                  <a:moveTo>
                    <a:pt x="239" y="48"/>
                  </a:moveTo>
                  <a:lnTo>
                    <a:pt x="239" y="48"/>
                  </a:lnTo>
                  <a:lnTo>
                    <a:pt x="167" y="48"/>
                  </a:lnTo>
                  <a:lnTo>
                    <a:pt x="167" y="24"/>
                  </a:lnTo>
                  <a:lnTo>
                    <a:pt x="239" y="24"/>
                  </a:lnTo>
                  <a:lnTo>
                    <a:pt x="239" y="48"/>
                  </a:lnTo>
                  <a:close/>
                  <a:moveTo>
                    <a:pt x="239" y="96"/>
                  </a:moveTo>
                  <a:lnTo>
                    <a:pt x="239" y="96"/>
                  </a:lnTo>
                  <a:lnTo>
                    <a:pt x="167" y="96"/>
                  </a:lnTo>
                  <a:lnTo>
                    <a:pt x="167" y="72"/>
                  </a:lnTo>
                  <a:lnTo>
                    <a:pt x="239" y="72"/>
                  </a:lnTo>
                  <a:lnTo>
                    <a:pt x="239" y="96"/>
                  </a:lnTo>
                  <a:close/>
                  <a:moveTo>
                    <a:pt x="215" y="144"/>
                  </a:moveTo>
                  <a:lnTo>
                    <a:pt x="215" y="144"/>
                  </a:lnTo>
                  <a:lnTo>
                    <a:pt x="167" y="144"/>
                  </a:lnTo>
                  <a:lnTo>
                    <a:pt x="167" y="120"/>
                  </a:lnTo>
                  <a:lnTo>
                    <a:pt x="215" y="120"/>
                  </a:lnTo>
                  <a:lnTo>
                    <a:pt x="215" y="144"/>
                  </a:lnTo>
                  <a:close/>
                  <a:moveTo>
                    <a:pt x="143" y="168"/>
                  </a:moveTo>
                  <a:lnTo>
                    <a:pt x="143" y="168"/>
                  </a:lnTo>
                  <a:lnTo>
                    <a:pt x="23" y="168"/>
                  </a:lnTo>
                  <a:lnTo>
                    <a:pt x="23" y="24"/>
                  </a:lnTo>
                  <a:lnTo>
                    <a:pt x="143" y="24"/>
                  </a:lnTo>
                  <a:lnTo>
                    <a:pt x="143" y="168"/>
                  </a:lnTo>
                  <a:close/>
                  <a:moveTo>
                    <a:pt x="378" y="0"/>
                  </a:moveTo>
                  <a:lnTo>
                    <a:pt x="3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378" y="19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138">
              <a:extLst>
                <a:ext uri="{FF2B5EF4-FFF2-40B4-BE49-F238E27FC236}">
                  <a16:creationId xmlns:a16="http://schemas.microsoft.com/office/drawing/2014/main" id="{983307B9-84C1-4C00-BA30-C3449DCB9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2125"/>
              <a:ext cx="235" cy="30"/>
            </a:xfrm>
            <a:custGeom>
              <a:avLst/>
              <a:gdLst>
                <a:gd name="T0" fmla="*/ 378 w 378"/>
                <a:gd name="T1" fmla="*/ 0 h 48"/>
                <a:gd name="T2" fmla="*/ 378 w 378"/>
                <a:gd name="T3" fmla="*/ 0 h 48"/>
                <a:gd name="T4" fmla="*/ 0 w 378"/>
                <a:gd name="T5" fmla="*/ 0 h 48"/>
                <a:gd name="T6" fmla="*/ 0 w 378"/>
                <a:gd name="T7" fmla="*/ 48 h 48"/>
                <a:gd name="T8" fmla="*/ 378 w 378"/>
                <a:gd name="T9" fmla="*/ 48 h 48"/>
                <a:gd name="T10" fmla="*/ 378 w 37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8">
                  <a:moveTo>
                    <a:pt x="378" y="0"/>
                  </a:moveTo>
                  <a:lnTo>
                    <a:pt x="378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78" y="4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139">
              <a:extLst>
                <a:ext uri="{FF2B5EF4-FFF2-40B4-BE49-F238E27FC236}">
                  <a16:creationId xmlns:a16="http://schemas.microsoft.com/office/drawing/2014/main" id="{A2E6E626-8E9E-423F-A4F6-78C5629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2244"/>
              <a:ext cx="33" cy="15"/>
            </a:xfrm>
            <a:custGeom>
              <a:avLst/>
              <a:gdLst>
                <a:gd name="T0" fmla="*/ 0 w 48"/>
                <a:gd name="T1" fmla="*/ 24 h 24"/>
                <a:gd name="T2" fmla="*/ 0 w 48"/>
                <a:gd name="T3" fmla="*/ 24 h 24"/>
                <a:gd name="T4" fmla="*/ 48 w 48"/>
                <a:gd name="T5" fmla="*/ 24 h 24"/>
                <a:gd name="T6" fmla="*/ 48 w 48"/>
                <a:gd name="T7" fmla="*/ 0 h 24"/>
                <a:gd name="T8" fmla="*/ 0 w 48"/>
                <a:gd name="T9" fmla="*/ 0 h 24"/>
                <a:gd name="T10" fmla="*/ 0 w 48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0" y="24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2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140">
              <a:extLst>
                <a:ext uri="{FF2B5EF4-FFF2-40B4-BE49-F238E27FC236}">
                  <a16:creationId xmlns:a16="http://schemas.microsoft.com/office/drawing/2014/main" id="{AC5E6B70-F463-4D92-9AD3-9DB62BBA5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2215"/>
              <a:ext cx="44" cy="17"/>
            </a:xfrm>
            <a:custGeom>
              <a:avLst/>
              <a:gdLst>
                <a:gd name="T0" fmla="*/ 0 w 72"/>
                <a:gd name="T1" fmla="*/ 24 h 24"/>
                <a:gd name="T2" fmla="*/ 0 w 72"/>
                <a:gd name="T3" fmla="*/ 24 h 24"/>
                <a:gd name="T4" fmla="*/ 72 w 72"/>
                <a:gd name="T5" fmla="*/ 24 h 24"/>
                <a:gd name="T6" fmla="*/ 72 w 72"/>
                <a:gd name="T7" fmla="*/ 0 h 24"/>
                <a:gd name="T8" fmla="*/ 0 w 72"/>
                <a:gd name="T9" fmla="*/ 0 h 24"/>
                <a:gd name="T10" fmla="*/ 0 w 7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4">
                  <a:moveTo>
                    <a:pt x="0" y="24"/>
                  </a:moveTo>
                  <a:lnTo>
                    <a:pt x="0" y="24"/>
                  </a:lnTo>
                  <a:lnTo>
                    <a:pt x="72" y="2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141">
              <a:extLst>
                <a:ext uri="{FF2B5EF4-FFF2-40B4-BE49-F238E27FC236}">
                  <a16:creationId xmlns:a16="http://schemas.microsoft.com/office/drawing/2014/main" id="{D65AAFB9-CC7D-4FD8-8809-848230E2B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2185"/>
              <a:ext cx="44" cy="15"/>
            </a:xfrm>
            <a:custGeom>
              <a:avLst/>
              <a:gdLst>
                <a:gd name="T0" fmla="*/ 0 w 72"/>
                <a:gd name="T1" fmla="*/ 24 h 24"/>
                <a:gd name="T2" fmla="*/ 0 w 72"/>
                <a:gd name="T3" fmla="*/ 24 h 24"/>
                <a:gd name="T4" fmla="*/ 72 w 72"/>
                <a:gd name="T5" fmla="*/ 24 h 24"/>
                <a:gd name="T6" fmla="*/ 72 w 72"/>
                <a:gd name="T7" fmla="*/ 0 h 24"/>
                <a:gd name="T8" fmla="*/ 0 w 72"/>
                <a:gd name="T9" fmla="*/ 0 h 24"/>
                <a:gd name="T10" fmla="*/ 0 w 7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4">
                  <a:moveTo>
                    <a:pt x="0" y="24"/>
                  </a:moveTo>
                  <a:lnTo>
                    <a:pt x="0" y="24"/>
                  </a:lnTo>
                  <a:lnTo>
                    <a:pt x="72" y="2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24A1654-93F6-48A7-BEBE-661B4260B317}"/>
              </a:ext>
            </a:extLst>
          </p:cNvPr>
          <p:cNvSpPr txBox="1"/>
          <p:nvPr/>
        </p:nvSpPr>
        <p:spPr>
          <a:xfrm>
            <a:off x="2747778" y="3472001"/>
            <a:ext cx="23852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Analyze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551310-29F5-4D22-96DD-8F11FF90E577}"/>
              </a:ext>
            </a:extLst>
          </p:cNvPr>
          <p:cNvSpPr txBox="1"/>
          <p:nvPr/>
        </p:nvSpPr>
        <p:spPr>
          <a:xfrm>
            <a:off x="4925853" y="3472145"/>
            <a:ext cx="23852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B428D-FE5D-4CDC-8D37-26DC3A75BCD8}"/>
              </a:ext>
            </a:extLst>
          </p:cNvPr>
          <p:cNvSpPr txBox="1"/>
          <p:nvPr/>
        </p:nvSpPr>
        <p:spPr>
          <a:xfrm>
            <a:off x="7120171" y="3467355"/>
            <a:ext cx="23852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Automate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4831EF-F642-4C2B-8027-F21583D35CBE}"/>
              </a:ext>
            </a:extLst>
          </p:cNvPr>
          <p:cNvSpPr txBox="1"/>
          <p:nvPr/>
        </p:nvSpPr>
        <p:spPr>
          <a:xfrm>
            <a:off x="5307681" y="2273138"/>
            <a:ext cx="1882492" cy="458036"/>
          </a:xfrm>
          <a:prstGeom prst="rect">
            <a:avLst/>
          </a:prstGeom>
          <a:solidFill>
            <a:schemeClr val="bg1"/>
          </a:solidFill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 lIns="89643" tIns="89643" rIns="89643" bIns="89643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Dynamics 365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0A73A-2BAA-483F-9F45-659915C2BC00}"/>
              </a:ext>
            </a:extLst>
          </p:cNvPr>
          <p:cNvSpPr/>
          <p:nvPr/>
        </p:nvSpPr>
        <p:spPr bwMode="auto">
          <a:xfrm>
            <a:off x="604884" y="3014713"/>
            <a:ext cx="1667179" cy="373108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9B6429-91EC-4B44-B338-BFCDF01A2B32}"/>
              </a:ext>
            </a:extLst>
          </p:cNvPr>
          <p:cNvSpPr txBox="1"/>
          <p:nvPr/>
        </p:nvSpPr>
        <p:spPr>
          <a:xfrm>
            <a:off x="652066" y="3985825"/>
            <a:ext cx="15054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Data connectors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2BCAA1-31AB-41C1-8D0C-3EE99553B4BA}"/>
              </a:ext>
            </a:extLst>
          </p:cNvPr>
          <p:cNvSpPr txBox="1"/>
          <p:nvPr/>
        </p:nvSpPr>
        <p:spPr>
          <a:xfrm>
            <a:off x="455996" y="5153330"/>
            <a:ext cx="18976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Common Data </a:t>
            </a:r>
          </a:p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</a:t>
            </a:r>
          </a:p>
        </p:txBody>
      </p:sp>
      <p:sp>
        <p:nvSpPr>
          <p:cNvPr id="40" name="Freeform 286">
            <a:extLst>
              <a:ext uri="{FF2B5EF4-FFF2-40B4-BE49-F238E27FC236}">
                <a16:creationId xmlns:a16="http://schemas.microsoft.com/office/drawing/2014/main" id="{DAB7619E-41CA-4EBB-8E70-40E598817466}"/>
              </a:ext>
            </a:extLst>
          </p:cNvPr>
          <p:cNvSpPr>
            <a:spLocks noEditPoints="1"/>
          </p:cNvSpPr>
          <p:nvPr/>
        </p:nvSpPr>
        <p:spPr bwMode="auto">
          <a:xfrm>
            <a:off x="1148053" y="3315393"/>
            <a:ext cx="521068" cy="519095"/>
          </a:xfrm>
          <a:custGeom>
            <a:avLst/>
            <a:gdLst>
              <a:gd name="T0" fmla="*/ 142 w 426"/>
              <a:gd name="T1" fmla="*/ 0 h 425"/>
              <a:gd name="T2" fmla="*/ 142 w 426"/>
              <a:gd name="T3" fmla="*/ 0 h 425"/>
              <a:gd name="T4" fmla="*/ 142 w 426"/>
              <a:gd name="T5" fmla="*/ 141 h 425"/>
              <a:gd name="T6" fmla="*/ 199 w 426"/>
              <a:gd name="T7" fmla="*/ 141 h 425"/>
              <a:gd name="T8" fmla="*/ 199 w 426"/>
              <a:gd name="T9" fmla="*/ 198 h 425"/>
              <a:gd name="T10" fmla="*/ 56 w 426"/>
              <a:gd name="T11" fmla="*/ 198 h 425"/>
              <a:gd name="T12" fmla="*/ 56 w 426"/>
              <a:gd name="T13" fmla="*/ 283 h 425"/>
              <a:gd name="T14" fmla="*/ 0 w 426"/>
              <a:gd name="T15" fmla="*/ 283 h 425"/>
              <a:gd name="T16" fmla="*/ 0 w 426"/>
              <a:gd name="T17" fmla="*/ 425 h 425"/>
              <a:gd name="T18" fmla="*/ 142 w 426"/>
              <a:gd name="T19" fmla="*/ 425 h 425"/>
              <a:gd name="T20" fmla="*/ 142 w 426"/>
              <a:gd name="T21" fmla="*/ 283 h 425"/>
              <a:gd name="T22" fmla="*/ 85 w 426"/>
              <a:gd name="T23" fmla="*/ 283 h 425"/>
              <a:gd name="T24" fmla="*/ 85 w 426"/>
              <a:gd name="T25" fmla="*/ 226 h 425"/>
              <a:gd name="T26" fmla="*/ 341 w 426"/>
              <a:gd name="T27" fmla="*/ 226 h 425"/>
              <a:gd name="T28" fmla="*/ 341 w 426"/>
              <a:gd name="T29" fmla="*/ 283 h 425"/>
              <a:gd name="T30" fmla="*/ 284 w 426"/>
              <a:gd name="T31" fmla="*/ 283 h 425"/>
              <a:gd name="T32" fmla="*/ 284 w 426"/>
              <a:gd name="T33" fmla="*/ 425 h 425"/>
              <a:gd name="T34" fmla="*/ 426 w 426"/>
              <a:gd name="T35" fmla="*/ 425 h 425"/>
              <a:gd name="T36" fmla="*/ 426 w 426"/>
              <a:gd name="T37" fmla="*/ 283 h 425"/>
              <a:gd name="T38" fmla="*/ 369 w 426"/>
              <a:gd name="T39" fmla="*/ 283 h 425"/>
              <a:gd name="T40" fmla="*/ 369 w 426"/>
              <a:gd name="T41" fmla="*/ 198 h 425"/>
              <a:gd name="T42" fmla="*/ 227 w 426"/>
              <a:gd name="T43" fmla="*/ 198 h 425"/>
              <a:gd name="T44" fmla="*/ 227 w 426"/>
              <a:gd name="T45" fmla="*/ 141 h 425"/>
              <a:gd name="T46" fmla="*/ 284 w 426"/>
              <a:gd name="T47" fmla="*/ 141 h 425"/>
              <a:gd name="T48" fmla="*/ 284 w 426"/>
              <a:gd name="T49" fmla="*/ 0 h 425"/>
              <a:gd name="T50" fmla="*/ 142 w 426"/>
              <a:gd name="T51" fmla="*/ 0 h 425"/>
              <a:gd name="T52" fmla="*/ 170 w 426"/>
              <a:gd name="T53" fmla="*/ 27 h 425"/>
              <a:gd name="T54" fmla="*/ 170 w 426"/>
              <a:gd name="T55" fmla="*/ 27 h 425"/>
              <a:gd name="T56" fmla="*/ 256 w 426"/>
              <a:gd name="T57" fmla="*/ 27 h 425"/>
              <a:gd name="T58" fmla="*/ 256 w 426"/>
              <a:gd name="T59" fmla="*/ 113 h 425"/>
              <a:gd name="T60" fmla="*/ 170 w 426"/>
              <a:gd name="T61" fmla="*/ 113 h 425"/>
              <a:gd name="T62" fmla="*/ 170 w 426"/>
              <a:gd name="T63" fmla="*/ 27 h 425"/>
              <a:gd name="T64" fmla="*/ 312 w 426"/>
              <a:gd name="T65" fmla="*/ 312 h 425"/>
              <a:gd name="T66" fmla="*/ 312 w 426"/>
              <a:gd name="T67" fmla="*/ 312 h 425"/>
              <a:gd name="T68" fmla="*/ 398 w 426"/>
              <a:gd name="T69" fmla="*/ 312 h 425"/>
              <a:gd name="T70" fmla="*/ 398 w 426"/>
              <a:gd name="T71" fmla="*/ 397 h 425"/>
              <a:gd name="T72" fmla="*/ 312 w 426"/>
              <a:gd name="T73" fmla="*/ 397 h 425"/>
              <a:gd name="T74" fmla="*/ 312 w 426"/>
              <a:gd name="T75" fmla="*/ 312 h 425"/>
              <a:gd name="T76" fmla="*/ 28 w 426"/>
              <a:gd name="T77" fmla="*/ 312 h 425"/>
              <a:gd name="T78" fmla="*/ 28 w 426"/>
              <a:gd name="T79" fmla="*/ 312 h 425"/>
              <a:gd name="T80" fmla="*/ 113 w 426"/>
              <a:gd name="T81" fmla="*/ 312 h 425"/>
              <a:gd name="T82" fmla="*/ 113 w 426"/>
              <a:gd name="T83" fmla="*/ 397 h 425"/>
              <a:gd name="T84" fmla="*/ 28 w 426"/>
              <a:gd name="T85" fmla="*/ 397 h 425"/>
              <a:gd name="T86" fmla="*/ 28 w 426"/>
              <a:gd name="T87" fmla="*/ 31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6" h="425">
                <a:moveTo>
                  <a:pt x="142" y="0"/>
                </a:moveTo>
                <a:lnTo>
                  <a:pt x="142" y="0"/>
                </a:lnTo>
                <a:lnTo>
                  <a:pt x="142" y="141"/>
                </a:lnTo>
                <a:lnTo>
                  <a:pt x="199" y="141"/>
                </a:lnTo>
                <a:lnTo>
                  <a:pt x="199" y="198"/>
                </a:lnTo>
                <a:lnTo>
                  <a:pt x="56" y="198"/>
                </a:lnTo>
                <a:lnTo>
                  <a:pt x="56" y="283"/>
                </a:lnTo>
                <a:lnTo>
                  <a:pt x="0" y="283"/>
                </a:lnTo>
                <a:lnTo>
                  <a:pt x="0" y="425"/>
                </a:lnTo>
                <a:lnTo>
                  <a:pt x="142" y="425"/>
                </a:lnTo>
                <a:lnTo>
                  <a:pt x="142" y="283"/>
                </a:lnTo>
                <a:lnTo>
                  <a:pt x="85" y="283"/>
                </a:lnTo>
                <a:lnTo>
                  <a:pt x="85" y="226"/>
                </a:lnTo>
                <a:lnTo>
                  <a:pt x="341" y="226"/>
                </a:lnTo>
                <a:lnTo>
                  <a:pt x="341" y="283"/>
                </a:lnTo>
                <a:lnTo>
                  <a:pt x="284" y="283"/>
                </a:lnTo>
                <a:lnTo>
                  <a:pt x="284" y="425"/>
                </a:lnTo>
                <a:lnTo>
                  <a:pt x="426" y="425"/>
                </a:lnTo>
                <a:lnTo>
                  <a:pt x="426" y="283"/>
                </a:lnTo>
                <a:lnTo>
                  <a:pt x="369" y="283"/>
                </a:lnTo>
                <a:lnTo>
                  <a:pt x="369" y="198"/>
                </a:lnTo>
                <a:lnTo>
                  <a:pt x="227" y="198"/>
                </a:lnTo>
                <a:lnTo>
                  <a:pt x="227" y="141"/>
                </a:lnTo>
                <a:lnTo>
                  <a:pt x="284" y="141"/>
                </a:lnTo>
                <a:lnTo>
                  <a:pt x="284" y="0"/>
                </a:lnTo>
                <a:lnTo>
                  <a:pt x="142" y="0"/>
                </a:lnTo>
                <a:close/>
                <a:moveTo>
                  <a:pt x="170" y="27"/>
                </a:moveTo>
                <a:lnTo>
                  <a:pt x="170" y="27"/>
                </a:lnTo>
                <a:lnTo>
                  <a:pt x="256" y="27"/>
                </a:lnTo>
                <a:lnTo>
                  <a:pt x="256" y="113"/>
                </a:lnTo>
                <a:lnTo>
                  <a:pt x="170" y="113"/>
                </a:lnTo>
                <a:lnTo>
                  <a:pt x="170" y="27"/>
                </a:lnTo>
                <a:close/>
                <a:moveTo>
                  <a:pt x="312" y="312"/>
                </a:moveTo>
                <a:lnTo>
                  <a:pt x="312" y="312"/>
                </a:lnTo>
                <a:lnTo>
                  <a:pt x="398" y="312"/>
                </a:lnTo>
                <a:lnTo>
                  <a:pt x="398" y="397"/>
                </a:lnTo>
                <a:lnTo>
                  <a:pt x="312" y="397"/>
                </a:lnTo>
                <a:lnTo>
                  <a:pt x="312" y="312"/>
                </a:lnTo>
                <a:close/>
                <a:moveTo>
                  <a:pt x="28" y="312"/>
                </a:moveTo>
                <a:lnTo>
                  <a:pt x="28" y="312"/>
                </a:lnTo>
                <a:lnTo>
                  <a:pt x="113" y="312"/>
                </a:lnTo>
                <a:lnTo>
                  <a:pt x="113" y="397"/>
                </a:lnTo>
                <a:lnTo>
                  <a:pt x="28" y="397"/>
                </a:lnTo>
                <a:lnTo>
                  <a:pt x="28" y="312"/>
                </a:lnTo>
                <a:close/>
              </a:path>
            </a:pathLst>
          </a:custGeom>
          <a:solidFill>
            <a:srgbClr val="0071BC"/>
          </a:solidFill>
          <a:ln w="0">
            <a:solidFill>
              <a:srgbClr val="0071BC"/>
            </a:solidFill>
            <a:prstDash val="solid"/>
            <a:round/>
            <a:headEnd/>
            <a:tailEnd/>
          </a:ln>
        </p:spPr>
        <p:txBody>
          <a:bodyPr vert="horz" wrap="square" lIns="89643" tIns="44821" rIns="89643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Freeform 288">
            <a:extLst>
              <a:ext uri="{FF2B5EF4-FFF2-40B4-BE49-F238E27FC236}">
                <a16:creationId xmlns:a16="http://schemas.microsoft.com/office/drawing/2014/main" id="{9584C1F1-2A5E-4D0A-9F56-C6EA7F3A51DD}"/>
              </a:ext>
            </a:extLst>
          </p:cNvPr>
          <p:cNvSpPr>
            <a:spLocks/>
          </p:cNvSpPr>
          <p:nvPr/>
        </p:nvSpPr>
        <p:spPr bwMode="auto">
          <a:xfrm>
            <a:off x="1182551" y="3692076"/>
            <a:ext cx="107571" cy="107571"/>
          </a:xfrm>
          <a:custGeom>
            <a:avLst/>
            <a:gdLst>
              <a:gd name="T0" fmla="*/ 0 w 86"/>
              <a:gd name="T1" fmla="*/ 85 h 85"/>
              <a:gd name="T2" fmla="*/ 0 w 86"/>
              <a:gd name="T3" fmla="*/ 85 h 85"/>
              <a:gd name="T4" fmla="*/ 86 w 86"/>
              <a:gd name="T5" fmla="*/ 85 h 85"/>
              <a:gd name="T6" fmla="*/ 86 w 86"/>
              <a:gd name="T7" fmla="*/ 0 h 85"/>
              <a:gd name="T8" fmla="*/ 0 w 86"/>
              <a:gd name="T9" fmla="*/ 0 h 85"/>
              <a:gd name="T10" fmla="*/ 0 w 86"/>
              <a:gd name="T11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0" y="85"/>
                </a:moveTo>
                <a:lnTo>
                  <a:pt x="0" y="85"/>
                </a:lnTo>
                <a:lnTo>
                  <a:pt x="86" y="85"/>
                </a:lnTo>
                <a:lnTo>
                  <a:pt x="86" y="0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71BC"/>
          </a:solidFill>
          <a:ln w="0">
            <a:solidFill>
              <a:srgbClr val="0071BC"/>
            </a:solidFill>
            <a:prstDash val="solid"/>
            <a:round/>
            <a:headEnd/>
            <a:tailEnd/>
          </a:ln>
        </p:spPr>
        <p:txBody>
          <a:bodyPr vert="horz" wrap="square" lIns="89643" tIns="44821" rIns="89643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Freeform 288">
            <a:extLst>
              <a:ext uri="{FF2B5EF4-FFF2-40B4-BE49-F238E27FC236}">
                <a16:creationId xmlns:a16="http://schemas.microsoft.com/office/drawing/2014/main" id="{4043DA8C-7592-4F32-AE1B-4555F8DCA8B6}"/>
              </a:ext>
            </a:extLst>
          </p:cNvPr>
          <p:cNvSpPr>
            <a:spLocks/>
          </p:cNvSpPr>
          <p:nvPr/>
        </p:nvSpPr>
        <p:spPr bwMode="auto">
          <a:xfrm>
            <a:off x="1529243" y="3692669"/>
            <a:ext cx="107571" cy="107571"/>
          </a:xfrm>
          <a:custGeom>
            <a:avLst/>
            <a:gdLst>
              <a:gd name="T0" fmla="*/ 0 w 86"/>
              <a:gd name="T1" fmla="*/ 85 h 85"/>
              <a:gd name="T2" fmla="*/ 0 w 86"/>
              <a:gd name="T3" fmla="*/ 85 h 85"/>
              <a:gd name="T4" fmla="*/ 86 w 86"/>
              <a:gd name="T5" fmla="*/ 85 h 85"/>
              <a:gd name="T6" fmla="*/ 86 w 86"/>
              <a:gd name="T7" fmla="*/ 0 h 85"/>
              <a:gd name="T8" fmla="*/ 0 w 86"/>
              <a:gd name="T9" fmla="*/ 0 h 85"/>
              <a:gd name="T10" fmla="*/ 0 w 86"/>
              <a:gd name="T11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0" y="85"/>
                </a:moveTo>
                <a:lnTo>
                  <a:pt x="0" y="85"/>
                </a:lnTo>
                <a:lnTo>
                  <a:pt x="86" y="85"/>
                </a:lnTo>
                <a:lnTo>
                  <a:pt x="86" y="0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71BC"/>
          </a:solidFill>
          <a:ln w="0">
            <a:solidFill>
              <a:srgbClr val="0071BC"/>
            </a:solidFill>
            <a:prstDash val="solid"/>
            <a:round/>
            <a:headEnd/>
            <a:tailEnd/>
          </a:ln>
        </p:spPr>
        <p:txBody>
          <a:bodyPr vert="horz" wrap="square" lIns="89643" tIns="44821" rIns="89643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Freeform 288">
            <a:extLst>
              <a:ext uri="{FF2B5EF4-FFF2-40B4-BE49-F238E27FC236}">
                <a16:creationId xmlns:a16="http://schemas.microsoft.com/office/drawing/2014/main" id="{C7D7CD22-CFD3-42FA-93A4-40469EB64364}"/>
              </a:ext>
            </a:extLst>
          </p:cNvPr>
          <p:cNvSpPr>
            <a:spLocks/>
          </p:cNvSpPr>
          <p:nvPr/>
        </p:nvSpPr>
        <p:spPr bwMode="auto">
          <a:xfrm>
            <a:off x="1352071" y="3347409"/>
            <a:ext cx="116535" cy="107571"/>
          </a:xfrm>
          <a:custGeom>
            <a:avLst/>
            <a:gdLst>
              <a:gd name="T0" fmla="*/ 0 w 86"/>
              <a:gd name="T1" fmla="*/ 85 h 85"/>
              <a:gd name="T2" fmla="*/ 0 w 86"/>
              <a:gd name="T3" fmla="*/ 85 h 85"/>
              <a:gd name="T4" fmla="*/ 86 w 86"/>
              <a:gd name="T5" fmla="*/ 85 h 85"/>
              <a:gd name="T6" fmla="*/ 86 w 86"/>
              <a:gd name="T7" fmla="*/ 0 h 85"/>
              <a:gd name="T8" fmla="*/ 0 w 86"/>
              <a:gd name="T9" fmla="*/ 0 h 85"/>
              <a:gd name="T10" fmla="*/ 0 w 86"/>
              <a:gd name="T11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0" y="85"/>
                </a:moveTo>
                <a:lnTo>
                  <a:pt x="0" y="85"/>
                </a:lnTo>
                <a:lnTo>
                  <a:pt x="86" y="85"/>
                </a:lnTo>
                <a:lnTo>
                  <a:pt x="86" y="0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71BC"/>
          </a:solidFill>
          <a:ln w="0">
            <a:solidFill>
              <a:srgbClr val="0071BC"/>
            </a:solidFill>
            <a:prstDash val="solid"/>
            <a:round/>
            <a:headEnd/>
            <a:tailEnd/>
          </a:ln>
        </p:spPr>
        <p:txBody>
          <a:bodyPr vert="horz" wrap="square" lIns="89643" tIns="44821" rIns="89643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5D80E5-BEDE-4D41-9F35-D9499875759F}"/>
              </a:ext>
            </a:extLst>
          </p:cNvPr>
          <p:cNvGrpSpPr/>
          <p:nvPr/>
        </p:nvGrpSpPr>
        <p:grpSpPr>
          <a:xfrm>
            <a:off x="1064308" y="5865713"/>
            <a:ext cx="526576" cy="562167"/>
            <a:chOff x="5240279" y="3953634"/>
            <a:chExt cx="1033226" cy="1082357"/>
          </a:xfrm>
          <a:solidFill>
            <a:schemeClr val="bg1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96440C8-7877-4A61-B5C0-B78D43AB85D2}"/>
                </a:ext>
              </a:extLst>
            </p:cNvPr>
            <p:cNvSpPr/>
            <p:nvPr/>
          </p:nvSpPr>
          <p:spPr bwMode="auto">
            <a:xfrm>
              <a:off x="5622937" y="4179433"/>
              <a:ext cx="554086" cy="554086"/>
            </a:xfrm>
            <a:prstGeom prst="ellipse">
              <a:avLst/>
            </a:prstGeom>
            <a:grpFill/>
            <a:ln w="12700">
              <a:solidFill>
                <a:srgbClr val="0071B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43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34ACDBD-7859-4B79-895E-261939C8A54A}"/>
                </a:ext>
              </a:extLst>
            </p:cNvPr>
            <p:cNvSpPr/>
            <p:nvPr/>
          </p:nvSpPr>
          <p:spPr bwMode="auto">
            <a:xfrm>
              <a:off x="5240279" y="4291505"/>
              <a:ext cx="329941" cy="329941"/>
            </a:xfrm>
            <a:prstGeom prst="ellipse">
              <a:avLst/>
            </a:prstGeom>
            <a:grpFill/>
            <a:ln w="12700">
              <a:solidFill>
                <a:srgbClr val="0071B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43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99D289-A72F-4F7C-9BB0-3AC56F69FE06}"/>
                </a:ext>
              </a:extLst>
            </p:cNvPr>
            <p:cNvSpPr/>
            <p:nvPr/>
          </p:nvSpPr>
          <p:spPr bwMode="auto">
            <a:xfrm>
              <a:off x="5943564" y="3953634"/>
              <a:ext cx="329941" cy="329941"/>
            </a:xfrm>
            <a:prstGeom prst="ellipse">
              <a:avLst/>
            </a:prstGeom>
            <a:grpFill/>
            <a:ln w="12700">
              <a:solidFill>
                <a:srgbClr val="0071B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43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F2ABBDE-9303-4F33-A8F3-F75AF22628F3}"/>
                </a:ext>
              </a:extLst>
            </p:cNvPr>
            <p:cNvSpPr/>
            <p:nvPr/>
          </p:nvSpPr>
          <p:spPr bwMode="auto">
            <a:xfrm>
              <a:off x="5801201" y="4575454"/>
              <a:ext cx="460537" cy="460537"/>
            </a:xfrm>
            <a:prstGeom prst="ellipse">
              <a:avLst/>
            </a:prstGeom>
            <a:grpFill/>
            <a:ln w="12700">
              <a:solidFill>
                <a:srgbClr val="0071B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43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6C06F68-84EE-47C2-BC53-DE5F33074BE3}"/>
              </a:ext>
            </a:extLst>
          </p:cNvPr>
          <p:cNvSpPr txBox="1"/>
          <p:nvPr/>
        </p:nvSpPr>
        <p:spPr>
          <a:xfrm>
            <a:off x="669988" y="6473503"/>
            <a:ext cx="15054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AI Builder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9B649877-11D4-4AA7-9C2A-2C5A3CD58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833" y="4502853"/>
            <a:ext cx="490153" cy="4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679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AA502D6-C45E-4A4E-AEF5-29115C4E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6" y="620829"/>
            <a:ext cx="11306469" cy="410369"/>
          </a:xfrm>
        </p:spPr>
        <p:txBody>
          <a:bodyPr>
            <a:normAutofit fontScale="90000"/>
          </a:bodyPr>
          <a:lstStyle/>
          <a:p>
            <a:r>
              <a:rPr lang="en-US"/>
              <a:t>Last, but not least, what about Azure?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2D8510-169E-442D-AA78-75E7C1400916}"/>
              </a:ext>
            </a:extLst>
          </p:cNvPr>
          <p:cNvSpPr/>
          <p:nvPr/>
        </p:nvSpPr>
        <p:spPr bwMode="auto">
          <a:xfrm>
            <a:off x="6190562" y="2335940"/>
            <a:ext cx="2209860" cy="41036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4326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098F3E-251D-4638-AFF2-0A67903AD8E6}"/>
              </a:ext>
            </a:extLst>
          </p:cNvPr>
          <p:cNvCxnSpPr/>
          <p:nvPr/>
        </p:nvCxnSpPr>
        <p:spPr>
          <a:xfrm flipH="1">
            <a:off x="6177164" y="2696050"/>
            <a:ext cx="1" cy="654703"/>
          </a:xfrm>
          <a:prstGeom prst="line">
            <a:avLst/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EAF0B1-D4D8-49B8-AABE-297783221B6F}"/>
              </a:ext>
            </a:extLst>
          </p:cNvPr>
          <p:cNvCxnSpPr>
            <a:cxnSpLocks/>
          </p:cNvCxnSpPr>
          <p:nvPr/>
        </p:nvCxnSpPr>
        <p:spPr>
          <a:xfrm flipV="1">
            <a:off x="6177164" y="3028951"/>
            <a:ext cx="0" cy="358853"/>
          </a:xfrm>
          <a:prstGeom prst="line">
            <a:avLst/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9DAACECB-06A4-41BC-ACF3-38DCB9EF1A98}"/>
              </a:ext>
            </a:extLst>
          </p:cNvPr>
          <p:cNvSpPr/>
          <p:nvPr/>
        </p:nvSpPr>
        <p:spPr>
          <a:xfrm rot="16200000" flipH="1">
            <a:off x="5803922" y="838464"/>
            <a:ext cx="582543" cy="4418989"/>
          </a:xfrm>
          <a:prstGeom prst="rightBrace">
            <a:avLst>
              <a:gd name="adj1" fmla="val 0"/>
              <a:gd name="adj2" fmla="val 51820"/>
            </a:avLst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5" tIns="146284" rIns="182855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2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43A279-E61E-4A5F-B375-F7CD260DC7E9}"/>
              </a:ext>
            </a:extLst>
          </p:cNvPr>
          <p:cNvCxnSpPr/>
          <p:nvPr/>
        </p:nvCxnSpPr>
        <p:spPr>
          <a:xfrm>
            <a:off x="2110373" y="4428831"/>
            <a:ext cx="8006105" cy="0"/>
          </a:xfrm>
          <a:prstGeom prst="line">
            <a:avLst/>
          </a:prstGeom>
          <a:ln w="1905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BF27EB-5060-4F5E-914F-6A363E5DF983}"/>
              </a:ext>
            </a:extLst>
          </p:cNvPr>
          <p:cNvSpPr/>
          <p:nvPr/>
        </p:nvSpPr>
        <p:spPr bwMode="auto">
          <a:xfrm>
            <a:off x="9959743" y="3016386"/>
            <a:ext cx="1667179" cy="28754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0F46F-BCBA-4C83-9962-CA4B3CB37C81}"/>
              </a:ext>
            </a:extLst>
          </p:cNvPr>
          <p:cNvSpPr/>
          <p:nvPr/>
        </p:nvSpPr>
        <p:spPr bwMode="auto">
          <a:xfrm>
            <a:off x="6190562" y="2731173"/>
            <a:ext cx="2209860" cy="41036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4326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01BB3-6BBD-4D1F-BA95-EC2025FAD1D5}"/>
              </a:ext>
            </a:extLst>
          </p:cNvPr>
          <p:cNvSpPr/>
          <p:nvPr/>
        </p:nvSpPr>
        <p:spPr bwMode="auto">
          <a:xfrm>
            <a:off x="2830475" y="3321959"/>
            <a:ext cx="6570855" cy="2269172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5" tIns="146284" rIns="182855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2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342F39-589B-421B-9BC0-255801AD3B6F}"/>
              </a:ext>
            </a:extLst>
          </p:cNvPr>
          <p:cNvCxnSpPr>
            <a:cxnSpLocks/>
          </p:cNvCxnSpPr>
          <p:nvPr/>
        </p:nvCxnSpPr>
        <p:spPr>
          <a:xfrm>
            <a:off x="5020760" y="3572149"/>
            <a:ext cx="0" cy="1746964"/>
          </a:xfrm>
          <a:prstGeom prst="line">
            <a:avLst/>
          </a:prstGeom>
          <a:solidFill>
            <a:srgbClr val="FFFFFF"/>
          </a:solidFill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91110E-AE96-4F35-88BA-AE9CC64C3932}"/>
              </a:ext>
            </a:extLst>
          </p:cNvPr>
          <p:cNvCxnSpPr>
            <a:cxnSpLocks/>
          </p:cNvCxnSpPr>
          <p:nvPr/>
        </p:nvCxnSpPr>
        <p:spPr>
          <a:xfrm>
            <a:off x="7211044" y="3572149"/>
            <a:ext cx="0" cy="1746964"/>
          </a:xfrm>
          <a:prstGeom prst="line">
            <a:avLst/>
          </a:prstGeom>
          <a:solidFill>
            <a:srgbClr val="FFFFFF"/>
          </a:solidFill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A151DE-2721-4D95-9B97-1C52A4ABB50C}"/>
              </a:ext>
            </a:extLst>
          </p:cNvPr>
          <p:cNvSpPr txBox="1"/>
          <p:nvPr/>
        </p:nvSpPr>
        <p:spPr>
          <a:xfrm>
            <a:off x="9838898" y="4580169"/>
            <a:ext cx="189762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Standalone apps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FB67FD-A9C8-4C81-9943-00016C4B5A2A}"/>
              </a:ext>
            </a:extLst>
          </p:cNvPr>
          <p:cNvGrpSpPr/>
          <p:nvPr/>
        </p:nvGrpSpPr>
        <p:grpSpPr>
          <a:xfrm>
            <a:off x="5201375" y="3753448"/>
            <a:ext cx="1847439" cy="1725468"/>
            <a:chOff x="3070210" y="2434747"/>
            <a:chExt cx="1884484" cy="17600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681617-9D9C-43D9-B2A1-0DC273684BD8}"/>
                </a:ext>
              </a:extLst>
            </p:cNvPr>
            <p:cNvSpPr txBox="1"/>
            <p:nvPr/>
          </p:nvSpPr>
          <p:spPr>
            <a:xfrm>
              <a:off x="3070210" y="3347153"/>
              <a:ext cx="1884484" cy="847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C2D91"/>
                      </a:gs>
                      <a:gs pos="30000">
                        <a:srgbClr val="5C2D91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Power Apps</a:t>
              </a:r>
            </a:p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Low-code/no-code application development</a:t>
              </a:r>
            </a:p>
          </p:txBody>
        </p:sp>
        <p:pic>
          <p:nvPicPr>
            <p:cNvPr id="17" name="Picture 2" descr="Image result for microsoft powerapps png">
              <a:extLst>
                <a:ext uri="{FF2B5EF4-FFF2-40B4-BE49-F238E27FC236}">
                  <a16:creationId xmlns:a16="http://schemas.microsoft.com/office/drawing/2014/main" id="{92EE0BBE-6CAC-4407-8B7F-74B16F09F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71" r="58585" b="12571"/>
            <a:stretch/>
          </p:blipFill>
          <p:spPr bwMode="auto">
            <a:xfrm>
              <a:off x="3446016" y="2434747"/>
              <a:ext cx="1132871" cy="837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942044-4B2D-49B3-A983-F87E9A3A60E3}"/>
              </a:ext>
            </a:extLst>
          </p:cNvPr>
          <p:cNvGrpSpPr/>
          <p:nvPr/>
        </p:nvGrpSpPr>
        <p:grpSpPr>
          <a:xfrm>
            <a:off x="3016662" y="3846282"/>
            <a:ext cx="1847439" cy="1657888"/>
            <a:chOff x="7481781" y="2503682"/>
            <a:chExt cx="1884484" cy="16911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2F0A3B-0A3F-49E7-8DD5-E32B9216119C}"/>
                </a:ext>
              </a:extLst>
            </p:cNvPr>
            <p:cNvSpPr txBox="1"/>
            <p:nvPr/>
          </p:nvSpPr>
          <p:spPr>
            <a:xfrm>
              <a:off x="7481781" y="3347153"/>
              <a:ext cx="1884484" cy="847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B900"/>
                      </a:gs>
                      <a:gs pos="30000">
                        <a:srgbClr val="FFB9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Power BI</a:t>
              </a:r>
            </a:p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Business 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analytics</a:t>
              </a:r>
            </a:p>
          </p:txBody>
        </p:sp>
        <p:pic>
          <p:nvPicPr>
            <p:cNvPr id="20" name="Picture 14" descr="Image result for Microsoft power bi png logo">
              <a:extLst>
                <a:ext uri="{FF2B5EF4-FFF2-40B4-BE49-F238E27FC236}">
                  <a16:creationId xmlns:a16="http://schemas.microsoft.com/office/drawing/2014/main" id="{631D3723-8B06-4633-A522-34FE7C344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244" y="2503682"/>
              <a:ext cx="1363557" cy="71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5963DD-2FD3-4D69-990E-1199E0646A68}"/>
              </a:ext>
            </a:extLst>
          </p:cNvPr>
          <p:cNvGrpSpPr/>
          <p:nvPr/>
        </p:nvGrpSpPr>
        <p:grpSpPr>
          <a:xfrm>
            <a:off x="7389055" y="3613380"/>
            <a:ext cx="1935437" cy="1746964"/>
            <a:chOff x="5275994" y="2291869"/>
            <a:chExt cx="1884484" cy="22168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3D9720-74EC-47AE-BF17-2BFBC7D12517}"/>
                </a:ext>
              </a:extLst>
            </p:cNvPr>
            <p:cNvSpPr txBox="1"/>
            <p:nvPr/>
          </p:nvSpPr>
          <p:spPr>
            <a:xfrm>
              <a:off x="5275994" y="3347152"/>
              <a:ext cx="1884484" cy="11616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78D4"/>
                      </a:gs>
                      <a:gs pos="30000">
                        <a:srgbClr val="0078D4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Microsoft Power Automate</a:t>
              </a:r>
            </a:p>
            <a:p>
              <a:pPr marL="0" marR="0" lvl="0" indent="0" algn="ctr" defTabSz="9141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Workflow 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automation</a:t>
              </a:r>
            </a:p>
          </p:txBody>
        </p:sp>
        <p:pic>
          <p:nvPicPr>
            <p:cNvPr id="23" name="Picture 16" descr="Image result for Microsoft flow png logo">
              <a:extLst>
                <a:ext uri="{FF2B5EF4-FFF2-40B4-BE49-F238E27FC236}">
                  <a16:creationId xmlns:a16="http://schemas.microsoft.com/office/drawing/2014/main" id="{ADB53E5B-D291-4B9A-8475-158E7A48F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3658" y="2291869"/>
              <a:ext cx="1129155" cy="112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34585C9-B789-496C-8D6F-24D9481D35E3}"/>
              </a:ext>
            </a:extLst>
          </p:cNvPr>
          <p:cNvSpPr txBox="1"/>
          <p:nvPr/>
        </p:nvSpPr>
        <p:spPr>
          <a:xfrm>
            <a:off x="2945559" y="2273138"/>
            <a:ext cx="1882492" cy="458036"/>
          </a:xfrm>
          <a:prstGeom prst="rect">
            <a:avLst/>
          </a:prstGeom>
          <a:solidFill>
            <a:schemeClr val="bg1"/>
          </a:solidFill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 lIns="89643" tIns="89643" rIns="89643" bIns="89643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365</a:t>
            </a:r>
          </a:p>
        </p:txBody>
      </p:sp>
      <p:grpSp>
        <p:nvGrpSpPr>
          <p:cNvPr id="25" name="Group 136">
            <a:extLst>
              <a:ext uri="{FF2B5EF4-FFF2-40B4-BE49-F238E27FC236}">
                <a16:creationId xmlns:a16="http://schemas.microsoft.com/office/drawing/2014/main" id="{E2F39973-1BD0-4F3A-B768-7858262A93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9798" y="3790630"/>
            <a:ext cx="692127" cy="692127"/>
            <a:chOff x="4142" y="2078"/>
            <a:chExt cx="256" cy="256"/>
          </a:xfrm>
        </p:grpSpPr>
        <p:sp>
          <p:nvSpPr>
            <p:cNvPr id="26" name="AutoShape 135">
              <a:extLst>
                <a:ext uri="{FF2B5EF4-FFF2-40B4-BE49-F238E27FC236}">
                  <a16:creationId xmlns:a16="http://schemas.microsoft.com/office/drawing/2014/main" id="{DD578D4B-650B-4767-9FBD-7E7D4558BA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42" y="2078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137">
              <a:extLst>
                <a:ext uri="{FF2B5EF4-FFF2-40B4-BE49-F238E27FC236}">
                  <a16:creationId xmlns:a16="http://schemas.microsoft.com/office/drawing/2014/main" id="{BEC3441E-D727-4207-B466-D03A55928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7" y="2170"/>
              <a:ext cx="235" cy="119"/>
            </a:xfrm>
            <a:custGeom>
              <a:avLst/>
              <a:gdLst>
                <a:gd name="T0" fmla="*/ 239 w 378"/>
                <a:gd name="T1" fmla="*/ 48 h 192"/>
                <a:gd name="T2" fmla="*/ 239 w 378"/>
                <a:gd name="T3" fmla="*/ 48 h 192"/>
                <a:gd name="T4" fmla="*/ 167 w 378"/>
                <a:gd name="T5" fmla="*/ 48 h 192"/>
                <a:gd name="T6" fmla="*/ 167 w 378"/>
                <a:gd name="T7" fmla="*/ 24 h 192"/>
                <a:gd name="T8" fmla="*/ 239 w 378"/>
                <a:gd name="T9" fmla="*/ 24 h 192"/>
                <a:gd name="T10" fmla="*/ 239 w 378"/>
                <a:gd name="T11" fmla="*/ 48 h 192"/>
                <a:gd name="T12" fmla="*/ 239 w 378"/>
                <a:gd name="T13" fmla="*/ 96 h 192"/>
                <a:gd name="T14" fmla="*/ 239 w 378"/>
                <a:gd name="T15" fmla="*/ 96 h 192"/>
                <a:gd name="T16" fmla="*/ 167 w 378"/>
                <a:gd name="T17" fmla="*/ 96 h 192"/>
                <a:gd name="T18" fmla="*/ 167 w 378"/>
                <a:gd name="T19" fmla="*/ 72 h 192"/>
                <a:gd name="T20" fmla="*/ 239 w 378"/>
                <a:gd name="T21" fmla="*/ 72 h 192"/>
                <a:gd name="T22" fmla="*/ 239 w 378"/>
                <a:gd name="T23" fmla="*/ 96 h 192"/>
                <a:gd name="T24" fmla="*/ 215 w 378"/>
                <a:gd name="T25" fmla="*/ 144 h 192"/>
                <a:gd name="T26" fmla="*/ 215 w 378"/>
                <a:gd name="T27" fmla="*/ 144 h 192"/>
                <a:gd name="T28" fmla="*/ 167 w 378"/>
                <a:gd name="T29" fmla="*/ 144 h 192"/>
                <a:gd name="T30" fmla="*/ 167 w 378"/>
                <a:gd name="T31" fmla="*/ 120 h 192"/>
                <a:gd name="T32" fmla="*/ 215 w 378"/>
                <a:gd name="T33" fmla="*/ 120 h 192"/>
                <a:gd name="T34" fmla="*/ 215 w 378"/>
                <a:gd name="T35" fmla="*/ 144 h 192"/>
                <a:gd name="T36" fmla="*/ 143 w 378"/>
                <a:gd name="T37" fmla="*/ 168 h 192"/>
                <a:gd name="T38" fmla="*/ 143 w 378"/>
                <a:gd name="T39" fmla="*/ 168 h 192"/>
                <a:gd name="T40" fmla="*/ 23 w 378"/>
                <a:gd name="T41" fmla="*/ 168 h 192"/>
                <a:gd name="T42" fmla="*/ 23 w 378"/>
                <a:gd name="T43" fmla="*/ 24 h 192"/>
                <a:gd name="T44" fmla="*/ 143 w 378"/>
                <a:gd name="T45" fmla="*/ 24 h 192"/>
                <a:gd name="T46" fmla="*/ 143 w 378"/>
                <a:gd name="T47" fmla="*/ 168 h 192"/>
                <a:gd name="T48" fmla="*/ 378 w 378"/>
                <a:gd name="T49" fmla="*/ 0 h 192"/>
                <a:gd name="T50" fmla="*/ 378 w 378"/>
                <a:gd name="T51" fmla="*/ 0 h 192"/>
                <a:gd name="T52" fmla="*/ 0 w 378"/>
                <a:gd name="T53" fmla="*/ 0 h 192"/>
                <a:gd name="T54" fmla="*/ 0 w 378"/>
                <a:gd name="T55" fmla="*/ 192 h 192"/>
                <a:gd name="T56" fmla="*/ 378 w 378"/>
                <a:gd name="T57" fmla="*/ 192 h 192"/>
                <a:gd name="T58" fmla="*/ 378 w 378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8" h="192">
                  <a:moveTo>
                    <a:pt x="239" y="48"/>
                  </a:moveTo>
                  <a:lnTo>
                    <a:pt x="239" y="48"/>
                  </a:lnTo>
                  <a:lnTo>
                    <a:pt x="167" y="48"/>
                  </a:lnTo>
                  <a:lnTo>
                    <a:pt x="167" y="24"/>
                  </a:lnTo>
                  <a:lnTo>
                    <a:pt x="239" y="24"/>
                  </a:lnTo>
                  <a:lnTo>
                    <a:pt x="239" y="48"/>
                  </a:lnTo>
                  <a:close/>
                  <a:moveTo>
                    <a:pt x="239" y="96"/>
                  </a:moveTo>
                  <a:lnTo>
                    <a:pt x="239" y="96"/>
                  </a:lnTo>
                  <a:lnTo>
                    <a:pt x="167" y="96"/>
                  </a:lnTo>
                  <a:lnTo>
                    <a:pt x="167" y="72"/>
                  </a:lnTo>
                  <a:lnTo>
                    <a:pt x="239" y="72"/>
                  </a:lnTo>
                  <a:lnTo>
                    <a:pt x="239" y="96"/>
                  </a:lnTo>
                  <a:close/>
                  <a:moveTo>
                    <a:pt x="215" y="144"/>
                  </a:moveTo>
                  <a:lnTo>
                    <a:pt x="215" y="144"/>
                  </a:lnTo>
                  <a:lnTo>
                    <a:pt x="167" y="144"/>
                  </a:lnTo>
                  <a:lnTo>
                    <a:pt x="167" y="120"/>
                  </a:lnTo>
                  <a:lnTo>
                    <a:pt x="215" y="120"/>
                  </a:lnTo>
                  <a:lnTo>
                    <a:pt x="215" y="144"/>
                  </a:lnTo>
                  <a:close/>
                  <a:moveTo>
                    <a:pt x="143" y="168"/>
                  </a:moveTo>
                  <a:lnTo>
                    <a:pt x="143" y="168"/>
                  </a:lnTo>
                  <a:lnTo>
                    <a:pt x="23" y="168"/>
                  </a:lnTo>
                  <a:lnTo>
                    <a:pt x="23" y="24"/>
                  </a:lnTo>
                  <a:lnTo>
                    <a:pt x="143" y="24"/>
                  </a:lnTo>
                  <a:lnTo>
                    <a:pt x="143" y="168"/>
                  </a:lnTo>
                  <a:close/>
                  <a:moveTo>
                    <a:pt x="378" y="0"/>
                  </a:moveTo>
                  <a:lnTo>
                    <a:pt x="3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378" y="19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138">
              <a:extLst>
                <a:ext uri="{FF2B5EF4-FFF2-40B4-BE49-F238E27FC236}">
                  <a16:creationId xmlns:a16="http://schemas.microsoft.com/office/drawing/2014/main" id="{90F6AFDA-0971-421E-9681-BEDADAAFC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2125"/>
              <a:ext cx="235" cy="30"/>
            </a:xfrm>
            <a:custGeom>
              <a:avLst/>
              <a:gdLst>
                <a:gd name="T0" fmla="*/ 378 w 378"/>
                <a:gd name="T1" fmla="*/ 0 h 48"/>
                <a:gd name="T2" fmla="*/ 378 w 378"/>
                <a:gd name="T3" fmla="*/ 0 h 48"/>
                <a:gd name="T4" fmla="*/ 0 w 378"/>
                <a:gd name="T5" fmla="*/ 0 h 48"/>
                <a:gd name="T6" fmla="*/ 0 w 378"/>
                <a:gd name="T7" fmla="*/ 48 h 48"/>
                <a:gd name="T8" fmla="*/ 378 w 378"/>
                <a:gd name="T9" fmla="*/ 48 h 48"/>
                <a:gd name="T10" fmla="*/ 378 w 37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8">
                  <a:moveTo>
                    <a:pt x="378" y="0"/>
                  </a:moveTo>
                  <a:lnTo>
                    <a:pt x="378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78" y="4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139">
              <a:extLst>
                <a:ext uri="{FF2B5EF4-FFF2-40B4-BE49-F238E27FC236}">
                  <a16:creationId xmlns:a16="http://schemas.microsoft.com/office/drawing/2014/main" id="{C564BB56-EA98-42F6-864A-09AB9B683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2244"/>
              <a:ext cx="33" cy="15"/>
            </a:xfrm>
            <a:custGeom>
              <a:avLst/>
              <a:gdLst>
                <a:gd name="T0" fmla="*/ 0 w 48"/>
                <a:gd name="T1" fmla="*/ 24 h 24"/>
                <a:gd name="T2" fmla="*/ 0 w 48"/>
                <a:gd name="T3" fmla="*/ 24 h 24"/>
                <a:gd name="T4" fmla="*/ 48 w 48"/>
                <a:gd name="T5" fmla="*/ 24 h 24"/>
                <a:gd name="T6" fmla="*/ 48 w 48"/>
                <a:gd name="T7" fmla="*/ 0 h 24"/>
                <a:gd name="T8" fmla="*/ 0 w 48"/>
                <a:gd name="T9" fmla="*/ 0 h 24"/>
                <a:gd name="T10" fmla="*/ 0 w 48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0" y="24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2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140">
              <a:extLst>
                <a:ext uri="{FF2B5EF4-FFF2-40B4-BE49-F238E27FC236}">
                  <a16:creationId xmlns:a16="http://schemas.microsoft.com/office/drawing/2014/main" id="{D75F7390-A680-4E07-8176-A940926ED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2215"/>
              <a:ext cx="44" cy="17"/>
            </a:xfrm>
            <a:custGeom>
              <a:avLst/>
              <a:gdLst>
                <a:gd name="T0" fmla="*/ 0 w 72"/>
                <a:gd name="T1" fmla="*/ 24 h 24"/>
                <a:gd name="T2" fmla="*/ 0 w 72"/>
                <a:gd name="T3" fmla="*/ 24 h 24"/>
                <a:gd name="T4" fmla="*/ 72 w 72"/>
                <a:gd name="T5" fmla="*/ 24 h 24"/>
                <a:gd name="T6" fmla="*/ 72 w 72"/>
                <a:gd name="T7" fmla="*/ 0 h 24"/>
                <a:gd name="T8" fmla="*/ 0 w 72"/>
                <a:gd name="T9" fmla="*/ 0 h 24"/>
                <a:gd name="T10" fmla="*/ 0 w 7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4">
                  <a:moveTo>
                    <a:pt x="0" y="24"/>
                  </a:moveTo>
                  <a:lnTo>
                    <a:pt x="0" y="24"/>
                  </a:lnTo>
                  <a:lnTo>
                    <a:pt x="72" y="2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141">
              <a:extLst>
                <a:ext uri="{FF2B5EF4-FFF2-40B4-BE49-F238E27FC236}">
                  <a16:creationId xmlns:a16="http://schemas.microsoft.com/office/drawing/2014/main" id="{D4518D4E-50DA-46C5-B4DD-4A0AD631E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2185"/>
              <a:ext cx="44" cy="15"/>
            </a:xfrm>
            <a:custGeom>
              <a:avLst/>
              <a:gdLst>
                <a:gd name="T0" fmla="*/ 0 w 72"/>
                <a:gd name="T1" fmla="*/ 24 h 24"/>
                <a:gd name="T2" fmla="*/ 0 w 72"/>
                <a:gd name="T3" fmla="*/ 24 h 24"/>
                <a:gd name="T4" fmla="*/ 72 w 72"/>
                <a:gd name="T5" fmla="*/ 24 h 24"/>
                <a:gd name="T6" fmla="*/ 72 w 72"/>
                <a:gd name="T7" fmla="*/ 0 h 24"/>
                <a:gd name="T8" fmla="*/ 0 w 72"/>
                <a:gd name="T9" fmla="*/ 0 h 24"/>
                <a:gd name="T10" fmla="*/ 0 w 7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4">
                  <a:moveTo>
                    <a:pt x="0" y="24"/>
                  </a:moveTo>
                  <a:lnTo>
                    <a:pt x="0" y="24"/>
                  </a:lnTo>
                  <a:lnTo>
                    <a:pt x="72" y="2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03FC50D-FE3E-466A-BF33-C6FCA930E8D7}"/>
              </a:ext>
            </a:extLst>
          </p:cNvPr>
          <p:cNvSpPr txBox="1"/>
          <p:nvPr/>
        </p:nvSpPr>
        <p:spPr>
          <a:xfrm>
            <a:off x="2747778" y="3472001"/>
            <a:ext cx="23852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Analyze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799087-F8AC-4E18-800A-949B7550D394}"/>
              </a:ext>
            </a:extLst>
          </p:cNvPr>
          <p:cNvSpPr txBox="1"/>
          <p:nvPr/>
        </p:nvSpPr>
        <p:spPr>
          <a:xfrm>
            <a:off x="4925853" y="3472145"/>
            <a:ext cx="23852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6D58FF-2030-4F5E-8626-C3761CFB6EB8}"/>
              </a:ext>
            </a:extLst>
          </p:cNvPr>
          <p:cNvSpPr txBox="1"/>
          <p:nvPr/>
        </p:nvSpPr>
        <p:spPr>
          <a:xfrm>
            <a:off x="7120171" y="3467355"/>
            <a:ext cx="23852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Automate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937EDB-3223-49A7-B748-ACF273BB247F}"/>
              </a:ext>
            </a:extLst>
          </p:cNvPr>
          <p:cNvSpPr txBox="1"/>
          <p:nvPr/>
        </p:nvSpPr>
        <p:spPr>
          <a:xfrm>
            <a:off x="5307681" y="2273138"/>
            <a:ext cx="1882492" cy="458036"/>
          </a:xfrm>
          <a:prstGeom prst="rect">
            <a:avLst/>
          </a:prstGeom>
          <a:solidFill>
            <a:schemeClr val="bg1"/>
          </a:solidFill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 lIns="89643" tIns="89643" rIns="89643" bIns="89643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Dynamics 365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A8D4FB04-18BB-4CC0-9A0B-05A171BECEED}"/>
              </a:ext>
            </a:extLst>
          </p:cNvPr>
          <p:cNvSpPr/>
          <p:nvPr/>
        </p:nvSpPr>
        <p:spPr>
          <a:xfrm rot="16200000" flipH="1">
            <a:off x="6029311" y="613076"/>
            <a:ext cx="582543" cy="4869769"/>
          </a:xfrm>
          <a:prstGeom prst="rightBrace">
            <a:avLst>
              <a:gd name="adj1" fmla="val 0"/>
              <a:gd name="adj2" fmla="val 47005"/>
            </a:avLst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5" tIns="146284" rIns="182855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2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421A65-F8B4-4C1B-9AC6-62ECCFFD7D88}"/>
              </a:ext>
            </a:extLst>
          </p:cNvPr>
          <p:cNvSpPr txBox="1"/>
          <p:nvPr/>
        </p:nvSpPr>
        <p:spPr>
          <a:xfrm>
            <a:off x="6640516" y="1437167"/>
            <a:ext cx="4294702" cy="726353"/>
          </a:xfrm>
          <a:prstGeom prst="rect">
            <a:avLst/>
          </a:prstGeom>
          <a:noFill/>
        </p:spPr>
        <p:txBody>
          <a:bodyPr wrap="none" lIns="243840" tIns="195072" rIns="243840" bIns="195072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292929"/>
                    </a:gs>
                    <a:gs pos="30000">
                      <a:srgbClr val="292929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Azure SQL, Azure Functions…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8D62A4-DD60-4F78-AF93-6859A8C0E524}"/>
              </a:ext>
            </a:extLst>
          </p:cNvPr>
          <p:cNvSpPr txBox="1"/>
          <p:nvPr/>
        </p:nvSpPr>
        <p:spPr>
          <a:xfrm>
            <a:off x="7688967" y="2265066"/>
            <a:ext cx="1882492" cy="458036"/>
          </a:xfrm>
          <a:prstGeom prst="rect">
            <a:avLst/>
          </a:prstGeom>
          <a:solidFill>
            <a:schemeClr val="bg1"/>
          </a:solidFill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 lIns="89643" tIns="89643" rIns="89643" bIns="89643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Azure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3FF3EA-60AD-4513-8328-89E9968077D1}"/>
              </a:ext>
            </a:extLst>
          </p:cNvPr>
          <p:cNvSpPr/>
          <p:nvPr/>
        </p:nvSpPr>
        <p:spPr bwMode="auto">
          <a:xfrm>
            <a:off x="604884" y="3014713"/>
            <a:ext cx="1667179" cy="373108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2540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46ECA9-69A0-4963-8235-3DCF3CB242EE}"/>
              </a:ext>
            </a:extLst>
          </p:cNvPr>
          <p:cNvSpPr txBox="1"/>
          <p:nvPr/>
        </p:nvSpPr>
        <p:spPr>
          <a:xfrm>
            <a:off x="652066" y="3985825"/>
            <a:ext cx="15054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Data connectors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E15DF-67D8-42F9-8880-30E52C6700B5}"/>
              </a:ext>
            </a:extLst>
          </p:cNvPr>
          <p:cNvSpPr txBox="1"/>
          <p:nvPr/>
        </p:nvSpPr>
        <p:spPr>
          <a:xfrm>
            <a:off x="455996" y="5153330"/>
            <a:ext cx="18976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Common Data </a:t>
            </a:r>
          </a:p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</a:t>
            </a:r>
          </a:p>
        </p:txBody>
      </p:sp>
      <p:sp>
        <p:nvSpPr>
          <p:cNvPr id="42" name="Freeform 286">
            <a:extLst>
              <a:ext uri="{FF2B5EF4-FFF2-40B4-BE49-F238E27FC236}">
                <a16:creationId xmlns:a16="http://schemas.microsoft.com/office/drawing/2014/main" id="{3A85CDD5-1664-4A48-AE2D-48418C7E4E66}"/>
              </a:ext>
            </a:extLst>
          </p:cNvPr>
          <p:cNvSpPr>
            <a:spLocks noEditPoints="1"/>
          </p:cNvSpPr>
          <p:nvPr/>
        </p:nvSpPr>
        <p:spPr bwMode="auto">
          <a:xfrm>
            <a:off x="1148053" y="3315393"/>
            <a:ext cx="521068" cy="519095"/>
          </a:xfrm>
          <a:custGeom>
            <a:avLst/>
            <a:gdLst>
              <a:gd name="T0" fmla="*/ 142 w 426"/>
              <a:gd name="T1" fmla="*/ 0 h 425"/>
              <a:gd name="T2" fmla="*/ 142 w 426"/>
              <a:gd name="T3" fmla="*/ 0 h 425"/>
              <a:gd name="T4" fmla="*/ 142 w 426"/>
              <a:gd name="T5" fmla="*/ 141 h 425"/>
              <a:gd name="T6" fmla="*/ 199 w 426"/>
              <a:gd name="T7" fmla="*/ 141 h 425"/>
              <a:gd name="T8" fmla="*/ 199 w 426"/>
              <a:gd name="T9" fmla="*/ 198 h 425"/>
              <a:gd name="T10" fmla="*/ 56 w 426"/>
              <a:gd name="T11" fmla="*/ 198 h 425"/>
              <a:gd name="T12" fmla="*/ 56 w 426"/>
              <a:gd name="T13" fmla="*/ 283 h 425"/>
              <a:gd name="T14" fmla="*/ 0 w 426"/>
              <a:gd name="T15" fmla="*/ 283 h 425"/>
              <a:gd name="T16" fmla="*/ 0 w 426"/>
              <a:gd name="T17" fmla="*/ 425 h 425"/>
              <a:gd name="T18" fmla="*/ 142 w 426"/>
              <a:gd name="T19" fmla="*/ 425 h 425"/>
              <a:gd name="T20" fmla="*/ 142 w 426"/>
              <a:gd name="T21" fmla="*/ 283 h 425"/>
              <a:gd name="T22" fmla="*/ 85 w 426"/>
              <a:gd name="T23" fmla="*/ 283 h 425"/>
              <a:gd name="T24" fmla="*/ 85 w 426"/>
              <a:gd name="T25" fmla="*/ 226 h 425"/>
              <a:gd name="T26" fmla="*/ 341 w 426"/>
              <a:gd name="T27" fmla="*/ 226 h 425"/>
              <a:gd name="T28" fmla="*/ 341 w 426"/>
              <a:gd name="T29" fmla="*/ 283 h 425"/>
              <a:gd name="T30" fmla="*/ 284 w 426"/>
              <a:gd name="T31" fmla="*/ 283 h 425"/>
              <a:gd name="T32" fmla="*/ 284 w 426"/>
              <a:gd name="T33" fmla="*/ 425 h 425"/>
              <a:gd name="T34" fmla="*/ 426 w 426"/>
              <a:gd name="T35" fmla="*/ 425 h 425"/>
              <a:gd name="T36" fmla="*/ 426 w 426"/>
              <a:gd name="T37" fmla="*/ 283 h 425"/>
              <a:gd name="T38" fmla="*/ 369 w 426"/>
              <a:gd name="T39" fmla="*/ 283 h 425"/>
              <a:gd name="T40" fmla="*/ 369 w 426"/>
              <a:gd name="T41" fmla="*/ 198 h 425"/>
              <a:gd name="T42" fmla="*/ 227 w 426"/>
              <a:gd name="T43" fmla="*/ 198 h 425"/>
              <a:gd name="T44" fmla="*/ 227 w 426"/>
              <a:gd name="T45" fmla="*/ 141 h 425"/>
              <a:gd name="T46" fmla="*/ 284 w 426"/>
              <a:gd name="T47" fmla="*/ 141 h 425"/>
              <a:gd name="T48" fmla="*/ 284 w 426"/>
              <a:gd name="T49" fmla="*/ 0 h 425"/>
              <a:gd name="T50" fmla="*/ 142 w 426"/>
              <a:gd name="T51" fmla="*/ 0 h 425"/>
              <a:gd name="T52" fmla="*/ 170 w 426"/>
              <a:gd name="T53" fmla="*/ 27 h 425"/>
              <a:gd name="T54" fmla="*/ 170 w 426"/>
              <a:gd name="T55" fmla="*/ 27 h 425"/>
              <a:gd name="T56" fmla="*/ 256 w 426"/>
              <a:gd name="T57" fmla="*/ 27 h 425"/>
              <a:gd name="T58" fmla="*/ 256 w 426"/>
              <a:gd name="T59" fmla="*/ 113 h 425"/>
              <a:gd name="T60" fmla="*/ 170 w 426"/>
              <a:gd name="T61" fmla="*/ 113 h 425"/>
              <a:gd name="T62" fmla="*/ 170 w 426"/>
              <a:gd name="T63" fmla="*/ 27 h 425"/>
              <a:gd name="T64" fmla="*/ 312 w 426"/>
              <a:gd name="T65" fmla="*/ 312 h 425"/>
              <a:gd name="T66" fmla="*/ 312 w 426"/>
              <a:gd name="T67" fmla="*/ 312 h 425"/>
              <a:gd name="T68" fmla="*/ 398 w 426"/>
              <a:gd name="T69" fmla="*/ 312 h 425"/>
              <a:gd name="T70" fmla="*/ 398 w 426"/>
              <a:gd name="T71" fmla="*/ 397 h 425"/>
              <a:gd name="T72" fmla="*/ 312 w 426"/>
              <a:gd name="T73" fmla="*/ 397 h 425"/>
              <a:gd name="T74" fmla="*/ 312 w 426"/>
              <a:gd name="T75" fmla="*/ 312 h 425"/>
              <a:gd name="T76" fmla="*/ 28 w 426"/>
              <a:gd name="T77" fmla="*/ 312 h 425"/>
              <a:gd name="T78" fmla="*/ 28 w 426"/>
              <a:gd name="T79" fmla="*/ 312 h 425"/>
              <a:gd name="T80" fmla="*/ 113 w 426"/>
              <a:gd name="T81" fmla="*/ 312 h 425"/>
              <a:gd name="T82" fmla="*/ 113 w 426"/>
              <a:gd name="T83" fmla="*/ 397 h 425"/>
              <a:gd name="T84" fmla="*/ 28 w 426"/>
              <a:gd name="T85" fmla="*/ 397 h 425"/>
              <a:gd name="T86" fmla="*/ 28 w 426"/>
              <a:gd name="T87" fmla="*/ 31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6" h="425">
                <a:moveTo>
                  <a:pt x="142" y="0"/>
                </a:moveTo>
                <a:lnTo>
                  <a:pt x="142" y="0"/>
                </a:lnTo>
                <a:lnTo>
                  <a:pt x="142" y="141"/>
                </a:lnTo>
                <a:lnTo>
                  <a:pt x="199" y="141"/>
                </a:lnTo>
                <a:lnTo>
                  <a:pt x="199" y="198"/>
                </a:lnTo>
                <a:lnTo>
                  <a:pt x="56" y="198"/>
                </a:lnTo>
                <a:lnTo>
                  <a:pt x="56" y="283"/>
                </a:lnTo>
                <a:lnTo>
                  <a:pt x="0" y="283"/>
                </a:lnTo>
                <a:lnTo>
                  <a:pt x="0" y="425"/>
                </a:lnTo>
                <a:lnTo>
                  <a:pt x="142" y="425"/>
                </a:lnTo>
                <a:lnTo>
                  <a:pt x="142" y="283"/>
                </a:lnTo>
                <a:lnTo>
                  <a:pt x="85" y="283"/>
                </a:lnTo>
                <a:lnTo>
                  <a:pt x="85" y="226"/>
                </a:lnTo>
                <a:lnTo>
                  <a:pt x="341" y="226"/>
                </a:lnTo>
                <a:lnTo>
                  <a:pt x="341" y="283"/>
                </a:lnTo>
                <a:lnTo>
                  <a:pt x="284" y="283"/>
                </a:lnTo>
                <a:lnTo>
                  <a:pt x="284" y="425"/>
                </a:lnTo>
                <a:lnTo>
                  <a:pt x="426" y="425"/>
                </a:lnTo>
                <a:lnTo>
                  <a:pt x="426" y="283"/>
                </a:lnTo>
                <a:lnTo>
                  <a:pt x="369" y="283"/>
                </a:lnTo>
                <a:lnTo>
                  <a:pt x="369" y="198"/>
                </a:lnTo>
                <a:lnTo>
                  <a:pt x="227" y="198"/>
                </a:lnTo>
                <a:lnTo>
                  <a:pt x="227" y="141"/>
                </a:lnTo>
                <a:lnTo>
                  <a:pt x="284" y="141"/>
                </a:lnTo>
                <a:lnTo>
                  <a:pt x="284" y="0"/>
                </a:lnTo>
                <a:lnTo>
                  <a:pt x="142" y="0"/>
                </a:lnTo>
                <a:close/>
                <a:moveTo>
                  <a:pt x="170" y="27"/>
                </a:moveTo>
                <a:lnTo>
                  <a:pt x="170" y="27"/>
                </a:lnTo>
                <a:lnTo>
                  <a:pt x="256" y="27"/>
                </a:lnTo>
                <a:lnTo>
                  <a:pt x="256" y="113"/>
                </a:lnTo>
                <a:lnTo>
                  <a:pt x="170" y="113"/>
                </a:lnTo>
                <a:lnTo>
                  <a:pt x="170" y="27"/>
                </a:lnTo>
                <a:close/>
                <a:moveTo>
                  <a:pt x="312" y="312"/>
                </a:moveTo>
                <a:lnTo>
                  <a:pt x="312" y="312"/>
                </a:lnTo>
                <a:lnTo>
                  <a:pt x="398" y="312"/>
                </a:lnTo>
                <a:lnTo>
                  <a:pt x="398" y="397"/>
                </a:lnTo>
                <a:lnTo>
                  <a:pt x="312" y="397"/>
                </a:lnTo>
                <a:lnTo>
                  <a:pt x="312" y="312"/>
                </a:lnTo>
                <a:close/>
                <a:moveTo>
                  <a:pt x="28" y="312"/>
                </a:moveTo>
                <a:lnTo>
                  <a:pt x="28" y="312"/>
                </a:lnTo>
                <a:lnTo>
                  <a:pt x="113" y="312"/>
                </a:lnTo>
                <a:lnTo>
                  <a:pt x="113" y="397"/>
                </a:lnTo>
                <a:lnTo>
                  <a:pt x="28" y="397"/>
                </a:lnTo>
                <a:lnTo>
                  <a:pt x="28" y="312"/>
                </a:lnTo>
                <a:close/>
              </a:path>
            </a:pathLst>
          </a:custGeom>
          <a:solidFill>
            <a:srgbClr val="0071BC"/>
          </a:solidFill>
          <a:ln w="0">
            <a:solidFill>
              <a:srgbClr val="0071BC"/>
            </a:solidFill>
            <a:prstDash val="solid"/>
            <a:round/>
            <a:headEnd/>
            <a:tailEnd/>
          </a:ln>
        </p:spPr>
        <p:txBody>
          <a:bodyPr vert="horz" wrap="square" lIns="89643" tIns="44821" rIns="89643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Freeform 288">
            <a:extLst>
              <a:ext uri="{FF2B5EF4-FFF2-40B4-BE49-F238E27FC236}">
                <a16:creationId xmlns:a16="http://schemas.microsoft.com/office/drawing/2014/main" id="{9B826438-DC14-4BD7-985D-91DD8A47933B}"/>
              </a:ext>
            </a:extLst>
          </p:cNvPr>
          <p:cNvSpPr>
            <a:spLocks/>
          </p:cNvSpPr>
          <p:nvPr/>
        </p:nvSpPr>
        <p:spPr bwMode="auto">
          <a:xfrm>
            <a:off x="1182551" y="3692076"/>
            <a:ext cx="107571" cy="107571"/>
          </a:xfrm>
          <a:custGeom>
            <a:avLst/>
            <a:gdLst>
              <a:gd name="T0" fmla="*/ 0 w 86"/>
              <a:gd name="T1" fmla="*/ 85 h 85"/>
              <a:gd name="T2" fmla="*/ 0 w 86"/>
              <a:gd name="T3" fmla="*/ 85 h 85"/>
              <a:gd name="T4" fmla="*/ 86 w 86"/>
              <a:gd name="T5" fmla="*/ 85 h 85"/>
              <a:gd name="T6" fmla="*/ 86 w 86"/>
              <a:gd name="T7" fmla="*/ 0 h 85"/>
              <a:gd name="T8" fmla="*/ 0 w 86"/>
              <a:gd name="T9" fmla="*/ 0 h 85"/>
              <a:gd name="T10" fmla="*/ 0 w 86"/>
              <a:gd name="T11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0" y="85"/>
                </a:moveTo>
                <a:lnTo>
                  <a:pt x="0" y="85"/>
                </a:lnTo>
                <a:lnTo>
                  <a:pt x="86" y="85"/>
                </a:lnTo>
                <a:lnTo>
                  <a:pt x="86" y="0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71BC"/>
          </a:solidFill>
          <a:ln w="0">
            <a:solidFill>
              <a:srgbClr val="0071BC"/>
            </a:solidFill>
            <a:prstDash val="solid"/>
            <a:round/>
            <a:headEnd/>
            <a:tailEnd/>
          </a:ln>
        </p:spPr>
        <p:txBody>
          <a:bodyPr vert="horz" wrap="square" lIns="89643" tIns="44821" rIns="89643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Freeform 288">
            <a:extLst>
              <a:ext uri="{FF2B5EF4-FFF2-40B4-BE49-F238E27FC236}">
                <a16:creationId xmlns:a16="http://schemas.microsoft.com/office/drawing/2014/main" id="{41D62C40-AE54-4F16-BB71-E25FD5CAE3F9}"/>
              </a:ext>
            </a:extLst>
          </p:cNvPr>
          <p:cNvSpPr>
            <a:spLocks/>
          </p:cNvSpPr>
          <p:nvPr/>
        </p:nvSpPr>
        <p:spPr bwMode="auto">
          <a:xfrm>
            <a:off x="1529243" y="3692669"/>
            <a:ext cx="107571" cy="107571"/>
          </a:xfrm>
          <a:custGeom>
            <a:avLst/>
            <a:gdLst>
              <a:gd name="T0" fmla="*/ 0 w 86"/>
              <a:gd name="T1" fmla="*/ 85 h 85"/>
              <a:gd name="T2" fmla="*/ 0 w 86"/>
              <a:gd name="T3" fmla="*/ 85 h 85"/>
              <a:gd name="T4" fmla="*/ 86 w 86"/>
              <a:gd name="T5" fmla="*/ 85 h 85"/>
              <a:gd name="T6" fmla="*/ 86 w 86"/>
              <a:gd name="T7" fmla="*/ 0 h 85"/>
              <a:gd name="T8" fmla="*/ 0 w 86"/>
              <a:gd name="T9" fmla="*/ 0 h 85"/>
              <a:gd name="T10" fmla="*/ 0 w 86"/>
              <a:gd name="T11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0" y="85"/>
                </a:moveTo>
                <a:lnTo>
                  <a:pt x="0" y="85"/>
                </a:lnTo>
                <a:lnTo>
                  <a:pt x="86" y="85"/>
                </a:lnTo>
                <a:lnTo>
                  <a:pt x="86" y="0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71BC"/>
          </a:solidFill>
          <a:ln w="0">
            <a:solidFill>
              <a:srgbClr val="0071BC"/>
            </a:solidFill>
            <a:prstDash val="solid"/>
            <a:round/>
            <a:headEnd/>
            <a:tailEnd/>
          </a:ln>
        </p:spPr>
        <p:txBody>
          <a:bodyPr vert="horz" wrap="square" lIns="89643" tIns="44821" rIns="89643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Freeform 288">
            <a:extLst>
              <a:ext uri="{FF2B5EF4-FFF2-40B4-BE49-F238E27FC236}">
                <a16:creationId xmlns:a16="http://schemas.microsoft.com/office/drawing/2014/main" id="{F3AB46F9-0026-44AD-890B-E10E5226C176}"/>
              </a:ext>
            </a:extLst>
          </p:cNvPr>
          <p:cNvSpPr>
            <a:spLocks/>
          </p:cNvSpPr>
          <p:nvPr/>
        </p:nvSpPr>
        <p:spPr bwMode="auto">
          <a:xfrm>
            <a:off x="1352071" y="3347409"/>
            <a:ext cx="116535" cy="107571"/>
          </a:xfrm>
          <a:custGeom>
            <a:avLst/>
            <a:gdLst>
              <a:gd name="T0" fmla="*/ 0 w 86"/>
              <a:gd name="T1" fmla="*/ 85 h 85"/>
              <a:gd name="T2" fmla="*/ 0 w 86"/>
              <a:gd name="T3" fmla="*/ 85 h 85"/>
              <a:gd name="T4" fmla="*/ 86 w 86"/>
              <a:gd name="T5" fmla="*/ 85 h 85"/>
              <a:gd name="T6" fmla="*/ 86 w 86"/>
              <a:gd name="T7" fmla="*/ 0 h 85"/>
              <a:gd name="T8" fmla="*/ 0 w 86"/>
              <a:gd name="T9" fmla="*/ 0 h 85"/>
              <a:gd name="T10" fmla="*/ 0 w 86"/>
              <a:gd name="T11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0" y="85"/>
                </a:moveTo>
                <a:lnTo>
                  <a:pt x="0" y="85"/>
                </a:lnTo>
                <a:lnTo>
                  <a:pt x="86" y="85"/>
                </a:lnTo>
                <a:lnTo>
                  <a:pt x="86" y="0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71BC"/>
          </a:solidFill>
          <a:ln w="0">
            <a:solidFill>
              <a:srgbClr val="0071BC"/>
            </a:solidFill>
            <a:prstDash val="solid"/>
            <a:round/>
            <a:headEnd/>
            <a:tailEnd/>
          </a:ln>
        </p:spPr>
        <p:txBody>
          <a:bodyPr vert="horz" wrap="square" lIns="89643" tIns="44821" rIns="89643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C1A4C69-C2B1-498D-8D30-6A84DBF59E92}"/>
              </a:ext>
            </a:extLst>
          </p:cNvPr>
          <p:cNvGrpSpPr/>
          <p:nvPr/>
        </p:nvGrpSpPr>
        <p:grpSpPr>
          <a:xfrm>
            <a:off x="1064308" y="5865713"/>
            <a:ext cx="526576" cy="562167"/>
            <a:chOff x="5240279" y="3953634"/>
            <a:chExt cx="1033226" cy="1082357"/>
          </a:xfrm>
          <a:solidFill>
            <a:schemeClr val="bg1"/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1DFD3F3-92E9-441C-BF43-39E437D5768F}"/>
                </a:ext>
              </a:extLst>
            </p:cNvPr>
            <p:cNvSpPr/>
            <p:nvPr/>
          </p:nvSpPr>
          <p:spPr bwMode="auto">
            <a:xfrm>
              <a:off x="5622937" y="4179433"/>
              <a:ext cx="554086" cy="554086"/>
            </a:xfrm>
            <a:prstGeom prst="ellipse">
              <a:avLst/>
            </a:prstGeom>
            <a:grpFill/>
            <a:ln w="12700">
              <a:solidFill>
                <a:srgbClr val="0071B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43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47D9DD3-0194-4549-BC45-4DDB5478859C}"/>
                </a:ext>
              </a:extLst>
            </p:cNvPr>
            <p:cNvSpPr/>
            <p:nvPr/>
          </p:nvSpPr>
          <p:spPr bwMode="auto">
            <a:xfrm>
              <a:off x="5240279" y="4291505"/>
              <a:ext cx="329941" cy="329941"/>
            </a:xfrm>
            <a:prstGeom prst="ellipse">
              <a:avLst/>
            </a:prstGeom>
            <a:grpFill/>
            <a:ln w="12700">
              <a:solidFill>
                <a:srgbClr val="0071B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43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5A70A1-697A-4DD1-8999-2EA8E3BD3277}"/>
                </a:ext>
              </a:extLst>
            </p:cNvPr>
            <p:cNvSpPr/>
            <p:nvPr/>
          </p:nvSpPr>
          <p:spPr bwMode="auto">
            <a:xfrm>
              <a:off x="5943564" y="3953634"/>
              <a:ext cx="329941" cy="329941"/>
            </a:xfrm>
            <a:prstGeom prst="ellipse">
              <a:avLst/>
            </a:prstGeom>
            <a:grpFill/>
            <a:ln w="12700">
              <a:solidFill>
                <a:srgbClr val="0071B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43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04EB1A-3FC9-4D1A-8F79-7E2C0D8F7C29}"/>
                </a:ext>
              </a:extLst>
            </p:cNvPr>
            <p:cNvSpPr/>
            <p:nvPr/>
          </p:nvSpPr>
          <p:spPr bwMode="auto">
            <a:xfrm>
              <a:off x="5801201" y="4575454"/>
              <a:ext cx="460537" cy="460537"/>
            </a:xfrm>
            <a:prstGeom prst="ellipse">
              <a:avLst/>
            </a:prstGeom>
            <a:grpFill/>
            <a:ln w="12700">
              <a:solidFill>
                <a:srgbClr val="0071B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43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799B0AD-71D1-4173-BA9B-9FDBF4DD8FD7}"/>
              </a:ext>
            </a:extLst>
          </p:cNvPr>
          <p:cNvSpPr txBox="1"/>
          <p:nvPr/>
        </p:nvSpPr>
        <p:spPr>
          <a:xfrm>
            <a:off x="669988" y="6473503"/>
            <a:ext cx="15054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AI Builder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054CB73B-8009-4F52-93B8-60669364C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833" y="4502853"/>
            <a:ext cx="490153" cy="4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587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6">
            <a:extLst>
              <a:ext uri="{FF2B5EF4-FFF2-40B4-BE49-F238E27FC236}">
                <a16:creationId xmlns:a16="http://schemas.microsoft.com/office/drawing/2014/main" id="{871720BA-60E5-407C-923A-8DBFB86E751D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3444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1928AEC0-DC02-4761-8E49-E20F9A82A411}"/>
              </a:ext>
            </a:extLst>
          </p:cNvPr>
          <p:cNvSpPr txBox="1">
            <a:spLocks/>
          </p:cNvSpPr>
          <p:nvPr/>
        </p:nvSpPr>
        <p:spPr>
          <a:xfrm>
            <a:off x="586391" y="2895344"/>
            <a:ext cx="5930415" cy="23206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600"/>
              <a:t>Secure your tenant</a:t>
            </a:r>
          </a:p>
          <a:p>
            <a:pPr marL="514350" indent="-514350">
              <a:buFont typeface="+mj-lt"/>
              <a:buAutoNum type="arabicPeriod"/>
            </a:pPr>
            <a:endParaRPr lang="en-US" sz="2600"/>
          </a:p>
          <a:p>
            <a:pPr marL="514350" indent="-514350">
              <a:buFont typeface="+mj-lt"/>
              <a:buAutoNum type="arabicPeriod"/>
            </a:pPr>
            <a:r>
              <a:rPr lang="en-US" sz="2600"/>
              <a:t>Monitor your tenant’s activity</a:t>
            </a:r>
          </a:p>
          <a:p>
            <a:pPr marL="514350" indent="-514350">
              <a:buFont typeface="+mj-lt"/>
              <a:buAutoNum type="arabicPeriod"/>
            </a:pPr>
            <a:endParaRPr lang="en-US" sz="2600"/>
          </a:p>
          <a:p>
            <a:pPr marL="514350" indent="-514350">
              <a:buFont typeface="+mj-lt"/>
              <a:buAutoNum type="arabicPeriod"/>
            </a:pPr>
            <a:r>
              <a:rPr lang="en-US" sz="2600"/>
              <a:t>Alert &amp; act on that activity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76ED58-0AC9-48E3-AEE3-4D6C11D282F7}"/>
              </a:ext>
            </a:extLst>
          </p:cNvPr>
          <p:cNvSpPr/>
          <p:nvPr/>
        </p:nvSpPr>
        <p:spPr bwMode="auto">
          <a:xfrm>
            <a:off x="7367568" y="2590699"/>
            <a:ext cx="4571274" cy="274821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Establish an environment strategy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Setup data loss prevention policies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Leverage out-of-box activity logs &amp; analytics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	</a:t>
            </a:r>
          </a:p>
        </p:txBody>
      </p:sp>
      <p:sp>
        <p:nvSpPr>
          <p:cNvPr id="21" name="Star: 8 Points 20">
            <a:extLst>
              <a:ext uri="{FF2B5EF4-FFF2-40B4-BE49-F238E27FC236}">
                <a16:creationId xmlns:a16="http://schemas.microsoft.com/office/drawing/2014/main" id="{D8F01961-C167-42BF-9AC0-3E05A437C94C}"/>
              </a:ext>
            </a:extLst>
          </p:cNvPr>
          <p:cNvSpPr/>
          <p:nvPr/>
        </p:nvSpPr>
        <p:spPr bwMode="auto">
          <a:xfrm>
            <a:off x="5862396" y="-1084"/>
            <a:ext cx="2011680" cy="2011680"/>
          </a:xfrm>
          <a:prstGeom prst="star8">
            <a:avLst/>
          </a:prstGeom>
          <a:solidFill>
            <a:srgbClr val="FF934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Best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Practices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CEEEFDC-5EBB-4D34-848B-468C1B126DFC}"/>
              </a:ext>
            </a:extLst>
          </p:cNvPr>
          <p:cNvSpPr/>
          <p:nvPr/>
        </p:nvSpPr>
        <p:spPr>
          <a:xfrm>
            <a:off x="6008427" y="3009993"/>
            <a:ext cx="1016758" cy="2156346"/>
          </a:xfrm>
          <a:prstGeom prst="rightBrace">
            <a:avLst/>
          </a:prstGeom>
          <a:ln w="762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650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0A3B76-C5D8-4A41-A163-0584E674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9" y="228603"/>
            <a:ext cx="11296416" cy="615553"/>
          </a:xfrm>
        </p:spPr>
        <p:txBody>
          <a:bodyPr>
            <a:normAutofit fontScale="90000"/>
          </a:bodyPr>
          <a:lstStyle/>
          <a:p>
            <a:r>
              <a:rPr lang="en-US" sz="4000"/>
              <a:t>Environments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64EDA65-845C-4F0D-93BC-A754F402C156}"/>
              </a:ext>
            </a:extLst>
          </p:cNvPr>
          <p:cNvSpPr txBox="1">
            <a:spLocks/>
          </p:cNvSpPr>
          <p:nvPr/>
        </p:nvSpPr>
        <p:spPr>
          <a:xfrm>
            <a:off x="592150" y="772553"/>
            <a:ext cx="9483013" cy="626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Environments are containers that administrators can use to manage apps, flows, connections, and other assets; along with permissions to allow organization users to use the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9E687-3355-4D2A-8BCD-3BCF175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07" y="1896405"/>
            <a:ext cx="9916959" cy="4259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17595-5D6B-4690-8174-EDB958B5CAAD}"/>
              </a:ext>
            </a:extLst>
          </p:cNvPr>
          <p:cNvSpPr txBox="1"/>
          <p:nvPr/>
        </p:nvSpPr>
        <p:spPr>
          <a:xfrm>
            <a:off x="116039" y="1796819"/>
            <a:ext cx="3173346" cy="492443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Azure AD Tenant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470C44DB-F9AD-4721-88C2-073D2A382F1D}"/>
              </a:ext>
            </a:extLst>
          </p:cNvPr>
          <p:cNvSpPr/>
          <p:nvPr/>
        </p:nvSpPr>
        <p:spPr bwMode="auto">
          <a:xfrm rot="5400000">
            <a:off x="585318" y="2286996"/>
            <a:ext cx="640641" cy="626976"/>
          </a:xfrm>
          <a:prstGeom prst="bentUp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667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044D5-1D7C-4E11-AE3E-DE01B5A2F739}"/>
              </a:ext>
            </a:extLst>
          </p:cNvPr>
          <p:cNvSpPr txBox="1"/>
          <p:nvPr/>
        </p:nvSpPr>
        <p:spPr>
          <a:xfrm>
            <a:off x="116039" y="4468579"/>
            <a:ext cx="2463238" cy="492443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Environments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4FDA62F-F038-4A92-925F-2F185E876E20}"/>
              </a:ext>
            </a:extLst>
          </p:cNvPr>
          <p:cNvSpPr/>
          <p:nvPr/>
        </p:nvSpPr>
        <p:spPr bwMode="auto">
          <a:xfrm rot="5400000" flipH="1">
            <a:off x="617588" y="3266466"/>
            <a:ext cx="1190987" cy="1213239"/>
          </a:xfrm>
          <a:prstGeom prst="bentUpArrow">
            <a:avLst>
              <a:gd name="adj1" fmla="val 12879"/>
              <a:gd name="adj2" fmla="val 25000"/>
              <a:gd name="adj3" fmla="val 23536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667" err="1">
              <a:solidFill>
                <a:schemeClr val="bg1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ACAA05-7595-495B-8E0B-0FD3C8B41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2795"/>
              </p:ext>
            </p:extLst>
          </p:nvPr>
        </p:nvGraphicFramePr>
        <p:xfrm>
          <a:off x="287235" y="6397041"/>
          <a:ext cx="11569404" cy="410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6385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AB27AEEA-AC3A-4A7C-86E8-1D1DFDD0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sz="4800"/>
              <a:t>Environment key facts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365C2-EDDB-4751-9742-579749869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01" y="3041954"/>
            <a:ext cx="6589924" cy="372242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6F72DC-8984-4DB1-84A1-01916A7993A3}"/>
              </a:ext>
            </a:extLst>
          </p:cNvPr>
          <p:cNvSpPr/>
          <p:nvPr/>
        </p:nvSpPr>
        <p:spPr>
          <a:xfrm>
            <a:off x="495869" y="3041954"/>
            <a:ext cx="49689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tenant has a Default environment where all licensed Power Apps and Power Automate users can create apps &amp;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Non-default environments offer more control around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Non-default environment creation can be restricted to only global and service admins from the Power Platform admin center: </a:t>
            </a:r>
            <a:r>
              <a:rPr lang="en-US" sz="2000" dirty="0">
                <a:hlinkClick r:id="rId3"/>
              </a:rPr>
              <a:t>https://aka.ms/ppac</a:t>
            </a:r>
            <a:r>
              <a:rPr lang="en-US" sz="20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B1068-B9CC-411F-AC80-ECD65A67D44D}"/>
              </a:ext>
            </a:extLst>
          </p:cNvPr>
          <p:cNvSpPr/>
          <p:nvPr/>
        </p:nvSpPr>
        <p:spPr>
          <a:xfrm>
            <a:off x="495869" y="1011198"/>
            <a:ext cx="9434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Environments are tied to a geographic location that is configured at the time the environment is created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Environments can be used to target different audiences and/or for different purposes such as dev, test and production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59147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7904</TotalTime>
  <Words>1720</Words>
  <Application>Microsoft Office PowerPoint</Application>
  <PresentationFormat>Widescreen</PresentationFormat>
  <Paragraphs>384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8" baseType="lpstr">
      <vt:lpstr>Aharoni</vt:lpstr>
      <vt:lpstr>Arial</vt:lpstr>
      <vt:lpstr>Calibri</vt:lpstr>
      <vt:lpstr>Calibri Light</vt:lpstr>
      <vt:lpstr>Gill Sans MT</vt:lpstr>
      <vt:lpstr>Klavika Medium Condensed</vt:lpstr>
      <vt:lpstr>Lato</vt:lpstr>
      <vt:lpstr>Old English Text MT</vt:lpstr>
      <vt:lpstr>Quicksand</vt:lpstr>
      <vt:lpstr>Segoe UI</vt:lpstr>
      <vt:lpstr>Segoe UI Light</vt:lpstr>
      <vt:lpstr>Segoe UI Semibold</vt:lpstr>
      <vt:lpstr>Segoe UI Semilight</vt:lpstr>
      <vt:lpstr>Square721 BT</vt:lpstr>
      <vt:lpstr>Times New Roman</vt:lpstr>
      <vt:lpstr>Wingdings</vt:lpstr>
      <vt:lpstr>Office Theme</vt:lpstr>
      <vt:lpstr>GLOBAL POWER PLATFORM BOOTCAMP</vt:lpstr>
      <vt:lpstr>PowerPoint Presentation</vt:lpstr>
      <vt:lpstr>PowerPoint Presentation</vt:lpstr>
      <vt:lpstr>PowerPoint Presentation</vt:lpstr>
      <vt:lpstr>What about a Dynamics 365 background? </vt:lpstr>
      <vt:lpstr>Last, but not least, what about Azure?</vt:lpstr>
      <vt:lpstr>PowerPoint Presentation</vt:lpstr>
      <vt:lpstr>Environments</vt:lpstr>
      <vt:lpstr>Environment key facts </vt:lpstr>
      <vt:lpstr>opt in to early access updates.. </vt:lpstr>
      <vt:lpstr>Data loss prevention key facts</vt:lpstr>
      <vt:lpstr>Setup data loss prevention (DLP) policies</vt:lpstr>
      <vt:lpstr>Setup data loss prevention (DLP) policies</vt:lpstr>
      <vt:lpstr>Setup data loss prevention (DLP) policies</vt:lpstr>
      <vt:lpstr>Demo</vt:lpstr>
      <vt:lpstr>Monitor your tenant’s activity</vt:lpstr>
      <vt:lpstr>Logs &amp; analytics – see what’s happening</vt:lpstr>
      <vt:lpstr>Logs &amp; analytics – see what’s happening</vt:lpstr>
      <vt:lpstr>Logs &amp; analytics – see what’s happening</vt:lpstr>
      <vt:lpstr>Center of Excellence Toolkit</vt:lpstr>
      <vt:lpstr>Demo</vt:lpstr>
      <vt:lpstr>Alert &amp; act on that activity</vt:lpstr>
      <vt:lpstr>Leverage management connectors &amp; PowerShell as  powerful reporting tools + tools for action</vt:lpstr>
      <vt:lpstr>Welcome new makers and identify champions</vt:lpstr>
      <vt:lpstr>Welcome new makers and identify champions</vt:lpstr>
      <vt:lpstr>Establish and automate your audit process</vt:lpstr>
      <vt:lpstr>Establish and automate your audit process</vt:lpstr>
      <vt:lpstr>Demo</vt:lpstr>
      <vt:lpstr>Recap</vt:lpstr>
      <vt:lpstr>Any Questions?</vt:lpstr>
      <vt:lpstr>Building LOB Apps Uisng Microsoft Powerapps and Power Automate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Ganesan</dc:creator>
  <cp:lastModifiedBy>Radhakrishnan Govindan</cp:lastModifiedBy>
  <cp:revision>16</cp:revision>
  <dcterms:created xsi:type="dcterms:W3CDTF">2020-02-10T17:43:19Z</dcterms:created>
  <dcterms:modified xsi:type="dcterms:W3CDTF">2020-02-19T08:10:33Z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2020-02-10T17:44:59Z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b21c71ee-4dd6-46f2-b791-00002a30e4a0</vt:lpwstr>
  </property>
  <property fmtid="{D5CDD505-2E9C-101B-9397-08002B2CF9AE}" pid="8" name="MSIP_Label_f42aa342-8706-4288-bd11-ebb85995028c_ContentBits">
    <vt:lpwstr>0</vt:lpwstr>
  </property>
</Properties>
</file>