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7" r:id="rId2"/>
    <p:sldId id="2076136264" r:id="rId3"/>
    <p:sldId id="2076136245" r:id="rId4"/>
    <p:sldId id="2076136265" r:id="rId5"/>
    <p:sldId id="2076136266" r:id="rId6"/>
    <p:sldId id="2076136268" r:id="rId7"/>
    <p:sldId id="2076136272" r:id="rId8"/>
    <p:sldId id="2076136271" r:id="rId9"/>
    <p:sldId id="2076136267" r:id="rId10"/>
    <p:sldId id="2076136269" r:id="rId11"/>
    <p:sldId id="2076136273" r:id="rId12"/>
    <p:sldId id="2076136270" r:id="rId13"/>
    <p:sldId id="2076136260" r:id="rId14"/>
    <p:sldId id="2076136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090311-C29E-412A-8C3D-56547302E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6F509-3218-41F6-939D-BFADED660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0298D-E3D7-4271-859E-B7913656983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8B3F-875C-41AF-B383-806E20737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60B63-7D41-46A7-9581-926BAC689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A3A7A-B504-4B8B-BFB4-F374139CE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3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977-B124-4A3D-92BD-950A70D81A06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65B5-6AB2-406D-9EAB-951E08B40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8E692E-1D02-45F7-A452-D39C7BB0F479}"/>
              </a:ext>
            </a:extLst>
          </p:cNvPr>
          <p:cNvGrpSpPr/>
          <p:nvPr userDrawn="1"/>
        </p:nvGrpSpPr>
        <p:grpSpPr>
          <a:xfrm>
            <a:off x="2801139" y="2577154"/>
            <a:ext cx="6589722" cy="525777"/>
            <a:chOff x="2740851" y="2577154"/>
            <a:chExt cx="6589722" cy="525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72A6C-37AE-4560-87F2-7B312680534A}"/>
                </a:ext>
              </a:extLst>
            </p:cNvPr>
            <p:cNvSpPr/>
            <p:nvPr userDrawn="1"/>
          </p:nvSpPr>
          <p:spPr>
            <a:xfrm>
              <a:off x="2740851" y="2577164"/>
              <a:ext cx="4508589" cy="525767"/>
            </a:xfrm>
            <a:prstGeom prst="rect">
              <a:avLst/>
            </a:prstGeom>
            <a:solidFill>
              <a:srgbClr val="1E73B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Flowchart: Card 25">
              <a:extLst>
                <a:ext uri="{FF2B5EF4-FFF2-40B4-BE49-F238E27FC236}">
                  <a16:creationId xmlns:a16="http://schemas.microsoft.com/office/drawing/2014/main" id="{94155573-0391-4CAC-8B0D-C91BF0CCCF6A}"/>
                </a:ext>
              </a:extLst>
            </p:cNvPr>
            <p:cNvSpPr/>
            <p:nvPr userDrawn="1"/>
          </p:nvSpPr>
          <p:spPr>
            <a:xfrm rot="10800000" flipH="1">
              <a:off x="7002090" y="2577154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2B2A2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5EAF0-59A5-4FEE-8C44-AAF2A29738CC}"/>
                </a:ext>
              </a:extLst>
            </p:cNvPr>
            <p:cNvSpPr txBox="1"/>
            <p:nvPr userDrawn="1"/>
          </p:nvSpPr>
          <p:spPr>
            <a:xfrm>
              <a:off x="2837518" y="2664573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Chennai, Tamil Nadu, India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A5D3B-8170-450D-A7ED-BED2EA3AA4A7}"/>
                </a:ext>
              </a:extLst>
            </p:cNvPr>
            <p:cNvSpPr txBox="1"/>
            <p:nvPr userDrawn="1"/>
          </p:nvSpPr>
          <p:spPr>
            <a:xfrm>
              <a:off x="7246089" y="2664573"/>
              <a:ext cx="2084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Feb 08, 2020</a:t>
              </a:r>
            </a:p>
          </p:txBody>
        </p:sp>
      </p:grpSp>
      <p:pic>
        <p:nvPicPr>
          <p:cNvPr id="12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ACEBB9AA-F452-4808-B18A-33585F527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27" y="6224371"/>
            <a:ext cx="173378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63FD5-EC8A-49E9-9A02-61CC05E23C6F}"/>
              </a:ext>
            </a:extLst>
          </p:cNvPr>
          <p:cNvSpPr txBox="1"/>
          <p:nvPr userDrawn="1"/>
        </p:nvSpPr>
        <p:spPr>
          <a:xfrm>
            <a:off x="2574470" y="1504470"/>
            <a:ext cx="704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b="1" kern="1200" dirty="0">
                <a:solidFill>
                  <a:srgbClr val="66666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SharePoint Saturday</a:t>
            </a:r>
            <a:endParaRPr lang="en-IN" sz="4000" b="1" kern="1200" dirty="0">
              <a:solidFill>
                <a:srgbClr val="666666"/>
              </a:solidFill>
              <a:latin typeface="Old English Text MT" panose="03040902040508030806" pitchFamily="66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3AD8F-DA31-4AF7-BD65-A38514B280D2}"/>
              </a:ext>
            </a:extLst>
          </p:cNvPr>
          <p:cNvSpPr txBox="1"/>
          <p:nvPr userDrawn="1"/>
        </p:nvSpPr>
        <p:spPr>
          <a:xfrm>
            <a:off x="800218" y="3902571"/>
            <a:ext cx="473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Anbu Mani</a:t>
            </a:r>
            <a:endParaRPr lang="en-IN" sz="36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4A211-0391-4609-BA30-AEE189425022}"/>
              </a:ext>
            </a:extLst>
          </p:cNvPr>
          <p:cNvSpPr txBox="1"/>
          <p:nvPr userDrawn="1"/>
        </p:nvSpPr>
        <p:spPr>
          <a:xfrm>
            <a:off x="800218" y="5031370"/>
            <a:ext cx="764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kern="1200" cap="none" spc="-150" baseline="0" dirty="0">
                <a:ln w="3175">
                  <a:noFill/>
                </a:ln>
                <a:solidFill>
                  <a:srgbClr val="505050"/>
                </a:solidFill>
                <a:effectLst/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Azure Mobile Apps</a:t>
            </a:r>
            <a:endParaRPr lang="en-IN" sz="2800" b="1" i="0" kern="1200" cap="none" spc="-150" baseline="0" dirty="0">
              <a:ln w="3175">
                <a:noFill/>
              </a:ln>
              <a:solidFill>
                <a:srgbClr val="505050"/>
              </a:solidFill>
              <a:effectLst/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A8BD5-CCE4-4284-868C-4A8964D6624B}"/>
              </a:ext>
            </a:extLst>
          </p:cNvPr>
          <p:cNvGrpSpPr/>
          <p:nvPr userDrawn="1"/>
        </p:nvGrpSpPr>
        <p:grpSpPr>
          <a:xfrm>
            <a:off x="800218" y="5684768"/>
            <a:ext cx="2593639" cy="704580"/>
            <a:chOff x="1126123" y="5761597"/>
            <a:chExt cx="2593639" cy="7045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6D5712-8E85-49AF-A1EC-E9F983EFC1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23" y="5761597"/>
              <a:ext cx="704580" cy="70458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A588A0-071D-4370-8039-1FD445AB41A1}"/>
                </a:ext>
              </a:extLst>
            </p:cNvPr>
            <p:cNvSpPr/>
            <p:nvPr userDrawn="1"/>
          </p:nvSpPr>
          <p:spPr>
            <a:xfrm>
              <a:off x="1701261" y="597637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800" b="1" dirty="0">
                  <a:solidFill>
                    <a:srgbClr val="505050"/>
                  </a:solidFill>
                  <a:latin typeface="Square721 BT" panose="020B0504020202060204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@</a:t>
              </a:r>
              <a:r>
                <a:rPr lang="en-IN" sz="1800" b="1" kern="1200" dirty="0">
                  <a:solidFill>
                    <a:srgbClr val="505050"/>
                  </a:solidFill>
                  <a:latin typeface="Square721 BT" panose="020B0504020202060204" pitchFamily="34" charset="0"/>
                  <a:cs typeface="Segoe UI" panose="020B0502040204020203" pitchFamily="34" charset="0"/>
                </a:rPr>
                <a:t>Anbu_Mani27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0648E-C848-43A1-8062-D44F0FD5E24D}"/>
              </a:ext>
            </a:extLst>
          </p:cNvPr>
          <p:cNvSpPr/>
          <p:nvPr userDrawn="1"/>
        </p:nvSpPr>
        <p:spPr>
          <a:xfrm>
            <a:off x="800218" y="4548902"/>
            <a:ext cx="206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IN" sz="2000" b="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Microsoft MVP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56F6A1-F3CE-4945-84E4-CC0476AC77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" y="371315"/>
            <a:ext cx="1921708" cy="101268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203E6C-5EB8-463D-93F7-1553017736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1" y="185516"/>
            <a:ext cx="1578949" cy="1384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56DA-62ED-460F-92D7-B10039C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F57C-5BAA-4DBC-8C99-ED20F2CA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2B4A-44A0-4681-8254-5AB9C6DD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3E36-23B4-44B4-8634-B19F2D0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ACA1-9BAF-4D44-8654-CCFF536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2A71-FD0B-4CE5-BABD-11029185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C74A-88CE-4526-B0D7-36E70A5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9F22-DBDB-41E6-89B5-E9D529F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EC6-DB25-4669-A12C-FA8BE62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2EB8-C109-40B2-9F80-B7D0CB6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0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E85AEB-FEB2-4D60-81DD-BF3A575A896F}"/>
              </a:ext>
            </a:extLst>
          </p:cNvPr>
          <p:cNvSpPr txBox="1"/>
          <p:nvPr userDrawn="1"/>
        </p:nvSpPr>
        <p:spPr>
          <a:xfrm>
            <a:off x="4843308" y="375302"/>
            <a:ext cx="270859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4500" b="1" dirty="0">
                <a:solidFill>
                  <a:srgbClr val="002060"/>
                </a:solidFill>
                <a:latin typeface="Quicksand" pitchFamily="2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6135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688FDF11-5084-43A1-8E99-26F460BA1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77" y="233203"/>
            <a:ext cx="1584150" cy="16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E040693-2661-4727-9EA2-5950B412CA24}"/>
              </a:ext>
            </a:extLst>
          </p:cNvPr>
          <p:cNvSpPr/>
          <p:nvPr userDrawn="1"/>
        </p:nvSpPr>
        <p:spPr bwMode="auto">
          <a:xfrm>
            <a:off x="0" y="-102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`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DFD365B-B896-494A-8FE6-10A949BC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991" y="2089679"/>
            <a:ext cx="4075714" cy="3877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2800" b="1" spc="-50" baseline="0">
                <a:solidFill>
                  <a:srgbClr val="002060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66B46FDF-C521-49AD-BEA9-93B967D779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991" y="287719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12D57396-EFC5-451B-95B9-F7C757738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987" y="3200854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1B86F1B-CC72-4D61-B3C7-3A3A7F191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989" y="3697765"/>
            <a:ext cx="4075714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name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99034E33-EA6D-4423-AA68-C9AE5E141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987" y="4005543"/>
            <a:ext cx="4075714" cy="21544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two subtitle text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761AF01-7317-4FAE-9A1B-666EB08D523C}"/>
              </a:ext>
            </a:extLst>
          </p:cNvPr>
          <p:cNvSpPr txBox="1">
            <a:spLocks/>
          </p:cNvSpPr>
          <p:nvPr userDrawn="1"/>
        </p:nvSpPr>
        <p:spPr>
          <a:xfrm>
            <a:off x="8295500" y="-222688"/>
            <a:ext cx="3716391" cy="283154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-50" baseline="0">
                <a:ln w="3175">
                  <a:noFill/>
                </a:ln>
                <a:solidFill>
                  <a:srgbClr val="D6532B"/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br>
              <a:rPr lang="es-E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" sz="2800" b="0" i="0" kern="1200" cap="none" spc="-50" baseline="0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Quicksand" pitchFamily="2" charset="0"/>
                <a:ea typeface="+mn-ea"/>
                <a:cs typeface="Segoe UI" panose="020B0502040204020203" pitchFamily="34" charset="0"/>
              </a:rPr>
              <a:t>Help us grow!</a:t>
            </a:r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@GPPBootcampBLR  #GPPBootcampBLR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algn="ctr"/>
            <a:endParaRPr lang="es-E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D99285-A992-4D3F-9B0B-7D505E9376C7}"/>
              </a:ext>
            </a:extLst>
          </p:cNvPr>
          <p:cNvSpPr txBox="1"/>
          <p:nvPr userDrawn="1"/>
        </p:nvSpPr>
        <p:spPr>
          <a:xfrm>
            <a:off x="4838701" y="213369"/>
            <a:ext cx="270859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s-ES" sz="5400" b="1" dirty="0">
                <a:solidFill>
                  <a:srgbClr val="002060"/>
                </a:solidFill>
                <a:latin typeface="Quicksand" pitchFamily="2" charset="0"/>
              </a:rPr>
              <a:t>Thanks!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46E7F2-377E-41B8-B08D-9FB8D38D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92" y="4853779"/>
            <a:ext cx="3186080" cy="126853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8A7C71-DDA3-4A9F-9476-D1FC768ADB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66" y="4784554"/>
            <a:ext cx="2359786" cy="1327144"/>
          </a:xfrm>
          <a:prstGeom prst="rect">
            <a:avLst/>
          </a:prstGeom>
        </p:spPr>
      </p:pic>
      <p:pic>
        <p:nvPicPr>
          <p:cNvPr id="3" name="Picture 2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8631B10D-B532-4057-A45C-BAB6873229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9" y="770844"/>
            <a:ext cx="937169" cy="937169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48BF4F-34D4-4B79-92EB-3333223C65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" y="5026719"/>
            <a:ext cx="2751513" cy="10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1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03" y="1905590"/>
            <a:ext cx="10515600" cy="1325563"/>
          </a:xfrm>
        </p:spPr>
        <p:txBody>
          <a:bodyPr/>
          <a:lstStyle>
            <a:lvl1pPr>
              <a:defRPr>
                <a:solidFill>
                  <a:srgbClr val="4344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03AB26A6-DAF4-4F80-A674-94D653B214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10" y="177970"/>
            <a:ext cx="1609968" cy="16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4DE-71C0-442C-8911-58713027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F49-FA64-4777-9525-FB8C5D2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BC08-1723-424A-83E0-5536261A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86C9-E7EF-48A8-BDCF-1166B316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4E5-0B6D-4B3C-9CAE-CDB3B53D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832-D4A2-4996-B3AC-2FB80F43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B798-810E-4FF0-BEF8-7C7AE8D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4DE-41AF-4B57-B322-A3D45FE2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6F-5138-473B-A144-47B4C5D7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A62D-120F-4512-B499-D5E4FA35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48C8-0325-40E5-869A-04B52C8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1C35-DE92-489C-9F6F-213A8B8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819-F2B7-4606-AAE0-D8648F3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1C6-7FC6-406D-8634-49D6B7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CA3-8BA1-4A5D-966C-2743FF9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6FA0-6427-40F2-A065-0C372C6E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9F00-A9BC-4BC1-A150-ABDBF12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0422-A96D-4E10-B704-C17558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BCCF-E90E-4E66-B607-BD055D95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0C4A-E318-46A1-A017-D033A4608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1618-78C2-48C1-B93E-14618820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8880-E1D8-4936-8F10-40076E08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A63F-A2EA-403E-BC00-1B6F564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9583-58F0-45AE-B3E1-0DBF3F5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3A76-314D-4CF1-BB32-0142A31A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D5C5-FDE9-4FFA-B376-B3DDDDB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@GPPBootcampBLR  #GPPBootcampBLR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933E-81DD-4286-9402-E83874C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https://upload.wikimedia.org/wikipedia/commons/thumb/9/96/Microsoft_logo_(2012).svg/2000px-Microsoft_logo_(2012).svg.png">
            <a:extLst>
              <a:ext uri="{FF2B5EF4-FFF2-40B4-BE49-F238E27FC236}">
                <a16:creationId xmlns:a16="http://schemas.microsoft.com/office/drawing/2014/main" id="{1AEF5B12-C8DC-437E-8EB2-AFA7819E2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376" y="6228577"/>
            <a:ext cx="171403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2DC6CA33-BF3A-4045-A482-6F272B387F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15" y="179029"/>
            <a:ext cx="1650495" cy="17175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67967B-05FC-4326-BF04-820213ADE8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9" y="179483"/>
            <a:ext cx="1309367" cy="1309367"/>
          </a:xfrm>
          <a:prstGeom prst="rect">
            <a:avLst/>
          </a:prstGeom>
        </p:spPr>
      </p:pic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3E3B97B5-9419-4EEC-ADF9-2AF4D51DE5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26" y="179483"/>
            <a:ext cx="1314626" cy="1309367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2B6C8C-9ADF-4F12-A29D-B973FB14BF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22" y="179483"/>
            <a:ext cx="1309367" cy="1309367"/>
          </a:xfrm>
          <a:prstGeom prst="rect">
            <a:avLst/>
          </a:prstGeom>
        </p:spPr>
      </p:pic>
      <p:pic>
        <p:nvPicPr>
          <p:cNvPr id="15" name="Picture 14" descr="A picture containing drawing, ball&#10;&#10;Description automatically generated">
            <a:extLst>
              <a:ext uri="{FF2B5EF4-FFF2-40B4-BE49-F238E27FC236}">
                <a16:creationId xmlns:a16="http://schemas.microsoft.com/office/drawing/2014/main" id="{87045AAD-EF97-47F9-9EE2-107AD80377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35" y="179483"/>
            <a:ext cx="1309367" cy="1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33984-3349-49D7-8D11-8CA1317F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58281-1769-4F9B-9DC4-3237CC3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821C-3EB8-421D-B5C7-FB1FBAC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C15-E003-492D-AC67-66F19AA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2FC-803E-48DA-B2E1-792D17A2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FBF6-911A-4A59-8FD1-7DC27AA6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764-29F7-408B-9DB4-2F5A88BC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60700-8312-4799-BC28-15FAE577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B719-FBDD-48A6-B148-805F5EFA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5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149-07E9-42BC-80A5-1BAF0A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44F5-092C-44BA-A31D-32F042C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BBA6-B448-47AD-851A-9DE8B175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C28C-3597-4810-B4BD-777C7C0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2B9F-37EE-4B9C-9C6F-FB9D55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9A683-E48C-43FE-8BE4-466967F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7577-7F67-4E5D-8D79-F61D5631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F19-8735-4782-9BE4-FE135F04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CCEC-2AFB-4E00-A4F6-987AF4FC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45B3-BBED-4308-8800-55405113B090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3616-A83B-4EBE-8263-8188EDD8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A306-2507-404E-9C31-DB74DE6C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80CB-AC2C-4275-BB96-696CE0A0B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witter.com/GPPBootcampBL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in/madhan-kumar-84198012b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@GPPBootcampBLR                                 #GPPBootcampBLR                                            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A8907B-BF7E-4E99-88F8-44E6AE4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365125"/>
            <a:ext cx="9663261" cy="773123"/>
          </a:xfrm>
        </p:spPr>
        <p:txBody>
          <a:bodyPr>
            <a:normAutofit/>
          </a:bodyPr>
          <a:lstStyle/>
          <a:p>
            <a:r>
              <a:rPr lang="en-IN" b="1" dirty="0" err="1"/>
              <a:t>DataRoles</a:t>
            </a:r>
            <a:endParaRPr lang="en-IN" sz="4000" b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42B62-D10C-4747-8D3E-5BC81D2B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5736738"/>
            <a:ext cx="2294639" cy="91211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3C7F980-A777-4823-A170-B26B996DFBE6}"/>
              </a:ext>
            </a:extLst>
          </p:cNvPr>
          <p:cNvSpPr txBox="1">
            <a:spLocks/>
          </p:cNvSpPr>
          <p:nvPr/>
        </p:nvSpPr>
        <p:spPr>
          <a:xfrm>
            <a:off x="404567" y="1461155"/>
            <a:ext cx="9380457" cy="48647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Name</a:t>
            </a:r>
            <a:r>
              <a:rPr lang="en-US" dirty="0"/>
              <a:t>: </a:t>
            </a:r>
            <a:r>
              <a:rPr lang="en-US" sz="1900" dirty="0"/>
              <a:t>The internal name of this data field (must be unique).</a:t>
            </a:r>
            <a:endParaRPr lang="en-US" dirty="0"/>
          </a:p>
          <a:p>
            <a:pPr marL="0" indent="0">
              <a:buNone/>
            </a:pPr>
            <a:r>
              <a:rPr lang="en-US" sz="3500" b="1" dirty="0"/>
              <a:t>Kind</a:t>
            </a:r>
            <a:r>
              <a:rPr lang="en-US" dirty="0"/>
              <a:t>: </a:t>
            </a:r>
            <a:r>
              <a:rPr lang="en-US" sz="1900" dirty="0"/>
              <a:t>The kind of field:</a:t>
            </a:r>
            <a:endParaRPr lang="en-US" sz="2200" dirty="0"/>
          </a:p>
          <a:p>
            <a:pPr lvl="1"/>
            <a:r>
              <a:rPr lang="en-US" sz="1900" dirty="0"/>
              <a:t>Grouping: Discrete values that are used to group measure fields.</a:t>
            </a:r>
          </a:p>
          <a:p>
            <a:pPr lvl="1"/>
            <a:r>
              <a:rPr lang="en-US" sz="1900" dirty="0"/>
              <a:t>Measure: Numeric data values.</a:t>
            </a:r>
          </a:p>
          <a:p>
            <a:pPr lvl="1"/>
            <a:r>
              <a:rPr lang="en-US" sz="1900" dirty="0" err="1"/>
              <a:t>GroupingOrMeasure</a:t>
            </a:r>
            <a:r>
              <a:rPr lang="en-US" sz="1900" dirty="0"/>
              <a:t>: Values that can be used as either a grouping or a measure.</a:t>
            </a:r>
            <a:endParaRPr lang="en-US" sz="2000" dirty="0"/>
          </a:p>
          <a:p>
            <a:pPr marL="0" indent="0">
              <a:buNone/>
            </a:pPr>
            <a:r>
              <a:rPr lang="en-US" sz="3000" b="1" dirty="0"/>
              <a:t>DisplayName</a:t>
            </a:r>
            <a:r>
              <a:rPr lang="en-US" dirty="0"/>
              <a:t>: </a:t>
            </a:r>
            <a:r>
              <a:rPr lang="en-US" sz="1900" dirty="0"/>
              <a:t>The name displayed to the user in the Properties pane.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Description</a:t>
            </a:r>
            <a:r>
              <a:rPr lang="en-US" dirty="0"/>
              <a:t>: </a:t>
            </a:r>
            <a:r>
              <a:rPr lang="en-US" sz="1900" dirty="0"/>
              <a:t>A short description of the field (optional).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RequiredTypes</a:t>
            </a:r>
            <a:r>
              <a:rPr lang="en-US" dirty="0"/>
              <a:t>: </a:t>
            </a:r>
            <a:r>
              <a:rPr lang="en-US" sz="1900" dirty="0"/>
              <a:t>The required type of data for this data role. Values that don't match are set to null (optional).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PreferredTypes</a:t>
            </a:r>
            <a:r>
              <a:rPr lang="en-US" dirty="0"/>
              <a:t>: </a:t>
            </a:r>
            <a:r>
              <a:rPr lang="en-US" sz="1800" dirty="0"/>
              <a:t>The preferred type of data for this data role (optional).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1391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A8907B-BF7E-4E99-88F8-44E6AE4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365125"/>
            <a:ext cx="9663261" cy="773123"/>
          </a:xfrm>
        </p:spPr>
        <p:txBody>
          <a:bodyPr>
            <a:normAutofit/>
          </a:bodyPr>
          <a:lstStyle/>
          <a:p>
            <a:r>
              <a:rPr lang="en-IN" b="1" dirty="0" err="1"/>
              <a:t>DataViewMappings</a:t>
            </a:r>
            <a:endParaRPr lang="en-IN" sz="4000" b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42B62-D10C-4747-8D3E-5BC81D2B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5736738"/>
            <a:ext cx="2294639" cy="91211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3C7F980-A777-4823-A170-B26B996DFBE6}"/>
              </a:ext>
            </a:extLst>
          </p:cNvPr>
          <p:cNvSpPr txBox="1">
            <a:spLocks/>
          </p:cNvSpPr>
          <p:nvPr/>
        </p:nvSpPr>
        <p:spPr>
          <a:xfrm>
            <a:off x="404567" y="1461155"/>
            <a:ext cx="9380457" cy="48647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dataViewMappings</a:t>
            </a:r>
            <a:r>
              <a:rPr lang="en-US" sz="2000" dirty="0"/>
              <a:t> describes how the data roles relate to each other and allows you to specify conditional requirements for the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"</a:t>
            </a:r>
            <a:r>
              <a:rPr lang="en-IN" sz="1800" dirty="0" err="1"/>
              <a:t>dataViewMappings</a:t>
            </a:r>
            <a:r>
              <a:rPr lang="en-IN" sz="1800" dirty="0"/>
              <a:t>": [</a:t>
            </a:r>
          </a:p>
          <a:p>
            <a:pPr marL="0" indent="0">
              <a:buNone/>
            </a:pPr>
            <a:r>
              <a:rPr lang="en-IN" sz="1800" dirty="0"/>
              <a:t>	    {</a:t>
            </a:r>
          </a:p>
          <a:p>
            <a:pPr marL="0" indent="0">
              <a:buNone/>
            </a:pPr>
            <a:r>
              <a:rPr lang="en-IN" sz="1800" dirty="0"/>
              <a:t>	      "conditions": [ ... ],</a:t>
            </a:r>
          </a:p>
          <a:p>
            <a:pPr marL="0" indent="0">
              <a:buNone/>
            </a:pPr>
            <a:r>
              <a:rPr lang="en-IN" sz="1800" dirty="0"/>
              <a:t>	       "categorical": { ... },</a:t>
            </a:r>
          </a:p>
          <a:p>
            <a:pPr marL="0" indent="0">
              <a:buNone/>
            </a:pPr>
            <a:r>
              <a:rPr lang="en-IN" sz="1800" dirty="0"/>
              <a:t>	       "single": { ... },</a:t>
            </a:r>
          </a:p>
          <a:p>
            <a:pPr marL="0" indent="0">
              <a:buNone/>
            </a:pPr>
            <a:r>
              <a:rPr lang="en-IN" sz="1800" dirty="0"/>
              <a:t>	      "table": { ... },</a:t>
            </a:r>
          </a:p>
          <a:p>
            <a:pPr marL="0" indent="0">
              <a:buNone/>
            </a:pPr>
            <a:r>
              <a:rPr lang="en-IN" sz="1800" dirty="0"/>
              <a:t>	       "matrix": { ... }</a:t>
            </a:r>
          </a:p>
          <a:p>
            <a:pPr marL="0" indent="0">
              <a:buNone/>
            </a:pPr>
            <a:r>
              <a:rPr lang="en-IN" sz="1800" dirty="0"/>
              <a:t>	    }</a:t>
            </a:r>
          </a:p>
          <a:p>
            <a:pPr marL="0" indent="0">
              <a:buNone/>
            </a:pPr>
            <a:r>
              <a:rPr lang="en-IN" sz="1800" dirty="0"/>
              <a:t>	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7539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A8907B-BF7E-4E99-88F8-44E6AE4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365125"/>
            <a:ext cx="9663261" cy="773123"/>
          </a:xfrm>
        </p:spPr>
        <p:txBody>
          <a:bodyPr>
            <a:normAutofit/>
          </a:bodyPr>
          <a:lstStyle/>
          <a:p>
            <a:r>
              <a:rPr lang="en-IN" b="1" dirty="0"/>
              <a:t>Popular Python Visual Libraries</a:t>
            </a:r>
            <a:endParaRPr lang="en-IN" sz="4000" b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42B62-D10C-4747-8D3E-5BC81D2B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5736738"/>
            <a:ext cx="2294639" cy="91211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3C7F980-A777-4823-A170-B26B996DFBE6}"/>
              </a:ext>
            </a:extLst>
          </p:cNvPr>
          <p:cNvSpPr txBox="1">
            <a:spLocks/>
          </p:cNvSpPr>
          <p:nvPr/>
        </p:nvSpPr>
        <p:spPr>
          <a:xfrm>
            <a:off x="404567" y="1461155"/>
            <a:ext cx="9380457" cy="48647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lvl="0"/>
            <a:r>
              <a:rPr lang="en-IN" dirty="0"/>
              <a:t>pip install Matplotlib</a:t>
            </a:r>
          </a:p>
          <a:p>
            <a:pPr lvl="0"/>
            <a:r>
              <a:rPr lang="en-IN" dirty="0"/>
              <a:t>pip install seaborn</a:t>
            </a:r>
          </a:p>
          <a:p>
            <a:pPr lvl="0"/>
            <a:r>
              <a:rPr lang="en-IN" dirty="0"/>
              <a:t>pip install </a:t>
            </a:r>
            <a:r>
              <a:rPr lang="en-IN" dirty="0" err="1"/>
              <a:t>ggplot</a:t>
            </a:r>
            <a:endParaRPr lang="en-IN" dirty="0"/>
          </a:p>
          <a:p>
            <a:pPr lvl="0"/>
            <a:r>
              <a:rPr lang="en-IN" dirty="0"/>
              <a:t>pip install </a:t>
            </a:r>
            <a:r>
              <a:rPr lang="en-IN" dirty="0" err="1"/>
              <a:t>Plotly</a:t>
            </a:r>
            <a:endParaRPr lang="en-IN" dirty="0"/>
          </a:p>
          <a:p>
            <a:pPr lvl="0"/>
            <a:r>
              <a:rPr lang="en-IN" dirty="0"/>
              <a:t>pip install Altair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716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2746" y="2924246"/>
            <a:ext cx="5666509" cy="504754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rgbClr val="002060"/>
                </a:solidFill>
                <a:latin typeface="Quicksand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168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19905D-D129-4BB9-8D20-29026F33DBDC}"/>
              </a:ext>
            </a:extLst>
          </p:cNvPr>
          <p:cNvSpPr txBox="1"/>
          <p:nvPr/>
        </p:nvSpPr>
        <p:spPr>
          <a:xfrm>
            <a:off x="991827" y="3429000"/>
            <a:ext cx="90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M</a:t>
            </a:r>
            <a:r>
              <a:rPr lang="en-IN" sz="2800" b="1" dirty="0">
                <a:solidFill>
                  <a:srgbClr val="505050"/>
                </a:solidFill>
                <a:latin typeface="Square721 BT" panose="020B0504020202060204" pitchFamily="34" charset="0"/>
                <a:cs typeface="Segoe UI" panose="020B0502040204020203" pitchFamily="34" charset="0"/>
              </a:rPr>
              <a:t>adhan Kumar</a:t>
            </a:r>
            <a:endParaRPr lang="en-IN" sz="28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2F64B-9796-47F7-AAE1-642D86DBE134}"/>
              </a:ext>
            </a:extLst>
          </p:cNvPr>
          <p:cNvSpPr txBox="1"/>
          <p:nvPr/>
        </p:nvSpPr>
        <p:spPr>
          <a:xfrm>
            <a:off x="835479" y="2265589"/>
            <a:ext cx="1036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kern="1200" dirty="0">
                <a:solidFill>
                  <a:srgbClr val="505050"/>
                </a:solidFill>
                <a:latin typeface="Square721 BT" panose="020B0504020202060204" pitchFamily="34" charset="0"/>
                <a:ea typeface="+mn-ea"/>
                <a:cs typeface="Segoe UI" panose="020B0502040204020203" pitchFamily="34" charset="0"/>
              </a:rPr>
              <a:t>Building Custom Visuals in Power BI</a:t>
            </a:r>
            <a:endParaRPr lang="en-IN" sz="3600" b="1" kern="1200" dirty="0">
              <a:solidFill>
                <a:srgbClr val="505050"/>
              </a:solidFill>
              <a:latin typeface="Square721 BT" panose="020B050402020206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8AE93-C331-46A4-9A47-9A07FAE41E57}"/>
              </a:ext>
            </a:extLst>
          </p:cNvPr>
          <p:cNvSpPr/>
          <p:nvPr/>
        </p:nvSpPr>
        <p:spPr>
          <a:xfrm>
            <a:off x="991827" y="3952220"/>
            <a:ext cx="277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L</a:t>
            </a:r>
            <a:r>
              <a:rPr lang="en-IN" sz="2000" dirty="0" err="1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ead</a:t>
            </a:r>
            <a:r>
              <a:rPr lang="en-IN" sz="2000" dirty="0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 Consultant, </a:t>
            </a:r>
            <a:r>
              <a:rPr lang="en-IN" sz="2000" dirty="0" err="1">
                <a:solidFill>
                  <a:srgbClr val="505050"/>
                </a:solidFill>
                <a:latin typeface="Square721 BT" panose="020B0504020202060204" pitchFamily="34" charset="0"/>
                <a:ea typeface="Lato" panose="020F0502020204030203" pitchFamily="34" charset="0"/>
                <a:cs typeface="Segoe UI" panose="020B0502040204020203" pitchFamily="34" charset="0"/>
              </a:rPr>
              <a:t>Tarento</a:t>
            </a:r>
            <a:endParaRPr lang="en-IN" sz="2000" b="0" dirty="0">
              <a:solidFill>
                <a:srgbClr val="505050"/>
              </a:solidFill>
              <a:latin typeface="Square721 BT" panose="020B0504020202060204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1389F-8946-4CFD-8F39-7899C8FF9174}"/>
              </a:ext>
            </a:extLst>
          </p:cNvPr>
          <p:cNvSpPr txBox="1"/>
          <p:nvPr/>
        </p:nvSpPr>
        <p:spPr>
          <a:xfrm>
            <a:off x="6277789" y="5850019"/>
            <a:ext cx="386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@GPPBootcampBLR     </a:t>
            </a:r>
            <a:r>
              <a:rPr lang="en-US" dirty="0"/>
              <a:t>#GPPBootcampBLR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D80C5AC-CAE0-4BCA-B9A7-C5BF6D98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29" y="6009285"/>
            <a:ext cx="675062" cy="675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22B59E-4A26-495F-90BE-AA4014988B87}"/>
              </a:ext>
            </a:extLst>
          </p:cNvPr>
          <p:cNvSpPr/>
          <p:nvPr/>
        </p:nvSpPr>
        <p:spPr>
          <a:xfrm>
            <a:off x="996158" y="4545229"/>
            <a:ext cx="5655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4"/>
              </a:rPr>
              <a:t>https://www.linkedin.com/in/madhan-kumar-84198012b/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5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C2691-9251-480A-85D2-B84C3AF9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2374981"/>
            <a:ext cx="3209544" cy="180536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0685A5-77EF-4D39-8234-32F10C50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639768"/>
            <a:ext cx="3209544" cy="127579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7DE681-FC15-41F6-AC29-70646DE4A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683899"/>
            <a:ext cx="3209544" cy="118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345E8-BBEF-4817-8452-580F78DB8D05}"/>
              </a:ext>
            </a:extLst>
          </p:cNvPr>
          <p:cNvSpPr txBox="1"/>
          <p:nvPr/>
        </p:nvSpPr>
        <p:spPr>
          <a:xfrm>
            <a:off x="3131114" y="194798"/>
            <a:ext cx="456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                       </a:t>
            </a:r>
            <a:r>
              <a:rPr lang="en-US" sz="24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9420811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A8907B-BF7E-4E99-88F8-44E6AE4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365125"/>
            <a:ext cx="9663261" cy="1325563"/>
          </a:xfrm>
        </p:spPr>
        <p:txBody>
          <a:bodyPr/>
          <a:lstStyle/>
          <a:p>
            <a:r>
              <a:rPr lang="en-US" b="1"/>
              <a:t>Agenda</a:t>
            </a:r>
            <a:endParaRPr lang="en-IN" b="1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3AA8876-EE41-43AA-A059-4D8E50E85658}"/>
              </a:ext>
            </a:extLst>
          </p:cNvPr>
          <p:cNvSpPr txBox="1">
            <a:spLocks/>
          </p:cNvSpPr>
          <p:nvPr/>
        </p:nvSpPr>
        <p:spPr>
          <a:xfrm>
            <a:off x="404566" y="1778490"/>
            <a:ext cx="9182493" cy="47825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Working with Custom Visuals in Power BI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Introduction to Custom Visuals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Create Custom Visuals Using SDK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Introduction to Python Visualization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Demo – create Power BI Report Using Python 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Power BI Limitations with Python visuals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Introduction to R Visuals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Demo – create Power BI Report Using R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42B62-D10C-4747-8D3E-5BC81D2B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5736738"/>
            <a:ext cx="2294639" cy="9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61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A8907B-BF7E-4E99-88F8-44E6AE4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365125"/>
            <a:ext cx="966326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 to Custom Visuals</a:t>
            </a:r>
            <a:endParaRPr lang="en-IN" sz="4000" b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42B62-D10C-4747-8D3E-5BC81D2B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5736738"/>
            <a:ext cx="2294639" cy="91211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3C7F980-A777-4823-A170-B26B996DFBE6}"/>
              </a:ext>
            </a:extLst>
          </p:cNvPr>
          <p:cNvSpPr txBox="1">
            <a:spLocks/>
          </p:cNvSpPr>
          <p:nvPr/>
        </p:nvSpPr>
        <p:spPr>
          <a:xfrm>
            <a:off x="499816" y="1698058"/>
            <a:ext cx="9285208" cy="46278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Enables us to Visualize data in Unique/User way</a:t>
            </a:r>
          </a:p>
          <a:p>
            <a:r>
              <a:rPr lang="en-IN" sz="2400" dirty="0"/>
              <a:t>Packages to Render the data served to that visuals</a:t>
            </a:r>
            <a:endParaRPr lang="en-US" sz="2400" dirty="0"/>
          </a:p>
          <a:p>
            <a:r>
              <a:rPr lang="en-US" sz="2400" dirty="0"/>
              <a:t>With custom visuals SDK, we can create stunning visualizations, based on well-known JavaScript libraries such as D3, jQuery, and even R-language scripts.</a:t>
            </a:r>
          </a:p>
          <a:p>
            <a:r>
              <a:rPr lang="en-US" sz="2400" dirty="0"/>
              <a:t>Another way is to make use of Python visuals and R Visuals in Power BI.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0134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A8907B-BF7E-4E99-88F8-44E6AE4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365125"/>
            <a:ext cx="9663261" cy="773123"/>
          </a:xfrm>
        </p:spPr>
        <p:txBody>
          <a:bodyPr>
            <a:normAutofit/>
          </a:bodyPr>
          <a:lstStyle/>
          <a:p>
            <a:r>
              <a:rPr lang="en-US" sz="4000" b="1" dirty="0"/>
              <a:t>Prerequisites</a:t>
            </a:r>
            <a:endParaRPr lang="en-IN" sz="4000" b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42B62-D10C-4747-8D3E-5BC81D2B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5736738"/>
            <a:ext cx="2294639" cy="91211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3C7F980-A777-4823-A170-B26B996DFBE6}"/>
              </a:ext>
            </a:extLst>
          </p:cNvPr>
          <p:cNvSpPr txBox="1">
            <a:spLocks/>
          </p:cNvSpPr>
          <p:nvPr/>
        </p:nvSpPr>
        <p:spPr>
          <a:xfrm>
            <a:off x="404567" y="1461155"/>
            <a:ext cx="9380457" cy="48647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Install Node.JS</a:t>
            </a:r>
          </a:p>
          <a:p>
            <a:pPr lvl="1"/>
            <a:r>
              <a:rPr lang="en-IN" sz="2000" dirty="0"/>
              <a:t>Installs Node Package Manager(</a:t>
            </a:r>
            <a:r>
              <a:rPr lang="en-IN" sz="2000" dirty="0" err="1"/>
              <a:t>npm</a:t>
            </a:r>
            <a:r>
              <a:rPr lang="en-IN" sz="2000" dirty="0"/>
              <a:t>)</a:t>
            </a:r>
          </a:p>
          <a:p>
            <a:r>
              <a:rPr lang="en-IN" dirty="0"/>
              <a:t>Install Visual Studio Code</a:t>
            </a:r>
          </a:p>
          <a:p>
            <a:pPr lvl="1"/>
            <a:r>
              <a:rPr lang="en-IN" sz="2000" dirty="0"/>
              <a:t>Lightweight Alternative to Visual Studio for Node.JS Development.</a:t>
            </a:r>
          </a:p>
          <a:p>
            <a:r>
              <a:rPr lang="en-IN" dirty="0"/>
              <a:t>Install the Power BI Developer Tools (</a:t>
            </a:r>
            <a:r>
              <a:rPr lang="en-IN" dirty="0" err="1"/>
              <a:t>pbiviz</a:t>
            </a:r>
            <a:r>
              <a:rPr lang="en-IN" dirty="0"/>
              <a:t>)</a:t>
            </a:r>
          </a:p>
          <a:p>
            <a:pPr lvl="1"/>
            <a:r>
              <a:rPr lang="en-IN" sz="2000" dirty="0"/>
              <a:t>Install using </a:t>
            </a:r>
            <a:r>
              <a:rPr lang="en-IN" sz="2000" dirty="0" err="1"/>
              <a:t>npm</a:t>
            </a:r>
            <a:r>
              <a:rPr lang="en-IN" sz="2000" dirty="0"/>
              <a:t> </a:t>
            </a:r>
          </a:p>
          <a:p>
            <a:pPr lvl="1"/>
            <a:r>
              <a:rPr lang="en-IN" sz="2000" dirty="0" err="1"/>
              <a:t>Npm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 -g </a:t>
            </a:r>
            <a:r>
              <a:rPr lang="en-IN" sz="2000" dirty="0" err="1"/>
              <a:t>powerbi</a:t>
            </a:r>
            <a:r>
              <a:rPr lang="en-IN" sz="2000" dirty="0"/>
              <a:t>-visual-tools</a:t>
            </a:r>
          </a:p>
          <a:p>
            <a:pPr lvl="1"/>
            <a:r>
              <a:rPr lang="en-IN" sz="2000" dirty="0" err="1"/>
              <a:t>pbiviz</a:t>
            </a:r>
            <a:r>
              <a:rPr lang="en-IN" sz="2000" dirty="0"/>
              <a:t> –v ( check the version)</a:t>
            </a:r>
            <a:endParaRPr lang="en-IN" dirty="0"/>
          </a:p>
          <a:p>
            <a:r>
              <a:rPr lang="en-IN" dirty="0"/>
              <a:t>Create and Install a local self-signed certificate</a:t>
            </a:r>
          </a:p>
          <a:p>
            <a:pPr lvl="1"/>
            <a:r>
              <a:rPr lang="en-IN" dirty="0" err="1"/>
              <a:t>pbiviz</a:t>
            </a:r>
            <a:r>
              <a:rPr lang="en-IN" dirty="0"/>
              <a:t> –install-cert</a:t>
            </a:r>
          </a:p>
          <a:p>
            <a:pPr lvl="1"/>
            <a:r>
              <a:rPr lang="en-IN" dirty="0" err="1"/>
              <a:t>pbiviz</a:t>
            </a:r>
            <a:r>
              <a:rPr lang="en-IN" dirty="0"/>
              <a:t> –install-cert</a:t>
            </a:r>
            <a:endParaRPr lang="en-IN" sz="2100" dirty="0"/>
          </a:p>
          <a:p>
            <a:pPr>
              <a:lnSpc>
                <a:spcPct val="100000"/>
              </a:lnSpc>
            </a:pPr>
            <a:r>
              <a:rPr lang="en-US" dirty="0"/>
              <a:t>Enable ‘Developer Visual’ in Power BI Admin portal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325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42B62-D10C-4747-8D3E-5BC81D2B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5736738"/>
            <a:ext cx="2294639" cy="9121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63E3B40-5634-480E-B433-A33D1CD35080}"/>
              </a:ext>
            </a:extLst>
          </p:cNvPr>
          <p:cNvGrpSpPr/>
          <p:nvPr/>
        </p:nvGrpSpPr>
        <p:grpSpPr>
          <a:xfrm>
            <a:off x="605407" y="1598760"/>
            <a:ext cx="9152719" cy="4221419"/>
            <a:chOff x="1643097" y="1235348"/>
            <a:chExt cx="7995917" cy="368787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CEC2B6-3275-4945-89D1-ECDBAED5BBB8}"/>
                </a:ext>
              </a:extLst>
            </p:cNvPr>
            <p:cNvGrpSpPr/>
            <p:nvPr/>
          </p:nvGrpSpPr>
          <p:grpSpPr>
            <a:xfrm>
              <a:off x="1643097" y="2846147"/>
              <a:ext cx="7995917" cy="1924284"/>
              <a:chOff x="1643097" y="2846147"/>
              <a:chExt cx="7995917" cy="192428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5AC0F98-1F54-4CE4-903E-FD26C2E31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1648" y="2846147"/>
                <a:ext cx="1211126" cy="0"/>
              </a:xfrm>
              <a:prstGeom prst="line">
                <a:avLst/>
              </a:prstGeom>
              <a:ln w="38100">
                <a:headEnd type="oval" w="med" len="med"/>
                <a:tailEnd type="oval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4CA5E5-5242-4080-91F8-A96D66F26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8177" y="3362114"/>
                <a:ext cx="1234597" cy="13901"/>
              </a:xfrm>
              <a:prstGeom prst="line">
                <a:avLst/>
              </a:prstGeom>
              <a:ln w="38100">
                <a:headEnd type="oval" w="med" len="med"/>
                <a:tailEnd type="oval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93AC7AA-74BC-449A-A4AC-07143886E0F5}"/>
                  </a:ext>
                </a:extLst>
              </p:cNvPr>
              <p:cNvCxnSpPr/>
              <p:nvPr/>
            </p:nvCxnSpPr>
            <p:spPr>
              <a:xfrm>
                <a:off x="3771648" y="3905883"/>
                <a:ext cx="1211126" cy="0"/>
              </a:xfrm>
              <a:prstGeom prst="line">
                <a:avLst/>
              </a:prstGeom>
              <a:ln w="38100">
                <a:headEnd type="oval" w="med" len="med"/>
                <a:tailEnd type="oval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04F759D-C971-48DC-B950-583A186E60CB}"/>
                  </a:ext>
                </a:extLst>
              </p:cNvPr>
              <p:cNvCxnSpPr/>
              <p:nvPr/>
            </p:nvCxnSpPr>
            <p:spPr>
              <a:xfrm>
                <a:off x="3771648" y="4435750"/>
                <a:ext cx="1211126" cy="0"/>
              </a:xfrm>
              <a:prstGeom prst="line">
                <a:avLst/>
              </a:prstGeom>
              <a:ln w="38100">
                <a:headEnd type="oval" w="med" len="med"/>
                <a:tailEnd type="oval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2815C6-A26A-481E-896D-B9810E2AC3D5}"/>
                  </a:ext>
                </a:extLst>
              </p:cNvPr>
              <p:cNvSpPr txBox="1"/>
              <p:nvPr/>
            </p:nvSpPr>
            <p:spPr>
              <a:xfrm>
                <a:off x="1643097" y="3174603"/>
                <a:ext cx="2242600" cy="911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60" dirty="0" err="1"/>
                  <a:t>IVisual</a:t>
                </a:r>
                <a:r>
                  <a:rPr lang="en-US" sz="2060" dirty="0"/>
                  <a:t> module </a:t>
                </a:r>
                <a:br>
                  <a:rPr lang="en-US" sz="2060" dirty="0"/>
                </a:br>
                <a:r>
                  <a:rPr lang="en-US" sz="2060" dirty="0"/>
                  <a:t>methods</a:t>
                </a:r>
                <a:br>
                  <a:rPr lang="en-US" sz="2060" dirty="0"/>
                </a:br>
                <a:r>
                  <a:rPr lang="en-US" sz="2060" dirty="0"/>
                  <a:t>(</a:t>
                </a:r>
                <a:r>
                  <a:rPr lang="en-US" sz="2060" dirty="0" err="1"/>
                  <a:t>init</a:t>
                </a:r>
                <a:r>
                  <a:rPr lang="en-US" sz="2060" dirty="0"/>
                  <a:t>, update, …)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32709E3-260F-44B2-B1BC-20FFFE9D1C20}"/>
                  </a:ext>
                </a:extLst>
              </p:cNvPr>
              <p:cNvCxnSpPr/>
              <p:nvPr/>
            </p:nvCxnSpPr>
            <p:spPr>
              <a:xfrm>
                <a:off x="6929483" y="4435750"/>
                <a:ext cx="1211126" cy="0"/>
              </a:xfrm>
              <a:prstGeom prst="line">
                <a:avLst/>
              </a:prstGeom>
              <a:ln w="38100">
                <a:headEnd type="oval" w="med" len="med"/>
                <a:tailEnd type="oval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3F5049-4120-4EE5-ABB6-DE44D885F520}"/>
                  </a:ext>
                </a:extLst>
              </p:cNvPr>
              <p:cNvSpPr txBox="1"/>
              <p:nvPr/>
            </p:nvSpPr>
            <p:spPr>
              <a:xfrm>
                <a:off x="7054808" y="4447778"/>
                <a:ext cx="2584206" cy="322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enumerateObjectInstances</a:t>
                </a:r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840E59-E2A9-4F1D-8E8F-ECA80A0DE1F4}"/>
                </a:ext>
              </a:extLst>
            </p:cNvPr>
            <p:cNvGrpSpPr/>
            <p:nvPr/>
          </p:nvGrpSpPr>
          <p:grpSpPr>
            <a:xfrm>
              <a:off x="5297116" y="1235348"/>
              <a:ext cx="1280856" cy="1052869"/>
              <a:chOff x="5297116" y="1235348"/>
              <a:chExt cx="1280856" cy="1052869"/>
            </a:xfrm>
          </p:grpSpPr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87F4FBF0-8E98-4B5B-9853-9DAE9668C830}"/>
                  </a:ext>
                </a:extLst>
              </p:cNvPr>
              <p:cNvSpPr/>
              <p:nvPr/>
            </p:nvSpPr>
            <p:spPr>
              <a:xfrm>
                <a:off x="5695228" y="1733703"/>
                <a:ext cx="484632" cy="55451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60"/>
              </a:p>
            </p:txBody>
          </p:sp>
          <p:sp>
            <p:nvSpPr>
              <p:cNvPr id="18" name="Cylinder 17">
                <a:extLst>
                  <a:ext uri="{FF2B5EF4-FFF2-40B4-BE49-F238E27FC236}">
                    <a16:creationId xmlns:a16="http://schemas.microsoft.com/office/drawing/2014/main" id="{691B82FA-2E4E-43E0-AC8A-C85CEF0F60D8}"/>
                  </a:ext>
                </a:extLst>
              </p:cNvPr>
              <p:cNvSpPr/>
              <p:nvPr/>
            </p:nvSpPr>
            <p:spPr>
              <a:xfrm>
                <a:off x="5297116" y="1235348"/>
                <a:ext cx="1280856" cy="449099"/>
              </a:xfrm>
              <a:prstGeom prst="ca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60" dirty="0" err="1"/>
                  <a:t>dataView</a:t>
                </a:r>
                <a:endParaRPr lang="en-US" sz="206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0A43A0-547E-4B2E-B696-894F9F1CD860}"/>
                </a:ext>
              </a:extLst>
            </p:cNvPr>
            <p:cNvGrpSpPr/>
            <p:nvPr/>
          </p:nvGrpSpPr>
          <p:grpSpPr>
            <a:xfrm>
              <a:off x="7103253" y="3082454"/>
              <a:ext cx="2331019" cy="1071754"/>
              <a:chOff x="7103253" y="3082454"/>
              <a:chExt cx="2331019" cy="1071754"/>
            </a:xfrm>
          </p:grpSpPr>
          <p:sp>
            <p:nvSpPr>
              <p:cNvPr id="15" name="Arrow: Left-Right 14">
                <a:extLst>
                  <a:ext uri="{FF2B5EF4-FFF2-40B4-BE49-F238E27FC236}">
                    <a16:creationId xmlns:a16="http://schemas.microsoft.com/office/drawing/2014/main" id="{7D1BD6A4-95F1-4F5E-84D6-F4AECD744C04}"/>
                  </a:ext>
                </a:extLst>
              </p:cNvPr>
              <p:cNvSpPr/>
              <p:nvPr/>
            </p:nvSpPr>
            <p:spPr>
              <a:xfrm>
                <a:off x="7103253" y="3376015"/>
                <a:ext cx="702452" cy="484632"/>
              </a:xfrm>
              <a:prstGeom prst="left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6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2A0DCD5-0E4E-47D3-97CA-0D3F65A52E14}"/>
                  </a:ext>
                </a:extLst>
              </p:cNvPr>
              <p:cNvSpPr/>
              <p:nvPr/>
            </p:nvSpPr>
            <p:spPr>
              <a:xfrm>
                <a:off x="7854150" y="3082454"/>
                <a:ext cx="1580122" cy="107175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60" dirty="0"/>
                  <a:t>Formatting pane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D2A1CCF-589B-489B-94E8-BFD7FF5ABE19}"/>
                </a:ext>
              </a:extLst>
            </p:cNvPr>
            <p:cNvSpPr/>
            <p:nvPr/>
          </p:nvSpPr>
          <p:spPr>
            <a:xfrm>
              <a:off x="4820280" y="2337473"/>
              <a:ext cx="2234528" cy="25857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60" dirty="0"/>
                <a:t>Power BI Custom Visual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5E7DC96-61EF-4EE8-9CCC-3CD2EE9272BD}"/>
              </a:ext>
            </a:extLst>
          </p:cNvPr>
          <p:cNvSpPr/>
          <p:nvPr/>
        </p:nvSpPr>
        <p:spPr>
          <a:xfrm>
            <a:off x="581366" y="1428033"/>
            <a:ext cx="4010713" cy="47317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D4C356-47AE-441C-9154-BFB7988068E2}"/>
              </a:ext>
            </a:extLst>
          </p:cNvPr>
          <p:cNvSpPr txBox="1"/>
          <p:nvPr/>
        </p:nvSpPr>
        <p:spPr>
          <a:xfrm>
            <a:off x="591092" y="1437759"/>
            <a:ext cx="10086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visual.ts</a:t>
            </a:r>
            <a:endParaRPr lang="en-US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51C79-FDFB-4603-82E5-643AF8C2EBF5}"/>
              </a:ext>
            </a:extLst>
          </p:cNvPr>
          <p:cNvSpPr/>
          <p:nvPr/>
        </p:nvSpPr>
        <p:spPr>
          <a:xfrm>
            <a:off x="4601800" y="1418311"/>
            <a:ext cx="5033639" cy="47317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56C396-607C-45AB-AFA0-F7B9FB09CE7E}"/>
              </a:ext>
            </a:extLst>
          </p:cNvPr>
          <p:cNvSpPr txBox="1"/>
          <p:nvPr/>
        </p:nvSpPr>
        <p:spPr>
          <a:xfrm>
            <a:off x="7838798" y="1428030"/>
            <a:ext cx="17966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err="1"/>
              <a:t>capabilities.json</a:t>
            </a:r>
            <a:endParaRPr lang="en-US" i="1" dirty="0"/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DC859B45-399F-4CDA-B7ED-2279D574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81" y="365125"/>
            <a:ext cx="9050158" cy="1067435"/>
          </a:xfrm>
        </p:spPr>
        <p:txBody>
          <a:bodyPr/>
          <a:lstStyle/>
          <a:p>
            <a:r>
              <a:rPr lang="en-US" b="1" dirty="0"/>
              <a:t>Power BI Custom Visual API</a:t>
            </a:r>
          </a:p>
        </p:txBody>
      </p:sp>
    </p:spTree>
    <p:extLst>
      <p:ext uri="{BB962C8B-B14F-4D97-AF65-F5344CB8AC3E}">
        <p14:creationId xmlns:p14="http://schemas.microsoft.com/office/powerpoint/2010/main" val="6594038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A8907B-BF7E-4E99-88F8-44E6AE4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365125"/>
            <a:ext cx="9663261" cy="773123"/>
          </a:xfrm>
        </p:spPr>
        <p:txBody>
          <a:bodyPr>
            <a:normAutofit/>
          </a:bodyPr>
          <a:lstStyle/>
          <a:p>
            <a:r>
              <a:rPr lang="en-US" sz="4000" b="1" dirty="0"/>
              <a:t>Folder structure</a:t>
            </a:r>
            <a:endParaRPr lang="en-IN" sz="4000" b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42B62-D10C-4747-8D3E-5BC81D2B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5736738"/>
            <a:ext cx="2294639" cy="912119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D1BB5F2-6E35-4E9C-A8AD-3AB2AB7CCB70}"/>
              </a:ext>
            </a:extLst>
          </p:cNvPr>
          <p:cNvSpPr txBox="1">
            <a:spLocks/>
          </p:cNvSpPr>
          <p:nvPr/>
        </p:nvSpPr>
        <p:spPr>
          <a:xfrm>
            <a:off x="310299" y="1806911"/>
            <a:ext cx="8230385" cy="436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&gt; </a:t>
            </a:r>
            <a:r>
              <a:rPr lang="en-US" b="1" dirty="0" err="1"/>
              <a:t>pbiviz</a:t>
            </a:r>
            <a:r>
              <a:rPr lang="en-US" b="1" dirty="0"/>
              <a:t> new &lt;</a:t>
            </a:r>
            <a:r>
              <a:rPr lang="en-US" b="1" dirty="0" err="1"/>
              <a:t>visualname</a:t>
            </a:r>
            <a:r>
              <a:rPr lang="en-US" b="1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vscode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assets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src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style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capabilitises.json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pbiviz.json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tsconfig.json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C37BF-C214-47D7-88D0-5C7F60E4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61" y="1138248"/>
            <a:ext cx="3598067" cy="1071101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AA33E83-47D8-4436-B3ED-CB9FF9B07BFA}"/>
              </a:ext>
            </a:extLst>
          </p:cNvPr>
          <p:cNvSpPr/>
          <p:nvPr/>
        </p:nvSpPr>
        <p:spPr>
          <a:xfrm>
            <a:off x="2168094" y="2270234"/>
            <a:ext cx="1543615" cy="359846"/>
          </a:xfrm>
          <a:prstGeom prst="wedgeRectCallout">
            <a:avLst>
              <a:gd name="adj1" fmla="val -124236"/>
              <a:gd name="adj2" fmla="val 13127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schemas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FB93F37-0A3A-4835-B8EA-835EE1E74B32}"/>
              </a:ext>
            </a:extLst>
          </p:cNvPr>
          <p:cNvSpPr/>
          <p:nvPr/>
        </p:nvSpPr>
        <p:spPr>
          <a:xfrm>
            <a:off x="4031107" y="2517048"/>
            <a:ext cx="1631546" cy="648563"/>
          </a:xfrm>
          <a:prstGeom prst="wedgeRectCallout">
            <a:avLst>
              <a:gd name="adj1" fmla="val -201302"/>
              <a:gd name="adj2" fmla="val 21202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Code settings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930EDB8-9976-4A06-BB02-E56A15A4DB02}"/>
              </a:ext>
            </a:extLst>
          </p:cNvPr>
          <p:cNvSpPr/>
          <p:nvPr/>
        </p:nvSpPr>
        <p:spPr>
          <a:xfrm>
            <a:off x="2065819" y="3062665"/>
            <a:ext cx="1543615" cy="550908"/>
          </a:xfrm>
          <a:prstGeom prst="wedgeRectCallout">
            <a:avLst>
              <a:gd name="adj1" fmla="val -97205"/>
              <a:gd name="adj2" fmla="val 20674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Icons / screenshot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A5D19B4-56A1-4FC8-8029-DF083E4301D5}"/>
              </a:ext>
            </a:extLst>
          </p:cNvPr>
          <p:cNvSpPr/>
          <p:nvPr/>
        </p:nvSpPr>
        <p:spPr>
          <a:xfrm>
            <a:off x="5482894" y="3069258"/>
            <a:ext cx="3647882" cy="754706"/>
          </a:xfrm>
          <a:prstGeom prst="wedgeRectCallout">
            <a:avLst>
              <a:gd name="adj1" fmla="val -173784"/>
              <a:gd name="adj2" fmla="val 61240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files – must included in </a:t>
            </a:r>
            <a:r>
              <a:rPr lang="en-US" i="1" dirty="0" err="1"/>
              <a:t>tsconfig.json</a:t>
            </a:r>
            <a:endParaRPr lang="en-US" i="1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08628D0-D62B-4639-83FA-B74C93B95E89}"/>
              </a:ext>
            </a:extLst>
          </p:cNvPr>
          <p:cNvSpPr/>
          <p:nvPr/>
        </p:nvSpPr>
        <p:spPr>
          <a:xfrm>
            <a:off x="1794916" y="3886168"/>
            <a:ext cx="3647882" cy="754706"/>
          </a:xfrm>
          <a:prstGeom prst="wedgeRectCallout">
            <a:avLst>
              <a:gd name="adj1" fmla="val -67992"/>
              <a:gd name="adj2" fmla="val 17032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 file – included in </a:t>
            </a:r>
            <a:r>
              <a:rPr lang="en-US" i="1" dirty="0" err="1"/>
              <a:t>pbiviz.json</a:t>
            </a:r>
            <a:r>
              <a:rPr lang="en-US" i="1" dirty="0"/>
              <a:t>. </a:t>
            </a:r>
            <a:r>
              <a:rPr lang="en-US" dirty="0"/>
              <a:t>Less supported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81ADFA5-DEB7-4F68-BC67-48B0F21A05BA}"/>
              </a:ext>
            </a:extLst>
          </p:cNvPr>
          <p:cNvSpPr/>
          <p:nvPr/>
        </p:nvSpPr>
        <p:spPr>
          <a:xfrm>
            <a:off x="6171621" y="4184668"/>
            <a:ext cx="3647882" cy="754706"/>
          </a:xfrm>
          <a:prstGeom prst="wedgeRectCallout">
            <a:avLst>
              <a:gd name="adj1" fmla="val -138951"/>
              <a:gd name="adj2" fmla="val 39692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Capabilities definition – </a:t>
            </a:r>
            <a:r>
              <a:rPr lang="en-US" dirty="0" err="1"/>
              <a:t>dataview</a:t>
            </a:r>
            <a:r>
              <a:rPr lang="en-US" dirty="0"/>
              <a:t> binding, formatting pane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C6EB17-E2F1-42D8-A7CA-8A1741D8E846}"/>
              </a:ext>
            </a:extLst>
          </p:cNvPr>
          <p:cNvSpPr/>
          <p:nvPr/>
        </p:nvSpPr>
        <p:spPr>
          <a:xfrm>
            <a:off x="6105628" y="5141856"/>
            <a:ext cx="3284545" cy="846070"/>
          </a:xfrm>
          <a:prstGeom prst="wedgeRectCallout">
            <a:avLst>
              <a:gd name="adj1" fmla="val -174917"/>
              <a:gd name="adj2" fmla="val -29277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Visual definition, like name, author, </a:t>
            </a:r>
            <a:r>
              <a:rPr lang="en-US" dirty="0" err="1"/>
              <a:t>externalJS</a:t>
            </a:r>
            <a:r>
              <a:rPr lang="en-US" dirty="0"/>
              <a:t> files,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2AA52419-9DDC-46B8-86D4-5E0D9C019E98}"/>
              </a:ext>
            </a:extLst>
          </p:cNvPr>
          <p:cNvSpPr/>
          <p:nvPr/>
        </p:nvSpPr>
        <p:spPr>
          <a:xfrm>
            <a:off x="2142760" y="5961551"/>
            <a:ext cx="3765443" cy="583585"/>
          </a:xfrm>
          <a:prstGeom prst="wedgeRectCallout">
            <a:avLst>
              <a:gd name="adj1" fmla="val -46473"/>
              <a:gd name="adj2" fmla="val -75989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 config file</a:t>
            </a:r>
            <a:br>
              <a:rPr lang="en-US" dirty="0"/>
            </a:br>
            <a:r>
              <a:rPr lang="en-US" dirty="0"/>
              <a:t>list of </a:t>
            </a:r>
            <a:r>
              <a:rPr lang="en-US" i="1" dirty="0"/>
              <a:t>.</a:t>
            </a:r>
            <a:r>
              <a:rPr lang="en-US" i="1" dirty="0" err="1"/>
              <a:t>ts</a:t>
            </a:r>
            <a:r>
              <a:rPr lang="en-US" dirty="0"/>
              <a:t> files needed (incl. typing)</a:t>
            </a:r>
          </a:p>
        </p:txBody>
      </p:sp>
    </p:spTree>
    <p:extLst>
      <p:ext uri="{BB962C8B-B14F-4D97-AF65-F5344CB8AC3E}">
        <p14:creationId xmlns:p14="http://schemas.microsoft.com/office/powerpoint/2010/main" val="3654226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A8907B-BF7E-4E99-88F8-44E6AE4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365125"/>
            <a:ext cx="9663261" cy="773123"/>
          </a:xfrm>
        </p:spPr>
        <p:txBody>
          <a:bodyPr>
            <a:normAutofit/>
          </a:bodyPr>
          <a:lstStyle/>
          <a:p>
            <a:r>
              <a:rPr lang="en-IN" b="1" dirty="0" err="1"/>
              <a:t>Capabilities.json</a:t>
            </a:r>
            <a:endParaRPr lang="en-IN" sz="4000" b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42B62-D10C-4747-8D3E-5BC81D2B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5736738"/>
            <a:ext cx="2294639" cy="91211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3C7F980-A777-4823-A170-B26B996DFBE6}"/>
              </a:ext>
            </a:extLst>
          </p:cNvPr>
          <p:cNvSpPr txBox="1">
            <a:spLocks/>
          </p:cNvSpPr>
          <p:nvPr/>
        </p:nvSpPr>
        <p:spPr>
          <a:xfrm>
            <a:off x="404567" y="1461155"/>
            <a:ext cx="9380457" cy="48647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dataRoles</a:t>
            </a:r>
            <a:endParaRPr lang="en-IN" dirty="0"/>
          </a:p>
          <a:p>
            <a:r>
              <a:rPr lang="en-IN" dirty="0" err="1"/>
              <a:t>dataViewMappings</a:t>
            </a:r>
            <a:endParaRPr lang="en-IN" sz="2000" dirty="0"/>
          </a:p>
          <a:p>
            <a:r>
              <a:rPr lang="en-IN" dirty="0"/>
              <a:t>objects</a:t>
            </a:r>
            <a:endParaRPr lang="en-IN" sz="2000" dirty="0"/>
          </a:p>
          <a:p>
            <a:r>
              <a:rPr lang="en-IN" dirty="0" err="1"/>
              <a:t>supportsHighlight</a:t>
            </a:r>
            <a:endParaRPr lang="en-IN" dirty="0"/>
          </a:p>
          <a:p>
            <a:r>
              <a:rPr lang="en-IN" dirty="0" err="1"/>
              <a:t>advancedEditModeSupport</a:t>
            </a:r>
            <a:endParaRPr lang="en-IN" dirty="0"/>
          </a:p>
          <a:p>
            <a:r>
              <a:rPr lang="en-IN" dirty="0"/>
              <a:t>sorting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7289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507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Gill Sans MT</vt:lpstr>
      <vt:lpstr>Klavika Medium Condensed</vt:lpstr>
      <vt:lpstr>Lato</vt:lpstr>
      <vt:lpstr>Old English Text MT</vt:lpstr>
      <vt:lpstr>Quicksand</vt:lpstr>
      <vt:lpstr>Segoe UI</vt:lpstr>
      <vt:lpstr>Segoe UI Semibold</vt:lpstr>
      <vt:lpstr>Square721 BT</vt:lpstr>
      <vt:lpstr>Wingdings</vt:lpstr>
      <vt:lpstr>Office Theme</vt:lpstr>
      <vt:lpstr>GLOBAL POWER PLATFORM BOOTCAMP</vt:lpstr>
      <vt:lpstr>PowerPoint Presentation</vt:lpstr>
      <vt:lpstr>PowerPoint Presentation</vt:lpstr>
      <vt:lpstr>Agenda</vt:lpstr>
      <vt:lpstr>Introduction to Custom Visuals</vt:lpstr>
      <vt:lpstr>Prerequisites</vt:lpstr>
      <vt:lpstr>Power BI Custom Visual API</vt:lpstr>
      <vt:lpstr>Folder structure</vt:lpstr>
      <vt:lpstr>Capabilities.json</vt:lpstr>
      <vt:lpstr>DataRoles</vt:lpstr>
      <vt:lpstr>DataViewMappings</vt:lpstr>
      <vt:lpstr>Popular Python Visual Libraries</vt:lpstr>
      <vt:lpstr>Any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Ganesan</dc:creator>
  <cp:lastModifiedBy>Madhan Vempalli</cp:lastModifiedBy>
  <cp:revision>68</cp:revision>
  <dcterms:created xsi:type="dcterms:W3CDTF">2020-02-10T17:43:19Z</dcterms:created>
  <dcterms:modified xsi:type="dcterms:W3CDTF">2020-02-19T02:38:13Z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2020-02-10T17:44:59Z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b21c71ee-4dd6-46f2-b791-00002a30e4a0</vt:lpwstr>
  </property>
  <property fmtid="{D5CDD505-2E9C-101B-9397-08002B2CF9AE}" pid="8" name="MSIP_Label_f42aa342-8706-4288-bd11-ebb85995028c_ContentBits">
    <vt:lpwstr>0</vt:lpwstr>
  </property>
</Properties>
</file>