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7" r:id="rId2"/>
    <p:sldId id="2076136264" r:id="rId3"/>
    <p:sldId id="2076136245" r:id="rId4"/>
    <p:sldId id="2076136258" r:id="rId5"/>
    <p:sldId id="2076136265" r:id="rId6"/>
    <p:sldId id="2076136266" r:id="rId7"/>
    <p:sldId id="2076136268" r:id="rId8"/>
    <p:sldId id="2076136269" r:id="rId9"/>
    <p:sldId id="2076136260" r:id="rId10"/>
    <p:sldId id="2076136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D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2" d="100"/>
          <a:sy n="62" d="100"/>
        </p:scale>
        <p:origin x="828" y="64"/>
      </p:cViewPr>
      <p:guideLst/>
    </p:cSldViewPr>
  </p:slideViewPr>
  <p:notesTextViewPr>
    <p:cViewPr>
      <p:scale>
        <a:sx n="1" d="1"/>
        <a:sy n="1" d="1"/>
      </p:scale>
      <p:origin x="0" y="0"/>
    </p:cViewPr>
  </p:notesTextViewPr>
  <p:notesViewPr>
    <p:cSldViewPr snapToGrid="0">
      <p:cViewPr varScale="1">
        <p:scale>
          <a:sx n="70" d="100"/>
          <a:sy n="70" d="100"/>
        </p:scale>
        <p:origin x="2547" y="5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090311-C29E-412A-8C3D-56547302E1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D16F509-3218-41F6-939D-BFADED6600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0298D-E3D7-4271-859E-B79136569838}" type="datetimeFigureOut">
              <a:rPr lang="en-US" smtClean="0"/>
              <a:t>2/12/2020</a:t>
            </a:fld>
            <a:endParaRPr lang="en-US"/>
          </a:p>
        </p:txBody>
      </p:sp>
      <p:sp>
        <p:nvSpPr>
          <p:cNvPr id="4" name="Footer Placeholder 3">
            <a:extLst>
              <a:ext uri="{FF2B5EF4-FFF2-40B4-BE49-F238E27FC236}">
                <a16:creationId xmlns:a16="http://schemas.microsoft.com/office/drawing/2014/main" id="{F44C8B3F-875C-41AF-B383-806E20737D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7C60B63-7D41-46A7-9581-926BAC6893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2A3A7A-B504-4B8B-BFB4-F374139CEC46}" type="slidenum">
              <a:rPr lang="en-US" smtClean="0"/>
              <a:t>‹#›</a:t>
            </a:fld>
            <a:endParaRPr lang="en-US"/>
          </a:p>
        </p:txBody>
      </p:sp>
    </p:spTree>
    <p:extLst>
      <p:ext uri="{BB962C8B-B14F-4D97-AF65-F5344CB8AC3E}">
        <p14:creationId xmlns:p14="http://schemas.microsoft.com/office/powerpoint/2010/main" val="1692853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5F977-B124-4A3D-92BD-950A70D81A06}" type="datetimeFigureOut">
              <a:rPr lang="en-IN" smtClean="0"/>
              <a:t>12-02-2020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E65B5-6AB2-406D-9EAB-951E08B4063D}" type="slidenum">
              <a:rPr lang="en-IN" smtClean="0"/>
              <a:t>‹#›</a:t>
            </a:fld>
            <a:endParaRPr lang="en-IN"/>
          </a:p>
        </p:txBody>
      </p:sp>
    </p:spTree>
    <p:extLst>
      <p:ext uri="{BB962C8B-B14F-4D97-AF65-F5344CB8AC3E}">
        <p14:creationId xmlns:p14="http://schemas.microsoft.com/office/powerpoint/2010/main" val="264225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DE65B5-6AB2-406D-9EAB-951E08B4063D}" type="slidenum">
              <a:rPr lang="en-IN" smtClean="0"/>
              <a:t>4</a:t>
            </a:fld>
            <a:endParaRPr lang="en-IN"/>
          </a:p>
        </p:txBody>
      </p:sp>
    </p:spTree>
    <p:extLst>
      <p:ext uri="{BB962C8B-B14F-4D97-AF65-F5344CB8AC3E}">
        <p14:creationId xmlns:p14="http://schemas.microsoft.com/office/powerpoint/2010/main" val="3473599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f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8E692E-1D02-45F7-A452-D39C7BB0F479}"/>
              </a:ext>
            </a:extLst>
          </p:cNvPr>
          <p:cNvGrpSpPr/>
          <p:nvPr userDrawn="1"/>
        </p:nvGrpSpPr>
        <p:grpSpPr>
          <a:xfrm>
            <a:off x="2801139" y="2577154"/>
            <a:ext cx="6589722" cy="525777"/>
            <a:chOff x="2740851" y="2577154"/>
            <a:chExt cx="6589722" cy="525777"/>
          </a:xfrm>
        </p:grpSpPr>
        <p:sp>
          <p:nvSpPr>
            <p:cNvPr id="7" name="Rectangle 6">
              <a:extLst>
                <a:ext uri="{FF2B5EF4-FFF2-40B4-BE49-F238E27FC236}">
                  <a16:creationId xmlns:a16="http://schemas.microsoft.com/office/drawing/2014/main" id="{AD472A6C-37AE-4560-87F2-7B312680534A}"/>
                </a:ext>
              </a:extLst>
            </p:cNvPr>
            <p:cNvSpPr/>
            <p:nvPr userDrawn="1"/>
          </p:nvSpPr>
          <p:spPr>
            <a:xfrm>
              <a:off x="2740851" y="2577164"/>
              <a:ext cx="4508589" cy="525767"/>
            </a:xfrm>
            <a:prstGeom prst="rect">
              <a:avLst/>
            </a:prstGeom>
            <a:solidFill>
              <a:srgbClr val="1E73BE"/>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Lato" panose="020F0502020204030203" pitchFamily="34" charset="0"/>
                <a:ea typeface="Lato" panose="020F0502020204030203" pitchFamily="34" charset="0"/>
                <a:cs typeface="Lato" panose="020F0502020204030203" pitchFamily="34" charset="0"/>
              </a:endParaRPr>
            </a:p>
          </p:txBody>
        </p:sp>
        <p:sp>
          <p:nvSpPr>
            <p:cNvPr id="8" name="Flowchart: Card 25">
              <a:extLst>
                <a:ext uri="{FF2B5EF4-FFF2-40B4-BE49-F238E27FC236}">
                  <a16:creationId xmlns:a16="http://schemas.microsoft.com/office/drawing/2014/main" id="{94155573-0391-4CAC-8B0D-C91BF0CCCF6A}"/>
                </a:ext>
              </a:extLst>
            </p:cNvPr>
            <p:cNvSpPr/>
            <p:nvPr userDrawn="1"/>
          </p:nvSpPr>
          <p:spPr>
            <a:xfrm rot="10800000" flipH="1">
              <a:off x="7002090" y="2577154"/>
              <a:ext cx="2328483" cy="525767"/>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43 w 10000"/>
                <a:gd name="connsiteY0" fmla="*/ 9813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 name="connsiteX0" fmla="*/ 43 w 10000"/>
                <a:gd name="connsiteY0" fmla="*/ 9813 h 10000"/>
                <a:gd name="connsiteX1" fmla="*/ 68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3" y="9813"/>
                  </a:moveTo>
                  <a:cubicBezTo>
                    <a:pt x="258" y="6542"/>
                    <a:pt x="474" y="3271"/>
                    <a:pt x="689" y="0"/>
                  </a:cubicBezTo>
                  <a:lnTo>
                    <a:pt x="10000" y="0"/>
                  </a:lnTo>
                  <a:lnTo>
                    <a:pt x="10000" y="10000"/>
                  </a:lnTo>
                  <a:lnTo>
                    <a:pt x="0" y="10000"/>
                  </a:lnTo>
                  <a:cubicBezTo>
                    <a:pt x="14" y="9938"/>
                    <a:pt x="29" y="9875"/>
                    <a:pt x="43" y="9813"/>
                  </a:cubicBezTo>
                  <a:close/>
                </a:path>
              </a:pathLst>
            </a:custGeom>
            <a:solidFill>
              <a:srgbClr val="2B2A29"/>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F925EAF0-59A5-4FEE-8C44-AAF2A29738CC}"/>
                </a:ext>
              </a:extLst>
            </p:cNvPr>
            <p:cNvSpPr txBox="1"/>
            <p:nvPr userDrawn="1"/>
          </p:nvSpPr>
          <p:spPr>
            <a:xfrm>
              <a:off x="2837518" y="2664573"/>
              <a:ext cx="4164572" cy="369332"/>
            </a:xfrm>
            <a:prstGeom prst="rect">
              <a:avLst/>
            </a:prstGeom>
            <a:noFill/>
          </p:spPr>
          <p:txBody>
            <a:bodyPr wrap="square" rtlCol="0">
              <a:spAutoFit/>
            </a:bodyPr>
            <a:lstStyle/>
            <a:p>
              <a:pPr algn="ctr"/>
              <a:r>
                <a:rPr lang="en-IN" sz="1800" b="1" dirty="0">
                  <a:solidFill>
                    <a:schemeClr val="bg1"/>
                  </a:solidFill>
                  <a:latin typeface="Square721 BT" panose="020B0504020202060204" pitchFamily="34" charset="0"/>
                  <a:ea typeface="Lato" panose="020F0502020204030203" pitchFamily="34" charset="0"/>
                  <a:cs typeface="Segoe UI" panose="020B0502040204020203" pitchFamily="34" charset="0"/>
                </a:rPr>
                <a:t>Chennai, Tamil Nadu, India</a:t>
              </a:r>
            </a:p>
          </p:txBody>
        </p:sp>
        <p:sp>
          <p:nvSpPr>
            <p:cNvPr id="10" name="TextBox 9">
              <a:extLst>
                <a:ext uri="{FF2B5EF4-FFF2-40B4-BE49-F238E27FC236}">
                  <a16:creationId xmlns:a16="http://schemas.microsoft.com/office/drawing/2014/main" id="{07EA5D3B-8170-450D-A7ED-BED2EA3AA4A7}"/>
                </a:ext>
              </a:extLst>
            </p:cNvPr>
            <p:cNvSpPr txBox="1"/>
            <p:nvPr userDrawn="1"/>
          </p:nvSpPr>
          <p:spPr>
            <a:xfrm>
              <a:off x="7246089" y="2664573"/>
              <a:ext cx="2084483" cy="369332"/>
            </a:xfrm>
            <a:prstGeom prst="rect">
              <a:avLst/>
            </a:prstGeom>
            <a:noFill/>
          </p:spPr>
          <p:txBody>
            <a:bodyPr wrap="square" rtlCol="0">
              <a:spAutoFit/>
            </a:bodyPr>
            <a:lstStyle/>
            <a:p>
              <a:pPr algn="ctr"/>
              <a:r>
                <a:rPr lang="en-IN" b="1" dirty="0">
                  <a:solidFill>
                    <a:schemeClr val="bg1"/>
                  </a:solidFill>
                  <a:latin typeface="Square721 BT" panose="020B0504020202060204" pitchFamily="34" charset="0"/>
                  <a:ea typeface="Lato" panose="020F0502020204030203" pitchFamily="34" charset="0"/>
                  <a:cs typeface="Segoe UI" panose="020B0502040204020203" pitchFamily="34" charset="0"/>
                </a:rPr>
                <a:t>Feb 08, 2020</a:t>
              </a:r>
            </a:p>
          </p:txBody>
        </p:sp>
      </p:grpSp>
      <p:pic>
        <p:nvPicPr>
          <p:cNvPr id="12" name="Picture 2" descr="https://upload.wikimedia.org/wikipedia/commons/thumb/9/96/Microsoft_logo_(2012).svg/2000px-Microsoft_logo_(2012).svg.png">
            <a:extLst>
              <a:ext uri="{FF2B5EF4-FFF2-40B4-BE49-F238E27FC236}">
                <a16:creationId xmlns:a16="http://schemas.microsoft.com/office/drawing/2014/main" id="{ACEBB9AA-F452-4808-B18A-33585F527B5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04627" y="6224371"/>
            <a:ext cx="1733783" cy="3693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4163FD5-EC8A-49E9-9A02-61CC05E23C6F}"/>
              </a:ext>
            </a:extLst>
          </p:cNvPr>
          <p:cNvSpPr txBox="1"/>
          <p:nvPr userDrawn="1"/>
        </p:nvSpPr>
        <p:spPr>
          <a:xfrm>
            <a:off x="2574470" y="1504470"/>
            <a:ext cx="7043061"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5400" b="1" kern="1200" dirty="0">
                <a:solidFill>
                  <a:srgbClr val="666666"/>
                </a:solidFill>
                <a:latin typeface="Segoe UI" panose="020B0502040204020203" pitchFamily="34" charset="0"/>
                <a:ea typeface="+mn-ea"/>
                <a:cs typeface="Segoe UI" panose="020B0502040204020203" pitchFamily="34" charset="0"/>
              </a:rPr>
              <a:t>SharePoint Saturday</a:t>
            </a:r>
            <a:endParaRPr lang="en-IN" sz="4000" b="1" kern="1200" dirty="0">
              <a:solidFill>
                <a:srgbClr val="666666"/>
              </a:solidFill>
              <a:latin typeface="Old English Text MT" panose="03040902040508030806" pitchFamily="66" charset="0"/>
              <a:ea typeface="+mn-ea"/>
              <a:cs typeface="Arial" panose="020B0604020202020204" pitchFamily="34" charset="0"/>
            </a:endParaRPr>
          </a:p>
        </p:txBody>
      </p:sp>
      <p:sp>
        <p:nvSpPr>
          <p:cNvPr id="19" name="TextBox 18">
            <a:extLst>
              <a:ext uri="{FF2B5EF4-FFF2-40B4-BE49-F238E27FC236}">
                <a16:creationId xmlns:a16="http://schemas.microsoft.com/office/drawing/2014/main" id="{BD23AD8F-DA31-4AF7-BD65-A38514B280D2}"/>
              </a:ext>
            </a:extLst>
          </p:cNvPr>
          <p:cNvSpPr txBox="1"/>
          <p:nvPr userDrawn="1"/>
        </p:nvSpPr>
        <p:spPr>
          <a:xfrm>
            <a:off x="800218" y="3902571"/>
            <a:ext cx="47357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600" b="1" dirty="0">
                <a:solidFill>
                  <a:srgbClr val="505050"/>
                </a:solidFill>
                <a:latin typeface="Square721 BT" panose="020B0504020202060204" pitchFamily="34" charset="0"/>
                <a:cs typeface="Segoe UI" panose="020B0502040204020203" pitchFamily="34" charset="0"/>
              </a:rPr>
              <a:t>Anbu Mani</a:t>
            </a:r>
            <a:endParaRPr lang="en-IN" sz="3600" b="0" dirty="0">
              <a:solidFill>
                <a:srgbClr val="505050"/>
              </a:solidFill>
              <a:latin typeface="Square721 BT" panose="020B0504020202060204" pitchFamily="34" charset="0"/>
              <a:ea typeface="Lato" panose="020F050202020403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C84A211-0391-4609-BA30-AEE189425022}"/>
              </a:ext>
            </a:extLst>
          </p:cNvPr>
          <p:cNvSpPr txBox="1"/>
          <p:nvPr userDrawn="1"/>
        </p:nvSpPr>
        <p:spPr>
          <a:xfrm>
            <a:off x="800218" y="5031370"/>
            <a:ext cx="7648778" cy="523220"/>
          </a:xfrm>
          <a:prstGeom prst="rect">
            <a:avLst/>
          </a:prstGeom>
          <a:noFill/>
        </p:spPr>
        <p:txBody>
          <a:bodyPr wrap="square" rtlCol="0">
            <a:spAutoFit/>
          </a:bodyPr>
          <a:lstStyle/>
          <a:p>
            <a:r>
              <a:rPr lang="it-IT" sz="2800" b="1" i="0" kern="1200" cap="none" spc="-150" baseline="0" dirty="0">
                <a:ln w="3175">
                  <a:noFill/>
                </a:ln>
                <a:solidFill>
                  <a:srgbClr val="505050"/>
                </a:solidFill>
                <a:effectLst/>
                <a:latin typeface="Square721 BT" panose="020B0504020202060204" pitchFamily="34" charset="0"/>
                <a:ea typeface="+mn-ea"/>
                <a:cs typeface="Segoe UI" panose="020B0502040204020203" pitchFamily="34" charset="0"/>
              </a:rPr>
              <a:t>Azure Mobile Apps</a:t>
            </a:r>
            <a:endParaRPr lang="en-IN" sz="2800" b="1" i="0" kern="1200" cap="none" spc="-150" baseline="0" dirty="0">
              <a:ln w="3175">
                <a:noFill/>
              </a:ln>
              <a:solidFill>
                <a:srgbClr val="505050"/>
              </a:solidFill>
              <a:effectLst/>
              <a:latin typeface="Square721 BT" panose="020B0504020202060204" pitchFamily="34" charset="0"/>
              <a:ea typeface="Lato" panose="020F0502020204030203" pitchFamily="34" charset="0"/>
              <a:cs typeface="Segoe UI" panose="020B0502040204020203" pitchFamily="34" charset="0"/>
            </a:endParaRPr>
          </a:p>
        </p:txBody>
      </p:sp>
      <p:grpSp>
        <p:nvGrpSpPr>
          <p:cNvPr id="21" name="Group 20">
            <a:extLst>
              <a:ext uri="{FF2B5EF4-FFF2-40B4-BE49-F238E27FC236}">
                <a16:creationId xmlns:a16="http://schemas.microsoft.com/office/drawing/2014/main" id="{E7CA8BD5-CCE4-4284-868C-4A8964D6624B}"/>
              </a:ext>
            </a:extLst>
          </p:cNvPr>
          <p:cNvGrpSpPr/>
          <p:nvPr userDrawn="1"/>
        </p:nvGrpSpPr>
        <p:grpSpPr>
          <a:xfrm>
            <a:off x="800218" y="5684768"/>
            <a:ext cx="2593639" cy="704580"/>
            <a:chOff x="1126123" y="5761597"/>
            <a:chExt cx="2593639" cy="704580"/>
          </a:xfrm>
        </p:grpSpPr>
        <p:pic>
          <p:nvPicPr>
            <p:cNvPr id="22" name="Picture 21">
              <a:extLst>
                <a:ext uri="{FF2B5EF4-FFF2-40B4-BE49-F238E27FC236}">
                  <a16:creationId xmlns:a16="http://schemas.microsoft.com/office/drawing/2014/main" id="{E96D5712-8E85-49AF-A1EC-E9F983EFC15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6123" y="5761597"/>
              <a:ext cx="704580" cy="704580"/>
            </a:xfrm>
            <a:prstGeom prst="rect">
              <a:avLst/>
            </a:prstGeom>
          </p:spPr>
        </p:pic>
        <p:sp>
          <p:nvSpPr>
            <p:cNvPr id="23" name="Rectangle 22">
              <a:extLst>
                <a:ext uri="{FF2B5EF4-FFF2-40B4-BE49-F238E27FC236}">
                  <a16:creationId xmlns:a16="http://schemas.microsoft.com/office/drawing/2014/main" id="{38A588A0-071D-4370-8039-1FD445AB41A1}"/>
                </a:ext>
              </a:extLst>
            </p:cNvPr>
            <p:cNvSpPr/>
            <p:nvPr userDrawn="1"/>
          </p:nvSpPr>
          <p:spPr>
            <a:xfrm>
              <a:off x="1701261" y="5976377"/>
              <a:ext cx="2018501" cy="369332"/>
            </a:xfrm>
            <a:prstGeom prst="rect">
              <a:avLst/>
            </a:prstGeom>
          </p:spPr>
          <p:txBody>
            <a:bodyPr wrap="none">
              <a:spAutoFit/>
            </a:bodyPr>
            <a:lstStyle/>
            <a:p>
              <a:r>
                <a:rPr lang="en-IN" sz="1800" b="1" dirty="0">
                  <a:solidFill>
                    <a:srgbClr val="505050"/>
                  </a:solidFill>
                  <a:latin typeface="Square721 BT" panose="020B0504020202060204" pitchFamily="34" charset="0"/>
                  <a:ea typeface="Lato" panose="020F0502020204030203" pitchFamily="34" charset="0"/>
                  <a:cs typeface="Segoe UI" panose="020B0502040204020203" pitchFamily="34" charset="0"/>
                </a:rPr>
                <a:t>@</a:t>
              </a:r>
              <a:r>
                <a:rPr lang="en-IN" sz="1800" b="1" kern="1200" dirty="0">
                  <a:solidFill>
                    <a:srgbClr val="505050"/>
                  </a:solidFill>
                  <a:latin typeface="Square721 BT" panose="020B0504020202060204" pitchFamily="34" charset="0"/>
                  <a:cs typeface="Segoe UI" panose="020B0502040204020203" pitchFamily="34" charset="0"/>
                </a:rPr>
                <a:t>Anbu_Mani27</a:t>
              </a:r>
            </a:p>
          </p:txBody>
        </p:sp>
      </p:grpSp>
      <p:sp>
        <p:nvSpPr>
          <p:cNvPr id="24" name="Rectangle 23">
            <a:extLst>
              <a:ext uri="{FF2B5EF4-FFF2-40B4-BE49-F238E27FC236}">
                <a16:creationId xmlns:a16="http://schemas.microsoft.com/office/drawing/2014/main" id="{D010648E-C848-43A1-8062-D44F0FD5E24D}"/>
              </a:ext>
            </a:extLst>
          </p:cNvPr>
          <p:cNvSpPr/>
          <p:nvPr userDrawn="1"/>
        </p:nvSpPr>
        <p:spPr>
          <a:xfrm>
            <a:off x="800218" y="4548902"/>
            <a:ext cx="2061783" cy="400110"/>
          </a:xfrm>
          <a:prstGeom prst="rect">
            <a:avLst/>
          </a:prstGeom>
        </p:spPr>
        <p:txBody>
          <a:bodyPr wrap="none">
            <a:spAutoFit/>
          </a:bodyPr>
          <a:lstStyle/>
          <a:p>
            <a:pPr algn="l"/>
            <a:r>
              <a:rPr lang="en-IN" sz="2000" b="0" dirty="0">
                <a:solidFill>
                  <a:srgbClr val="505050"/>
                </a:solidFill>
                <a:latin typeface="Square721 BT" panose="020B0504020202060204" pitchFamily="34" charset="0"/>
                <a:ea typeface="Lato" panose="020F0502020204030203" pitchFamily="34" charset="0"/>
                <a:cs typeface="Segoe UI" panose="020B0502040204020203" pitchFamily="34" charset="0"/>
              </a:rPr>
              <a:t>Microsoft MVP</a:t>
            </a:r>
          </a:p>
        </p:txBody>
      </p:sp>
      <p:pic>
        <p:nvPicPr>
          <p:cNvPr id="27" name="Picture 26">
            <a:extLst>
              <a:ext uri="{FF2B5EF4-FFF2-40B4-BE49-F238E27FC236}">
                <a16:creationId xmlns:a16="http://schemas.microsoft.com/office/drawing/2014/main" id="{0E56F6A1-F3CE-4945-84E4-CC0476AC77D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8186" y="371315"/>
            <a:ext cx="1921708" cy="1012687"/>
          </a:xfrm>
          <a:prstGeom prst="rect">
            <a:avLst/>
          </a:prstGeom>
        </p:spPr>
      </p:pic>
      <p:pic>
        <p:nvPicPr>
          <p:cNvPr id="3" name="Picture 2" descr="A close up of a logo&#10;&#10;Description automatically generated">
            <a:extLst>
              <a:ext uri="{FF2B5EF4-FFF2-40B4-BE49-F238E27FC236}">
                <a16:creationId xmlns:a16="http://schemas.microsoft.com/office/drawing/2014/main" id="{C9203E6C-5EB8-463D-93F7-15530177368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59461" y="185516"/>
            <a:ext cx="1578949" cy="13842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3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56DA-62ED-460F-92D7-B10039CE29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CFF57C-5BAA-4DBC-8C99-ED20F2CA63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A2B4A-44A0-4681-8254-5AB9C6DD7B89}"/>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5" name="Footer Placeholder 4">
            <a:extLst>
              <a:ext uri="{FF2B5EF4-FFF2-40B4-BE49-F238E27FC236}">
                <a16:creationId xmlns:a16="http://schemas.microsoft.com/office/drawing/2014/main" id="{65D23E36-23B4-44B4-8634-B19F2D00E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7ACA1-9BAF-4D44-8654-CCFF5363EA5D}"/>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119977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82A71-FD0B-4CE5-BABD-110291851D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8C74A-88CE-4526-B0D7-36E70A51E1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29F22-DBDB-41E6-89B5-E9D529FE53A7}"/>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5" name="Footer Placeholder 4">
            <a:extLst>
              <a:ext uri="{FF2B5EF4-FFF2-40B4-BE49-F238E27FC236}">
                <a16:creationId xmlns:a16="http://schemas.microsoft.com/office/drawing/2014/main" id="{3A872EC6-DB25-4669-A12C-FA8BE623D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2D2EB8-C109-40B2-9F80-B7D0CB6C5CE3}"/>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419540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CuadroTexto 26">
            <a:extLst>
              <a:ext uri="{FF2B5EF4-FFF2-40B4-BE49-F238E27FC236}">
                <a16:creationId xmlns:a16="http://schemas.microsoft.com/office/drawing/2014/main" id="{80E85AEB-FEB2-4D60-81DD-BF3A575A896F}"/>
              </a:ext>
            </a:extLst>
          </p:cNvPr>
          <p:cNvSpPr txBox="1"/>
          <p:nvPr userDrawn="1"/>
        </p:nvSpPr>
        <p:spPr>
          <a:xfrm>
            <a:off x="4843308" y="375302"/>
            <a:ext cx="2708599" cy="692497"/>
          </a:xfrm>
          <a:prstGeom prst="rect">
            <a:avLst/>
          </a:prstGeom>
          <a:noFill/>
        </p:spPr>
        <p:txBody>
          <a:bodyPr wrap="square" lIns="0" tIns="0" rIns="0" bIns="0" rtlCol="0">
            <a:spAutoFit/>
          </a:bodyPr>
          <a:lstStyle/>
          <a:p>
            <a:pPr algn="l"/>
            <a:r>
              <a:rPr lang="es-ES" sz="4500" b="1" dirty="0">
                <a:solidFill>
                  <a:srgbClr val="002060"/>
                </a:solidFill>
                <a:latin typeface="Quicksand" pitchFamily="2" charset="0"/>
              </a:rPr>
              <a:t>Sponsors</a:t>
            </a:r>
          </a:p>
        </p:txBody>
      </p:sp>
    </p:spTree>
    <p:extLst>
      <p:ext uri="{BB962C8B-B14F-4D97-AF65-F5344CB8AC3E}">
        <p14:creationId xmlns:p14="http://schemas.microsoft.com/office/powerpoint/2010/main" val="261358524"/>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vent presentation">
    <p:spTree>
      <p:nvGrpSpPr>
        <p:cNvPr id="1" name=""/>
        <p:cNvGrpSpPr/>
        <p:nvPr/>
      </p:nvGrpSpPr>
      <p:grpSpPr>
        <a:xfrm>
          <a:off x="0" y="0"/>
          <a:ext cx="0" cy="0"/>
          <a:chOff x="0" y="0"/>
          <a:chExt cx="0" cy="0"/>
        </a:xfrm>
      </p:grpSpPr>
      <p:pic>
        <p:nvPicPr>
          <p:cNvPr id="3" name="Picture 2" descr="A picture containing food&#10;&#10;Description automatically generated">
            <a:extLst>
              <a:ext uri="{FF2B5EF4-FFF2-40B4-BE49-F238E27FC236}">
                <a16:creationId xmlns:a16="http://schemas.microsoft.com/office/drawing/2014/main" id="{688FDF11-5084-43A1-8E99-26F460BA10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6477" y="233203"/>
            <a:ext cx="1584150" cy="1648510"/>
          </a:xfrm>
          <a:prstGeom prst="rect">
            <a:avLst/>
          </a:prstGeom>
        </p:spPr>
      </p:pic>
    </p:spTree>
    <p:extLst>
      <p:ext uri="{BB962C8B-B14F-4D97-AF65-F5344CB8AC3E}">
        <p14:creationId xmlns:p14="http://schemas.microsoft.com/office/powerpoint/2010/main" val="4076572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s-ES" sz="2000" dirty="0">
                <a:gradFill>
                  <a:gsLst>
                    <a:gs pos="0">
                      <a:srgbClr val="FFFFFF"/>
                    </a:gs>
                    <a:gs pos="100000">
                      <a:srgbClr val="FFFFFF"/>
                    </a:gs>
                  </a:gsLst>
                  <a:lin ang="5400000" scaled="0"/>
                </a:gradFill>
                <a:ea typeface="Segoe UI" pitchFamily="34" charset="0"/>
                <a:cs typeface="Segoe UI" pitchFamily="34" charset="0"/>
              </a:rPr>
              <a:t>`</a:t>
            </a:r>
          </a:p>
        </p:txBody>
      </p:sp>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89679"/>
            <a:ext cx="4075714" cy="387798"/>
          </a:xfrm>
          <a:noFill/>
        </p:spPr>
        <p:txBody>
          <a:bodyPr wrap="square" lIns="0" tIns="0" rIns="0" bIns="0" anchor="b" anchorCtr="0">
            <a:spAutoFit/>
          </a:bodyPr>
          <a:lstStyle>
            <a:lvl1pPr>
              <a:defRPr sz="2800" b="1" spc="-50" baseline="0">
                <a:solidFill>
                  <a:srgbClr val="002060"/>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295500" y="-222688"/>
            <a:ext cx="3716391" cy="2831544"/>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br>
              <a:rPr lang="es-ES" sz="2400" dirty="0">
                <a:solidFill>
                  <a:schemeClr val="bg2">
                    <a:lumMod val="25000"/>
                  </a:schemeClr>
                </a:solidFill>
              </a:rPr>
            </a:br>
            <a:r>
              <a:rPr lang="es-ES" sz="2800" b="0" i="0" kern="1200" cap="none" spc="-50" baseline="0" dirty="0">
                <a:ln w="3175">
                  <a:noFill/>
                </a:ln>
                <a:solidFill>
                  <a:schemeClr val="bg2">
                    <a:lumMod val="25000"/>
                  </a:schemeClr>
                </a:solidFill>
                <a:effectLst/>
                <a:latin typeface="Quicksand" pitchFamily="2" charset="0"/>
                <a:ea typeface="+mn-ea"/>
                <a:cs typeface="Segoe UI" panose="020B0502040204020203" pitchFamily="34" charset="0"/>
              </a:rPr>
              <a:t>Help us grow!</a:t>
            </a:r>
          </a:p>
          <a:p>
            <a:pPr algn="ctr"/>
            <a:endParaRPr lang="es-ES" sz="2400" b="1" dirty="0">
              <a:solidFill>
                <a:schemeClr val="bg2">
                  <a:lumMod val="25000"/>
                </a:schemeClr>
              </a:solidFill>
            </a:endParaRPr>
          </a:p>
          <a:p>
            <a:pPr marL="0" marR="0" lvl="0" indent="0" algn="ctr" defTabSz="932742" rtl="0" eaLnBrk="1" fontAlgn="auto" latinLnBrk="0" hangingPunct="1">
              <a:lnSpc>
                <a:spcPct val="100000"/>
              </a:lnSpc>
              <a:spcBef>
                <a:spcPct val="0"/>
              </a:spcBef>
              <a:spcAft>
                <a:spcPts val="0"/>
              </a:spcAft>
              <a:buClrTx/>
              <a:buSzTx/>
              <a:buFontTx/>
              <a:buNone/>
              <a:tabLst/>
              <a:defRPr/>
            </a:pPr>
            <a:r>
              <a:rPr lang="en-US" sz="2000" dirty="0"/>
              <a:t>@GPPBootcampBLR  #GPPBootcampBLR</a:t>
            </a:r>
          </a:p>
          <a:p>
            <a:pPr marL="0" marR="0" lvl="0" indent="0" algn="ctr" defTabSz="932742" rtl="0" eaLnBrk="1" fontAlgn="auto" latinLnBrk="0" hangingPunct="1">
              <a:lnSpc>
                <a:spcPct val="100000"/>
              </a:lnSpc>
              <a:spcBef>
                <a:spcPct val="0"/>
              </a:spcBef>
              <a:spcAft>
                <a:spcPts val="0"/>
              </a:spcAft>
              <a:buClrTx/>
              <a:buSzTx/>
              <a:buFontTx/>
              <a:buNone/>
              <a:tabLst/>
              <a:defRPr/>
            </a:pPr>
            <a:r>
              <a:rPr lang="en-US" sz="2000" dirty="0">
                <a:latin typeface="Segoe UI Semibold" panose="020B0702040204020203" pitchFamily="34" charset="0"/>
                <a:cs typeface="Segoe UI Semibold" panose="020B0702040204020203" pitchFamily="34" charset="0"/>
              </a:rPr>
              <a:t>#GlobalPowerPlatformBootcamp</a:t>
            </a:r>
          </a:p>
          <a:p>
            <a:pPr marL="0" marR="0" lvl="0" indent="0" algn="ctr" defTabSz="932742" rtl="0" eaLnBrk="1" fontAlgn="auto" latinLnBrk="0" hangingPunct="1">
              <a:lnSpc>
                <a:spcPct val="100000"/>
              </a:lnSpc>
              <a:spcBef>
                <a:spcPct val="0"/>
              </a:spcBef>
              <a:spcAft>
                <a:spcPts val="0"/>
              </a:spcAft>
              <a:buClrTx/>
              <a:buSzTx/>
              <a:buFontTx/>
              <a:buNone/>
              <a:tabLst/>
              <a:defRPr/>
            </a:pPr>
            <a:endParaRPr lang="en-US" sz="2400" dirty="0"/>
          </a:p>
          <a:p>
            <a:pPr algn="ctr"/>
            <a:endParaRPr lang="es-ES" sz="2400" b="1" dirty="0">
              <a:solidFill>
                <a:schemeClr val="bg2">
                  <a:lumMod val="25000"/>
                </a:schemeClr>
              </a:solidFill>
            </a:endParaRPr>
          </a:p>
        </p:txBody>
      </p:sp>
      <p:sp>
        <p:nvSpPr>
          <p:cNvPr id="27" name="CuadroTexto 26">
            <a:extLst>
              <a:ext uri="{FF2B5EF4-FFF2-40B4-BE49-F238E27FC236}">
                <a16:creationId xmlns:a16="http://schemas.microsoft.com/office/drawing/2014/main" id="{4ED99285-A992-4D3F-9B0B-7D505E9376C7}"/>
              </a:ext>
            </a:extLst>
          </p:cNvPr>
          <p:cNvSpPr txBox="1"/>
          <p:nvPr userDrawn="1"/>
        </p:nvSpPr>
        <p:spPr>
          <a:xfrm>
            <a:off x="4838701" y="213369"/>
            <a:ext cx="2708599" cy="830997"/>
          </a:xfrm>
          <a:prstGeom prst="rect">
            <a:avLst/>
          </a:prstGeom>
          <a:noFill/>
        </p:spPr>
        <p:txBody>
          <a:bodyPr wrap="square" lIns="0" tIns="0" rIns="0" bIns="0" rtlCol="0">
            <a:spAutoFit/>
          </a:bodyPr>
          <a:lstStyle/>
          <a:p>
            <a:pPr algn="l"/>
            <a:r>
              <a:rPr lang="es-ES" sz="5400" b="1" dirty="0">
                <a:solidFill>
                  <a:srgbClr val="002060"/>
                </a:solidFill>
                <a:latin typeface="Quicksand" pitchFamily="2" charset="0"/>
              </a:rPr>
              <a:t>Thanks!</a:t>
            </a:r>
          </a:p>
        </p:txBody>
      </p:sp>
      <p:pic>
        <p:nvPicPr>
          <p:cNvPr id="7" name="Picture 6" descr="A picture containing drawing&#10;&#10;Description automatically generated">
            <a:extLst>
              <a:ext uri="{FF2B5EF4-FFF2-40B4-BE49-F238E27FC236}">
                <a16:creationId xmlns:a16="http://schemas.microsoft.com/office/drawing/2014/main" id="{5946E7F2-377E-41B8-B08D-9FB8D38D51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72992" y="4853779"/>
            <a:ext cx="3186080" cy="126853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8A8A7C71-DDA3-4A9F-9476-D1FC768ADBC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52966" y="4784554"/>
            <a:ext cx="2359786" cy="1327144"/>
          </a:xfrm>
          <a:prstGeom prst="rect">
            <a:avLst/>
          </a:prstGeom>
        </p:spPr>
      </p:pic>
      <p:pic>
        <p:nvPicPr>
          <p:cNvPr id="3" name="Picture 2" descr="A picture containing tree, plant&#10;&#10;Description automatically generated">
            <a:extLst>
              <a:ext uri="{FF2B5EF4-FFF2-40B4-BE49-F238E27FC236}">
                <a16:creationId xmlns:a16="http://schemas.microsoft.com/office/drawing/2014/main" id="{8631B10D-B532-4057-A45C-BAB6873229F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1769" y="770844"/>
            <a:ext cx="937169" cy="937169"/>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3148BF4F-34D4-4B79-92EB-3333223C659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2261" y="5026719"/>
            <a:ext cx="2751513" cy="1015264"/>
          </a:xfrm>
          <a:prstGeom prst="rect">
            <a:avLst/>
          </a:prstGeom>
        </p:spPr>
      </p:pic>
    </p:spTree>
    <p:extLst>
      <p:ext uri="{BB962C8B-B14F-4D97-AF65-F5344CB8AC3E}">
        <p14:creationId xmlns:p14="http://schemas.microsoft.com/office/powerpoint/2010/main" val="1809914910"/>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72503" y="1905590"/>
            <a:ext cx="10515600" cy="1325563"/>
          </a:xfrm>
        </p:spPr>
        <p:txBody>
          <a:bodyPr/>
          <a:lstStyle>
            <a:lvl1pPr>
              <a:defRPr>
                <a:solidFill>
                  <a:srgbClr val="43444A"/>
                </a:solidFill>
              </a:defRPr>
            </a:lvl1pPr>
          </a:lstStyle>
          <a:p>
            <a:r>
              <a:rPr lang="en-US"/>
              <a:t>Click to edit Master title style</a:t>
            </a:r>
          </a:p>
        </p:txBody>
      </p:sp>
      <p:pic>
        <p:nvPicPr>
          <p:cNvPr id="6" name="Picture 5" descr="A picture containing food&#10;&#10;Description automatically generated">
            <a:extLst>
              <a:ext uri="{FF2B5EF4-FFF2-40B4-BE49-F238E27FC236}">
                <a16:creationId xmlns:a16="http://schemas.microsoft.com/office/drawing/2014/main" id="{03AB26A6-DAF4-4F80-A674-94D653B214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910" y="177970"/>
            <a:ext cx="1609968" cy="1675377"/>
          </a:xfrm>
          <a:prstGeom prst="rect">
            <a:avLst/>
          </a:prstGeom>
        </p:spPr>
      </p:pic>
    </p:spTree>
    <p:extLst>
      <p:ext uri="{BB962C8B-B14F-4D97-AF65-F5344CB8AC3E}">
        <p14:creationId xmlns:p14="http://schemas.microsoft.com/office/powerpoint/2010/main" val="680682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bg>
      <p:bgRef idx="1003">
        <a:schemeClr val="bg2"/>
      </p:bgRef>
    </p:bg>
    <p:spTree>
      <p:nvGrpSpPr>
        <p:cNvPr id="1" name=""/>
        <p:cNvGrpSpPr/>
        <p:nvPr/>
      </p:nvGrpSpPr>
      <p:grpSpPr>
        <a:xfrm>
          <a:off x="0" y="0"/>
          <a:ext cx="0" cy="0"/>
          <a:chOff x="0" y="0"/>
          <a:chExt cx="0" cy="0"/>
        </a:xfrm>
      </p:grpSpPr>
      <p:pic>
        <p:nvPicPr>
          <p:cNvPr id="2" name="Picture 1" descr="A group of people standing in front of a building&#10;&#10;Description automatically generated" hidden="1">
            <a:extLst>
              <a:ext uri="{FF2B5EF4-FFF2-40B4-BE49-F238E27FC236}">
                <a16:creationId xmlns:a16="http://schemas.microsoft.com/office/drawing/2014/main" id="{F37540D8-E678-45CA-921D-B3A8344E290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168" b="5467"/>
          <a:stretch/>
        </p:blipFill>
        <p:spPr>
          <a:xfrm>
            <a:off x="0" y="-1"/>
            <a:ext cx="12192000" cy="6858001"/>
          </a:xfrm>
          <a:prstGeom prst="rect">
            <a:avLst/>
          </a:prstGeom>
        </p:spPr>
      </p:pic>
      <p:sp>
        <p:nvSpPr>
          <p:cNvPr id="3" name="Rectangle 2" hidden="1">
            <a:extLst>
              <a:ext uri="{FF2B5EF4-FFF2-40B4-BE49-F238E27FC236}">
                <a16:creationId xmlns:a16="http://schemas.microsoft.com/office/drawing/2014/main" id="{706EEDE7-E2AE-4320-9EEF-CD4FCA16EB3A}"/>
              </a:ext>
            </a:extLst>
          </p:cNvPr>
          <p:cNvSpPr/>
          <p:nvPr userDrawn="1"/>
        </p:nvSpPr>
        <p:spPr>
          <a:xfrm>
            <a:off x="0" y="-1"/>
            <a:ext cx="12192000" cy="6858001"/>
          </a:xfrm>
          <a:prstGeom prst="rect">
            <a:avLst/>
          </a:prstGeom>
          <a:solidFill>
            <a:srgbClr val="63656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a:extLst>
              <a:ext uri="{FF2B5EF4-FFF2-40B4-BE49-F238E27FC236}">
                <a16:creationId xmlns:a16="http://schemas.microsoft.com/office/drawing/2014/main" id="{3C95FA0E-DA9D-49C8-A7D0-F5992555FC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6" b="10428"/>
          <a:stretch/>
        </p:blipFill>
        <p:spPr>
          <a:xfrm>
            <a:off x="0" y="0"/>
            <a:ext cx="12192000" cy="6858000"/>
          </a:xfrm>
          <a:prstGeom prst="rect">
            <a:avLst/>
          </a:prstGeom>
        </p:spPr>
      </p:pic>
      <p:sp>
        <p:nvSpPr>
          <p:cNvPr id="5" name="Rectangle 4" hidden="1">
            <a:extLst>
              <a:ext uri="{FF2B5EF4-FFF2-40B4-BE49-F238E27FC236}">
                <a16:creationId xmlns:a16="http://schemas.microsoft.com/office/drawing/2014/main" id="{BE28663E-807B-4A31-96DA-CF7E37F0A850}"/>
              </a:ext>
            </a:extLst>
          </p:cNvPr>
          <p:cNvSpPr/>
          <p:nvPr userDrawn="1"/>
        </p:nvSpPr>
        <p:spPr>
          <a:xfrm>
            <a:off x="0" y="-2"/>
            <a:ext cx="12192000" cy="2167501"/>
          </a:xfrm>
          <a:prstGeom prst="rect">
            <a:avLst/>
          </a:prstGeom>
          <a:solidFill>
            <a:srgbClr val="80B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hidden="1">
            <a:extLst>
              <a:ext uri="{FF2B5EF4-FFF2-40B4-BE49-F238E27FC236}">
                <a16:creationId xmlns:a16="http://schemas.microsoft.com/office/drawing/2014/main" id="{6CA386EF-6C63-4600-9DCC-05D3A8C9689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629" y="224150"/>
            <a:ext cx="8770735" cy="1757510"/>
          </a:xfrm>
          <a:prstGeom prst="rect">
            <a:avLst/>
          </a:prstGeom>
        </p:spPr>
      </p:pic>
      <p:grpSp>
        <p:nvGrpSpPr>
          <p:cNvPr id="7" name="Group 6" hidden="1">
            <a:extLst>
              <a:ext uri="{FF2B5EF4-FFF2-40B4-BE49-F238E27FC236}">
                <a16:creationId xmlns:a16="http://schemas.microsoft.com/office/drawing/2014/main" id="{F4C785E6-0684-4C2C-A62E-3AA4A71E6302}"/>
              </a:ext>
            </a:extLst>
          </p:cNvPr>
          <p:cNvGrpSpPr/>
          <p:nvPr userDrawn="1"/>
        </p:nvGrpSpPr>
        <p:grpSpPr>
          <a:xfrm>
            <a:off x="1057444" y="2676620"/>
            <a:ext cx="5059209" cy="3732490"/>
            <a:chOff x="786925" y="2676620"/>
            <a:chExt cx="5059209" cy="3732490"/>
          </a:xfrm>
        </p:grpSpPr>
        <p:sp>
          <p:nvSpPr>
            <p:cNvPr id="8" name="TextBox 7">
              <a:extLst>
                <a:ext uri="{FF2B5EF4-FFF2-40B4-BE49-F238E27FC236}">
                  <a16:creationId xmlns:a16="http://schemas.microsoft.com/office/drawing/2014/main" id="{92414543-9432-44E2-9FA5-B547089E2024}"/>
                </a:ext>
              </a:extLst>
            </p:cNvPr>
            <p:cNvSpPr txBox="1"/>
            <p:nvPr/>
          </p:nvSpPr>
          <p:spPr>
            <a:xfrm>
              <a:off x="834655" y="2676620"/>
              <a:ext cx="3827722" cy="1107996"/>
            </a:xfrm>
            <a:prstGeom prst="rect">
              <a:avLst/>
            </a:prstGeom>
            <a:noFill/>
          </p:spPr>
          <p:txBody>
            <a:bodyPr wrap="square" lIns="0" tIns="0" rIns="0" bIns="0" rtlCol="0">
              <a:spAutoFit/>
            </a:bodyPr>
            <a:lstStyle/>
            <a:p>
              <a:r>
                <a:rPr lang="en-US" sz="7200" dirty="0">
                  <a:solidFill>
                    <a:schemeClr val="bg1"/>
                  </a:solidFill>
                  <a:latin typeface="Klavika Medium Condensed" panose="020B0506040000020004" pitchFamily="34" charset="0"/>
                </a:rPr>
                <a:t>FUEL YOUR</a:t>
              </a:r>
            </a:p>
          </p:txBody>
        </p:sp>
        <p:sp>
          <p:nvSpPr>
            <p:cNvPr id="9" name="TextBox 8">
              <a:extLst>
                <a:ext uri="{FF2B5EF4-FFF2-40B4-BE49-F238E27FC236}">
                  <a16:creationId xmlns:a16="http://schemas.microsoft.com/office/drawing/2014/main" id="{F2629E54-BF38-4D1B-BBA8-D75D34FC7189}"/>
                </a:ext>
              </a:extLst>
            </p:cNvPr>
            <p:cNvSpPr txBox="1"/>
            <p:nvPr/>
          </p:nvSpPr>
          <p:spPr>
            <a:xfrm>
              <a:off x="824022" y="3371580"/>
              <a:ext cx="4072271" cy="1107996"/>
            </a:xfrm>
            <a:prstGeom prst="rect">
              <a:avLst/>
            </a:prstGeom>
            <a:noFill/>
          </p:spPr>
          <p:txBody>
            <a:bodyPr wrap="square" lIns="0" tIns="0" rIns="0" bIns="0" rtlCol="0">
              <a:spAutoFit/>
            </a:bodyPr>
            <a:lstStyle/>
            <a:p>
              <a:r>
                <a:rPr lang="en-US" sz="7200" dirty="0">
                  <a:solidFill>
                    <a:schemeClr val="bg1"/>
                  </a:solidFill>
                  <a:latin typeface="Klavika Medium Condensed" panose="020B0506040000020004" pitchFamily="34" charset="0"/>
                </a:rPr>
                <a:t>KNOWLEDGE.</a:t>
              </a:r>
            </a:p>
          </p:txBody>
        </p:sp>
        <p:sp>
          <p:nvSpPr>
            <p:cNvPr id="10" name="TextBox 9">
              <a:extLst>
                <a:ext uri="{FF2B5EF4-FFF2-40B4-BE49-F238E27FC236}">
                  <a16:creationId xmlns:a16="http://schemas.microsoft.com/office/drawing/2014/main" id="{D011A884-0246-4C4E-A89C-8E64CF774187}"/>
                </a:ext>
              </a:extLst>
            </p:cNvPr>
            <p:cNvSpPr txBox="1"/>
            <p:nvPr/>
          </p:nvSpPr>
          <p:spPr>
            <a:xfrm>
              <a:off x="1773863" y="4293736"/>
              <a:ext cx="4072271"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NETWORK</a:t>
              </a:r>
            </a:p>
          </p:txBody>
        </p:sp>
        <p:sp>
          <p:nvSpPr>
            <p:cNvPr id="11" name="TextBox 10">
              <a:extLst>
                <a:ext uri="{FF2B5EF4-FFF2-40B4-BE49-F238E27FC236}">
                  <a16:creationId xmlns:a16="http://schemas.microsoft.com/office/drawing/2014/main" id="{D6F7DAE3-9B54-49FF-BFB2-8BD274411E77}"/>
                </a:ext>
              </a:extLst>
            </p:cNvPr>
            <p:cNvSpPr txBox="1"/>
            <p:nvPr/>
          </p:nvSpPr>
          <p:spPr>
            <a:xfrm>
              <a:off x="1773863" y="4982091"/>
              <a:ext cx="4033282"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LEARN</a:t>
              </a:r>
            </a:p>
          </p:txBody>
        </p:sp>
        <p:sp>
          <p:nvSpPr>
            <p:cNvPr id="12" name="TextBox 11">
              <a:extLst>
                <a:ext uri="{FF2B5EF4-FFF2-40B4-BE49-F238E27FC236}">
                  <a16:creationId xmlns:a16="http://schemas.microsoft.com/office/drawing/2014/main" id="{190AB586-DECE-4B35-8852-57D971E60A89}"/>
                </a:ext>
              </a:extLst>
            </p:cNvPr>
            <p:cNvSpPr txBox="1"/>
            <p:nvPr/>
          </p:nvSpPr>
          <p:spPr>
            <a:xfrm>
              <a:off x="1773863" y="5670446"/>
              <a:ext cx="4072271"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DISCOVER</a:t>
              </a:r>
            </a:p>
          </p:txBody>
        </p:sp>
        <p:pic>
          <p:nvPicPr>
            <p:cNvPr id="13" name="Picture 12">
              <a:extLst>
                <a:ext uri="{FF2B5EF4-FFF2-40B4-BE49-F238E27FC236}">
                  <a16:creationId xmlns:a16="http://schemas.microsoft.com/office/drawing/2014/main" id="{8510A84E-C31A-4A9B-888A-F5C5484A7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22" y="4375330"/>
              <a:ext cx="767299" cy="575475"/>
            </a:xfrm>
            <a:prstGeom prst="rect">
              <a:avLst/>
            </a:prstGeom>
          </p:spPr>
        </p:pic>
        <p:pic>
          <p:nvPicPr>
            <p:cNvPr id="14" name="Picture 13">
              <a:extLst>
                <a:ext uri="{FF2B5EF4-FFF2-40B4-BE49-F238E27FC236}">
                  <a16:creationId xmlns:a16="http://schemas.microsoft.com/office/drawing/2014/main" id="{0081299F-18C1-483C-8494-92516E878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22" y="5063685"/>
              <a:ext cx="767299" cy="575475"/>
            </a:xfrm>
            <a:prstGeom prst="rect">
              <a:avLst/>
            </a:prstGeom>
          </p:spPr>
        </p:pic>
        <p:pic>
          <p:nvPicPr>
            <p:cNvPr id="15" name="Picture 14">
              <a:extLst>
                <a:ext uri="{FF2B5EF4-FFF2-40B4-BE49-F238E27FC236}">
                  <a16:creationId xmlns:a16="http://schemas.microsoft.com/office/drawing/2014/main" id="{14B13D88-9D3E-4B9D-874E-A1C864D750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925" y="5752040"/>
              <a:ext cx="767299" cy="575475"/>
            </a:xfrm>
            <a:prstGeom prst="rect">
              <a:avLst/>
            </a:prstGeom>
          </p:spPr>
        </p:pic>
      </p:grpSp>
      <p:sp>
        <p:nvSpPr>
          <p:cNvPr id="16" name="TextBox 15" hidden="1">
            <a:extLst>
              <a:ext uri="{FF2B5EF4-FFF2-40B4-BE49-F238E27FC236}">
                <a16:creationId xmlns:a16="http://schemas.microsoft.com/office/drawing/2014/main" id="{13083FC1-9A73-433C-A8A0-05A9066326C2}"/>
              </a:ext>
            </a:extLst>
          </p:cNvPr>
          <p:cNvSpPr txBox="1"/>
          <p:nvPr userDrawn="1"/>
        </p:nvSpPr>
        <p:spPr>
          <a:xfrm>
            <a:off x="7169071" y="5732000"/>
            <a:ext cx="4178300" cy="615553"/>
          </a:xfrm>
          <a:prstGeom prst="rect">
            <a:avLst/>
          </a:prstGeom>
          <a:noFill/>
        </p:spPr>
        <p:txBody>
          <a:bodyPr wrap="square" rtlCol="0">
            <a:spAutoFit/>
          </a:bodyPr>
          <a:lstStyle/>
          <a:p>
            <a:pPr algn="r"/>
            <a:r>
              <a:rPr lang="en-US" sz="3400" dirty="0">
                <a:solidFill>
                  <a:srgbClr val="80BD42"/>
                </a:solidFill>
                <a:latin typeface="Klavika Medium Condensed" panose="020B0506040000020004" pitchFamily="34" charset="0"/>
              </a:rPr>
              <a:t>CollaborateCanada.com</a:t>
            </a:r>
          </a:p>
        </p:txBody>
      </p:sp>
      <p:pic>
        <p:nvPicPr>
          <p:cNvPr id="18" name="Picture 2" descr="https://www.powerplatformbootcamp.com/LogoBootCamp.png">
            <a:extLst>
              <a:ext uri="{FF2B5EF4-FFF2-40B4-BE49-F238E27FC236}">
                <a16:creationId xmlns:a16="http://schemas.microsoft.com/office/drawing/2014/main" id="{49CE73A1-CB84-4214-9644-4CC4810F21A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6928016" y="729383"/>
            <a:ext cx="4018093" cy="41855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EEA76F2-F0CC-42E3-AAAA-81E15E5E098F}"/>
              </a:ext>
            </a:extLst>
          </p:cNvPr>
          <p:cNvSpPr txBox="1"/>
          <p:nvPr userDrawn="1"/>
        </p:nvSpPr>
        <p:spPr>
          <a:xfrm>
            <a:off x="1262116" y="3501506"/>
            <a:ext cx="4075729" cy="646331"/>
          </a:xfrm>
          <a:prstGeom prst="rect">
            <a:avLst/>
          </a:prstGeom>
          <a:noFill/>
        </p:spPr>
        <p:txBody>
          <a:bodyPr wrap="square" rtlCol="0">
            <a:spAutoFit/>
          </a:bodyPr>
          <a:lstStyle/>
          <a:p>
            <a:r>
              <a:rPr lang="en-CA" b="1" dirty="0"/>
              <a:t>Organized Globally, Held Locally</a:t>
            </a:r>
          </a:p>
          <a:p>
            <a:endParaRPr lang="en-CA" dirty="0"/>
          </a:p>
        </p:txBody>
      </p:sp>
      <p:sp>
        <p:nvSpPr>
          <p:cNvPr id="20" name="Rectangle 19">
            <a:extLst>
              <a:ext uri="{FF2B5EF4-FFF2-40B4-BE49-F238E27FC236}">
                <a16:creationId xmlns:a16="http://schemas.microsoft.com/office/drawing/2014/main" id="{D3A7ACE8-2EDC-4CE4-A116-71BD3F72B8E4}"/>
              </a:ext>
            </a:extLst>
          </p:cNvPr>
          <p:cNvSpPr/>
          <p:nvPr userDrawn="1"/>
        </p:nvSpPr>
        <p:spPr>
          <a:xfrm>
            <a:off x="0" y="6115049"/>
            <a:ext cx="12192000" cy="742950"/>
          </a:xfrm>
          <a:prstGeom prst="rect">
            <a:avLst/>
          </a:prstGeom>
          <a:solidFill>
            <a:srgbClr val="732773"/>
          </a:solidFill>
          <a:ln w="0">
            <a:solidFill>
              <a:srgbClr val="732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Rectangle 20">
            <a:extLst>
              <a:ext uri="{FF2B5EF4-FFF2-40B4-BE49-F238E27FC236}">
                <a16:creationId xmlns:a16="http://schemas.microsoft.com/office/drawing/2014/main" id="{B8CBE2F8-688E-4E15-A63A-A21372CB97DE}"/>
              </a:ext>
            </a:extLst>
          </p:cNvPr>
          <p:cNvSpPr/>
          <p:nvPr userDrawn="1"/>
        </p:nvSpPr>
        <p:spPr>
          <a:xfrm>
            <a:off x="0" y="6125418"/>
            <a:ext cx="12192000" cy="742950"/>
          </a:xfrm>
          <a:prstGeom prst="rect">
            <a:avLst/>
          </a:prstGeom>
          <a:solidFill>
            <a:schemeClr val="bg1">
              <a:lumMod val="95000"/>
              <a:alpha val="90000"/>
            </a:schemeClr>
          </a:solidFill>
          <a:ln>
            <a:solidFill>
              <a:srgbClr val="138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A7E3A139-4B6D-40D1-875C-E3230F6F1A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957278" y="6215055"/>
            <a:ext cx="615498" cy="615498"/>
          </a:xfrm>
          <a:prstGeom prst="rect">
            <a:avLst/>
          </a:prstGeom>
        </p:spPr>
      </p:pic>
      <p:pic>
        <p:nvPicPr>
          <p:cNvPr id="23" name="Picture 22">
            <a:extLst>
              <a:ext uri="{FF2B5EF4-FFF2-40B4-BE49-F238E27FC236}">
                <a16:creationId xmlns:a16="http://schemas.microsoft.com/office/drawing/2014/main" id="{4E4494E8-A4CB-4DFA-B726-D555D5A4C57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526674" y="6215055"/>
            <a:ext cx="2476414" cy="577830"/>
          </a:xfrm>
          <a:prstGeom prst="rect">
            <a:avLst/>
          </a:prstGeom>
        </p:spPr>
      </p:pic>
      <p:cxnSp>
        <p:nvCxnSpPr>
          <p:cNvPr id="24" name="Straight Connector 23">
            <a:extLst>
              <a:ext uri="{FF2B5EF4-FFF2-40B4-BE49-F238E27FC236}">
                <a16:creationId xmlns:a16="http://schemas.microsoft.com/office/drawing/2014/main" id="{210C1B66-81DE-464D-A273-247863A8CA54}"/>
              </a:ext>
            </a:extLst>
          </p:cNvPr>
          <p:cNvCxnSpPr>
            <a:cxnSpLocks/>
          </p:cNvCxnSpPr>
          <p:nvPr userDrawn="1"/>
        </p:nvCxnSpPr>
        <p:spPr>
          <a:xfrm>
            <a:off x="1325918" y="3429000"/>
            <a:ext cx="4509243"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8" name="Text Placeholder 27">
            <a:extLst>
              <a:ext uri="{FF2B5EF4-FFF2-40B4-BE49-F238E27FC236}">
                <a16:creationId xmlns:a16="http://schemas.microsoft.com/office/drawing/2014/main" id="{B063B49C-3F0B-443B-A64C-02A32C1CEFD4}"/>
              </a:ext>
            </a:extLst>
          </p:cNvPr>
          <p:cNvSpPr>
            <a:spLocks noGrp="1"/>
          </p:cNvSpPr>
          <p:nvPr>
            <p:ph type="body" sz="quarter" idx="10" hasCustomPrompt="1"/>
          </p:nvPr>
        </p:nvSpPr>
        <p:spPr>
          <a:xfrm>
            <a:off x="1169988" y="4191245"/>
            <a:ext cx="4907676" cy="1228838"/>
          </a:xfrm>
        </p:spPr>
        <p:txBody>
          <a:bodyPr/>
          <a:lstStyle>
            <a:lvl1pPr marL="0" indent="0">
              <a:buNone/>
              <a:defRPr/>
            </a:lvl1pPr>
            <a:lvl5pPr marL="1828800" indent="0">
              <a:buNone/>
              <a:defRPr/>
            </a:lvl5pPr>
          </a:lstStyle>
          <a:p>
            <a:pPr lvl="0"/>
            <a:r>
              <a:rPr lang="en-US" dirty="0"/>
              <a:t>&lt;Session Title&gt;</a:t>
            </a:r>
          </a:p>
          <a:p>
            <a:pPr lvl="4"/>
            <a:endParaRPr lang="en-CA" dirty="0"/>
          </a:p>
        </p:txBody>
      </p:sp>
      <p:sp>
        <p:nvSpPr>
          <p:cNvPr id="29" name="Text Placeholder 27">
            <a:extLst>
              <a:ext uri="{FF2B5EF4-FFF2-40B4-BE49-F238E27FC236}">
                <a16:creationId xmlns:a16="http://schemas.microsoft.com/office/drawing/2014/main" id="{0D1A4E00-B549-4F9D-B792-E1C49880AD93}"/>
              </a:ext>
            </a:extLst>
          </p:cNvPr>
          <p:cNvSpPr>
            <a:spLocks noGrp="1"/>
          </p:cNvSpPr>
          <p:nvPr>
            <p:ph type="body" sz="quarter" idx="11" hasCustomPrompt="1"/>
          </p:nvPr>
        </p:nvSpPr>
        <p:spPr>
          <a:xfrm>
            <a:off x="1169988" y="5597053"/>
            <a:ext cx="4512773" cy="397947"/>
          </a:xfrm>
        </p:spPr>
        <p:txBody>
          <a:bodyPr/>
          <a:lstStyle>
            <a:lvl1pPr marL="0" indent="0">
              <a:buNone/>
              <a:defRPr/>
            </a:lvl1pPr>
            <a:lvl5pPr marL="1828800" indent="0">
              <a:buNone/>
              <a:defRPr/>
            </a:lvl5pPr>
          </a:lstStyle>
          <a:p>
            <a:pPr lvl="0"/>
            <a:r>
              <a:rPr lang="en-US" dirty="0"/>
              <a:t>&lt;Speaker Name&gt;</a:t>
            </a:r>
          </a:p>
          <a:p>
            <a:pPr lvl="4"/>
            <a:endParaRPr lang="en-CA" dirty="0"/>
          </a:p>
        </p:txBody>
      </p:sp>
      <p:sp>
        <p:nvSpPr>
          <p:cNvPr id="35" name="Title 1">
            <a:extLst>
              <a:ext uri="{FF2B5EF4-FFF2-40B4-BE49-F238E27FC236}">
                <a16:creationId xmlns:a16="http://schemas.microsoft.com/office/drawing/2014/main" id="{DD9DA512-9A23-4124-A4EE-B885F5CD5F67}"/>
              </a:ext>
            </a:extLst>
          </p:cNvPr>
          <p:cNvSpPr txBox="1">
            <a:spLocks/>
          </p:cNvSpPr>
          <p:nvPr userDrawn="1"/>
        </p:nvSpPr>
        <p:spPr>
          <a:xfrm>
            <a:off x="1262116" y="931785"/>
            <a:ext cx="4176713" cy="238125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00">
                <a:latin typeface="Gill Sans MT" panose="020B0502020104020203" pitchFamily="34" charset="0"/>
              </a:rPr>
              <a:t>GLOBAL POWER PLATFORM BOOTCAMP</a:t>
            </a:r>
            <a:endParaRPr lang="en-US" sz="4100" dirty="0">
              <a:latin typeface="Gill Sans MT" panose="020B0502020104020203" pitchFamily="34" charset="0"/>
            </a:endParaRPr>
          </a:p>
        </p:txBody>
      </p:sp>
    </p:spTree>
    <p:extLst>
      <p:ext uri="{BB962C8B-B14F-4D97-AF65-F5344CB8AC3E}">
        <p14:creationId xmlns:p14="http://schemas.microsoft.com/office/powerpoint/2010/main" val="36314114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74DE-71C0-442C-8911-5871302779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8FF49-FA64-4777-9525-FB8C5D2353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3BC08-1723-424A-83E0-5536261A4709}"/>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5" name="Footer Placeholder 4">
            <a:extLst>
              <a:ext uri="{FF2B5EF4-FFF2-40B4-BE49-F238E27FC236}">
                <a16:creationId xmlns:a16="http://schemas.microsoft.com/office/drawing/2014/main" id="{CB0C86C9-E7EF-48A8-BDCF-1166B3162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D34E5-0B6D-4B3C-9CAE-CDB3B53D5C79}"/>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52720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1832-D4A2-4996-B3AC-2FB80F436B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92B798-810E-4FF0-BEF8-7C7AE8D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C844DE-41AF-4B57-B322-A3D45FE2A379}"/>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5" name="Footer Placeholder 4">
            <a:extLst>
              <a:ext uri="{FF2B5EF4-FFF2-40B4-BE49-F238E27FC236}">
                <a16:creationId xmlns:a16="http://schemas.microsoft.com/office/drawing/2014/main" id="{F7B9B16F-5138-473B-A144-47B4C5D76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FA62D-120F-4512-B499-D5E4FA356551}"/>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186595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48C8-0325-40E5-869A-04B52C81A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B91C35-DE92-489C-9F6F-213A8B894C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B0B819-F2B7-4606-AAE0-D8648F3BDB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F881C6-7FC6-406D-8634-49D6B7E418A6}"/>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6" name="Footer Placeholder 5">
            <a:extLst>
              <a:ext uri="{FF2B5EF4-FFF2-40B4-BE49-F238E27FC236}">
                <a16:creationId xmlns:a16="http://schemas.microsoft.com/office/drawing/2014/main" id="{C6EA8CA3-8BA1-4A5D-966C-2743FF949F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566FA0-6427-40F2-A065-0C372C6EF287}"/>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26478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9F00-A9BC-4BC1-A150-ABDBF124F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A80422-A96D-4E10-B704-C17558FFD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3CBCCF-E90E-4E66-B607-BD055D9529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A50C4A-E318-46A1-A017-D033A4608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091618-78C2-48C1-B93E-146188208A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0D8880-E1D8-4936-8F10-40076E082BE6}"/>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8" name="Footer Placeholder 7">
            <a:extLst>
              <a:ext uri="{FF2B5EF4-FFF2-40B4-BE49-F238E27FC236}">
                <a16:creationId xmlns:a16="http://schemas.microsoft.com/office/drawing/2014/main" id="{7079A63F-A2EA-403E-BC00-1B6F564674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EA9583-58F0-45AE-B3E1-0DBF3F5EC007}"/>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280799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353A76-314D-4CF1-BB32-0142A31A22DB}"/>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4" name="Footer Placeholder 3">
            <a:extLst>
              <a:ext uri="{FF2B5EF4-FFF2-40B4-BE49-F238E27FC236}">
                <a16:creationId xmlns:a16="http://schemas.microsoft.com/office/drawing/2014/main" id="{5A4ED5C5-FDE9-4FFA-B376-B3DDDDB154F3}"/>
              </a:ext>
            </a:extLst>
          </p:cNvPr>
          <p:cNvSpPr>
            <a:spLocks noGrp="1"/>
          </p:cNvSpPr>
          <p:nvPr>
            <p:ph type="ftr" sz="quarter" idx="11"/>
          </p:nvPr>
        </p:nvSpPr>
        <p:spPr/>
        <p:txBody>
          <a:bodyPr/>
          <a:lstStyle/>
          <a:p>
            <a:r>
              <a:rPr lang="en-US" dirty="0"/>
              <a:t>@GPPBootcampBLR  #GPPBootcampBLR</a:t>
            </a:r>
          </a:p>
          <a:p>
            <a:endParaRPr lang="en-IN" dirty="0"/>
          </a:p>
        </p:txBody>
      </p:sp>
      <p:sp>
        <p:nvSpPr>
          <p:cNvPr id="5" name="Slide Number Placeholder 4">
            <a:extLst>
              <a:ext uri="{FF2B5EF4-FFF2-40B4-BE49-F238E27FC236}">
                <a16:creationId xmlns:a16="http://schemas.microsoft.com/office/drawing/2014/main" id="{744F933E-81DD-4286-9402-E83874CB6F3D}"/>
              </a:ext>
            </a:extLst>
          </p:cNvPr>
          <p:cNvSpPr>
            <a:spLocks noGrp="1"/>
          </p:cNvSpPr>
          <p:nvPr>
            <p:ph type="sldNum" sz="quarter" idx="12"/>
          </p:nvPr>
        </p:nvSpPr>
        <p:spPr/>
        <p:txBody>
          <a:bodyPr/>
          <a:lstStyle/>
          <a:p>
            <a:fld id="{C94680CB-AC2C-4275-BB96-696CE0A0B5E0}" type="slidenum">
              <a:rPr lang="en-IN" smtClean="0"/>
              <a:t>‹#›</a:t>
            </a:fld>
            <a:endParaRPr lang="en-IN"/>
          </a:p>
        </p:txBody>
      </p:sp>
      <p:pic>
        <p:nvPicPr>
          <p:cNvPr id="11" name="Picture 2" descr="https://upload.wikimedia.org/wikipedia/commons/thumb/9/96/Microsoft_logo_(2012).svg/2000px-Microsoft_logo_(2012).svg.png">
            <a:extLst>
              <a:ext uri="{FF2B5EF4-FFF2-40B4-BE49-F238E27FC236}">
                <a16:creationId xmlns:a16="http://schemas.microsoft.com/office/drawing/2014/main" id="{1AEF5B12-C8DC-437E-8EB2-AFA7819E271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24376" y="6228577"/>
            <a:ext cx="1714034" cy="365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food&#10;&#10;Description automatically generated">
            <a:extLst>
              <a:ext uri="{FF2B5EF4-FFF2-40B4-BE49-F238E27FC236}">
                <a16:creationId xmlns:a16="http://schemas.microsoft.com/office/drawing/2014/main" id="{2DC6CA33-BF3A-4045-A482-6F272B387F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915" y="179029"/>
            <a:ext cx="1650495" cy="17175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0F67967B-05FC-4326-BF04-820213ADE8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1289" y="179483"/>
            <a:ext cx="1309367" cy="1309367"/>
          </a:xfrm>
          <a:prstGeom prst="rect">
            <a:avLst/>
          </a:prstGeom>
        </p:spPr>
      </p:pic>
      <p:pic>
        <p:nvPicPr>
          <p:cNvPr id="10" name="Picture 9" descr="A drawing of a face&#10;&#10;Description automatically generated">
            <a:extLst>
              <a:ext uri="{FF2B5EF4-FFF2-40B4-BE49-F238E27FC236}">
                <a16:creationId xmlns:a16="http://schemas.microsoft.com/office/drawing/2014/main" id="{3E3B97B5-9419-4EEC-ADF9-2AF4D51DE50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20726" y="179483"/>
            <a:ext cx="1314626" cy="1309367"/>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1A2B6C8C-9ADF-4F12-A29D-B973FB14BF9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35422" y="179483"/>
            <a:ext cx="1309367" cy="1309367"/>
          </a:xfrm>
          <a:prstGeom prst="rect">
            <a:avLst/>
          </a:prstGeom>
        </p:spPr>
      </p:pic>
      <p:pic>
        <p:nvPicPr>
          <p:cNvPr id="15" name="Picture 14" descr="A picture containing drawing, ball&#10;&#10;Description automatically generated">
            <a:extLst>
              <a:ext uri="{FF2B5EF4-FFF2-40B4-BE49-F238E27FC236}">
                <a16:creationId xmlns:a16="http://schemas.microsoft.com/office/drawing/2014/main" id="{87045AAD-EF97-47F9-9EE2-107AD803771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074235" y="179483"/>
            <a:ext cx="1309367" cy="1309367"/>
          </a:xfrm>
          <a:prstGeom prst="rect">
            <a:avLst/>
          </a:prstGeom>
        </p:spPr>
      </p:pic>
    </p:spTree>
    <p:extLst>
      <p:ext uri="{BB962C8B-B14F-4D97-AF65-F5344CB8AC3E}">
        <p14:creationId xmlns:p14="http://schemas.microsoft.com/office/powerpoint/2010/main" val="19688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33984-3349-49D7-8D11-8CA1317F13DA}"/>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3" name="Footer Placeholder 2">
            <a:extLst>
              <a:ext uri="{FF2B5EF4-FFF2-40B4-BE49-F238E27FC236}">
                <a16:creationId xmlns:a16="http://schemas.microsoft.com/office/drawing/2014/main" id="{5BC58281-1769-4F9B-9DC4-3237CC3E68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31821C-3EB8-421D-B5C7-FB1FBAC8277B}"/>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213033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FC15-E003-492D-AC67-66F19AA93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3152FC-803E-48DA-B2E1-792D17A2E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68FBF6-911A-4A59-8FD1-7DC27AA64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E01764-29F7-408B-9DB4-2F5A88BC363B}"/>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6" name="Footer Placeholder 5">
            <a:extLst>
              <a:ext uri="{FF2B5EF4-FFF2-40B4-BE49-F238E27FC236}">
                <a16:creationId xmlns:a16="http://schemas.microsoft.com/office/drawing/2014/main" id="{19760700-8312-4799-BC28-15FAE5773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EB719-FBDD-48A6-B148-805F5EFA8D1D}"/>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104955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149-07E9-42BC-80A5-1BAF0A4BB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F944F5-092C-44BA-A31D-32F042CC3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C3BBA6-B448-47AD-851A-9DE8B1753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1C28C-3597-4810-B4BD-777C7C0B16A3}"/>
              </a:ext>
            </a:extLst>
          </p:cNvPr>
          <p:cNvSpPr>
            <a:spLocks noGrp="1"/>
          </p:cNvSpPr>
          <p:nvPr>
            <p:ph type="dt" sz="half" idx="10"/>
          </p:nvPr>
        </p:nvSpPr>
        <p:spPr/>
        <p:txBody>
          <a:bodyPr/>
          <a:lstStyle/>
          <a:p>
            <a:fld id="{D5F645B3-BBED-4308-8800-55405113B090}" type="datetimeFigureOut">
              <a:rPr lang="en-IN" smtClean="0"/>
              <a:t>12-02-2020</a:t>
            </a:fld>
            <a:endParaRPr lang="en-IN"/>
          </a:p>
        </p:txBody>
      </p:sp>
      <p:sp>
        <p:nvSpPr>
          <p:cNvPr id="6" name="Footer Placeholder 5">
            <a:extLst>
              <a:ext uri="{FF2B5EF4-FFF2-40B4-BE49-F238E27FC236}">
                <a16:creationId xmlns:a16="http://schemas.microsoft.com/office/drawing/2014/main" id="{9C892B9F-37EE-4B9C-9C6F-FB9D55CE18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E9A683-E48C-43FE-8BE4-466967FF5E67}"/>
              </a:ext>
            </a:extLst>
          </p:cNvPr>
          <p:cNvSpPr>
            <a:spLocks noGrp="1"/>
          </p:cNvSpPr>
          <p:nvPr>
            <p:ph type="sldNum" sz="quarter" idx="12"/>
          </p:nvPr>
        </p:nvSpPr>
        <p:spPr/>
        <p:txBody>
          <a:bodyPr/>
          <a:lstStyle/>
          <a:p>
            <a:fld id="{C94680CB-AC2C-4275-BB96-696CE0A0B5E0}" type="slidenum">
              <a:rPr lang="en-IN" smtClean="0"/>
              <a:t>‹#›</a:t>
            </a:fld>
            <a:endParaRPr lang="en-IN"/>
          </a:p>
        </p:txBody>
      </p:sp>
    </p:spTree>
    <p:extLst>
      <p:ext uri="{BB962C8B-B14F-4D97-AF65-F5344CB8AC3E}">
        <p14:creationId xmlns:p14="http://schemas.microsoft.com/office/powerpoint/2010/main" val="301178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87577-7F67-4E5D-8D79-F61D5631F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736F19-8735-4782-9BE4-FE135F04F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9D24CCEC-2AFB-4E00-A4F6-987AF4FCB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645B3-BBED-4308-8800-55405113B090}" type="datetimeFigureOut">
              <a:rPr lang="en-IN" smtClean="0"/>
              <a:t>12-02-2020</a:t>
            </a:fld>
            <a:endParaRPr lang="en-IN"/>
          </a:p>
        </p:txBody>
      </p:sp>
      <p:sp>
        <p:nvSpPr>
          <p:cNvPr id="5" name="Footer Placeholder 4">
            <a:extLst>
              <a:ext uri="{FF2B5EF4-FFF2-40B4-BE49-F238E27FC236}">
                <a16:creationId xmlns:a16="http://schemas.microsoft.com/office/drawing/2014/main" id="{52AE3616-A83B-4EBE-8263-8188EDD8C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C1A306-2507-404E-9C31-DB74DE6C8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80CB-AC2C-4275-BB96-696CE0A0B5E0}" type="slidenum">
              <a:rPr lang="en-IN" smtClean="0"/>
              <a:t>‹#›</a:t>
            </a:fld>
            <a:endParaRPr lang="en-IN"/>
          </a:p>
        </p:txBody>
      </p:sp>
    </p:spTree>
    <p:extLst>
      <p:ext uri="{BB962C8B-B14F-4D97-AF65-F5344CB8AC3E}">
        <p14:creationId xmlns:p14="http://schemas.microsoft.com/office/powerpoint/2010/main" val="151131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 id="2147483669" r:id="rId13"/>
    <p:sldLayoutId id="2147483670"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twitter.com/GPPBootcampBLR"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063C-B364-424F-A227-3DAD119088E2}"/>
              </a:ext>
            </a:extLst>
          </p:cNvPr>
          <p:cNvSpPr>
            <a:spLocks noGrp="1"/>
          </p:cNvSpPr>
          <p:nvPr>
            <p:ph type="title" idx="4294967295"/>
          </p:nvPr>
        </p:nvSpPr>
        <p:spPr>
          <a:xfrm>
            <a:off x="1262116" y="931785"/>
            <a:ext cx="4176713" cy="2381250"/>
          </a:xfrm>
        </p:spPr>
        <p:txBody>
          <a:bodyPr vert="horz" lIns="91440" tIns="45720" rIns="91440" bIns="0" rtlCol="0" anchor="b">
            <a:normAutofit/>
          </a:bodyPr>
          <a:lstStyle/>
          <a:p>
            <a:r>
              <a:rPr lang="en-US" sz="4100" dirty="0">
                <a:latin typeface="Gill Sans MT" panose="020B0502020104020203" pitchFamily="34" charset="0"/>
              </a:rPr>
              <a:t>GLOBAL POWER PLATFORM BOOTCAMP</a:t>
            </a:r>
          </a:p>
        </p:txBody>
      </p:sp>
      <p:pic>
        <p:nvPicPr>
          <p:cNvPr id="1026" name="Picture 2" descr="https://www.powerplatformbootcamp.com/LogoBootCamp.png">
            <a:extLst>
              <a:ext uri="{FF2B5EF4-FFF2-40B4-BE49-F238E27FC236}">
                <a16:creationId xmlns:a16="http://schemas.microsoft.com/office/drawing/2014/main" id="{DD9345C0-558B-45C5-A5D1-409C83142F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8016" y="729383"/>
            <a:ext cx="4018093" cy="4185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7437E5-643D-43CF-9EFE-510E23AB4E19}"/>
              </a:ext>
            </a:extLst>
          </p:cNvPr>
          <p:cNvSpPr txBox="1"/>
          <p:nvPr/>
        </p:nvSpPr>
        <p:spPr>
          <a:xfrm>
            <a:off x="1262116" y="3501506"/>
            <a:ext cx="4075729" cy="646331"/>
          </a:xfrm>
          <a:prstGeom prst="rect">
            <a:avLst/>
          </a:prstGeom>
          <a:noFill/>
        </p:spPr>
        <p:txBody>
          <a:bodyPr wrap="square" rtlCol="0">
            <a:spAutoFit/>
          </a:bodyPr>
          <a:lstStyle/>
          <a:p>
            <a:r>
              <a:rPr lang="en-CA" b="1" dirty="0"/>
              <a:t>Organized Globally, Held Locally</a:t>
            </a:r>
          </a:p>
          <a:p>
            <a:endParaRPr lang="en-CA" dirty="0"/>
          </a:p>
        </p:txBody>
      </p:sp>
      <p:sp>
        <p:nvSpPr>
          <p:cNvPr id="17" name="Rectangle 16">
            <a:extLst>
              <a:ext uri="{FF2B5EF4-FFF2-40B4-BE49-F238E27FC236}">
                <a16:creationId xmlns:a16="http://schemas.microsoft.com/office/drawing/2014/main" id="{39585232-FA53-4E4B-A4E8-B2BCDE46B309}"/>
              </a:ext>
            </a:extLst>
          </p:cNvPr>
          <p:cNvSpPr/>
          <p:nvPr/>
        </p:nvSpPr>
        <p:spPr>
          <a:xfrm>
            <a:off x="0" y="6115049"/>
            <a:ext cx="12192000" cy="742950"/>
          </a:xfrm>
          <a:prstGeom prst="rect">
            <a:avLst/>
          </a:prstGeom>
          <a:solidFill>
            <a:srgbClr val="732773"/>
          </a:solidFill>
          <a:ln w="0">
            <a:solidFill>
              <a:srgbClr val="732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@GPPBootcampBLR                                 #GPPBootcampBLR                                             </a:t>
            </a:r>
            <a:r>
              <a:rPr lang="en-US" dirty="0">
                <a:latin typeface="Segoe UI Semibold" panose="020B0702040204020203" pitchFamily="34" charset="0"/>
                <a:cs typeface="Segoe UI Semibold" panose="020B0702040204020203" pitchFamily="34" charset="0"/>
              </a:rPr>
              <a:t>#GlobalPowerPlatformBootcamp</a:t>
            </a:r>
          </a:p>
        </p:txBody>
      </p:sp>
      <p:cxnSp>
        <p:nvCxnSpPr>
          <p:cNvPr id="26" name="Straight Connector 25">
            <a:extLst>
              <a:ext uri="{FF2B5EF4-FFF2-40B4-BE49-F238E27FC236}">
                <a16:creationId xmlns:a16="http://schemas.microsoft.com/office/drawing/2014/main" id="{A2F06F10-D40F-4233-9375-2BF19B5110D2}"/>
              </a:ext>
            </a:extLst>
          </p:cNvPr>
          <p:cNvCxnSpPr>
            <a:cxnSpLocks/>
          </p:cNvCxnSpPr>
          <p:nvPr/>
        </p:nvCxnSpPr>
        <p:spPr>
          <a:xfrm>
            <a:off x="1396257" y="3429000"/>
            <a:ext cx="4509243"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67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r>
              <a:rPr lang="es-ES" dirty="0" err="1"/>
              <a:t>Power</a:t>
            </a:r>
            <a:r>
              <a:rPr lang="es-ES" dirty="0"/>
              <a:t> </a:t>
            </a:r>
            <a:r>
              <a:rPr lang="es-ES" dirty="0" err="1"/>
              <a:t>Platform</a:t>
            </a:r>
            <a:r>
              <a:rPr lang="es-ES" dirty="0"/>
              <a:t> </a:t>
            </a:r>
            <a:r>
              <a:rPr lang="es-ES" dirty="0" err="1"/>
              <a:t>for</a:t>
            </a:r>
            <a:r>
              <a:rPr lang="es-ES" dirty="0"/>
              <a:t> IT pro</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2877195"/>
            <a:ext cx="4075714" cy="221599"/>
          </a:xfrm>
        </p:spPr>
        <p:txBody>
          <a:bodyPr/>
          <a:lstStyle/>
          <a:p>
            <a:r>
              <a:rPr lang="es-ES" dirty="0" err="1"/>
              <a:t>Chendrayan</a:t>
            </a:r>
            <a:r>
              <a:rPr lang="es-ES" dirty="0"/>
              <a:t> </a:t>
            </a:r>
            <a:r>
              <a:rPr lang="es-ES" dirty="0" err="1"/>
              <a:t>Venkatesan</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
        <p:nvSpPr>
          <p:cNvPr id="4" name="TextBox 3">
            <a:extLst>
              <a:ext uri="{FF2B5EF4-FFF2-40B4-BE49-F238E27FC236}">
                <a16:creationId xmlns:a16="http://schemas.microsoft.com/office/drawing/2014/main" id="{40302040-AA94-4BD4-B300-31DD5F1F7C2E}"/>
              </a:ext>
            </a:extLst>
          </p:cNvPr>
          <p:cNvSpPr txBox="1"/>
          <p:nvPr/>
        </p:nvSpPr>
        <p:spPr>
          <a:xfrm>
            <a:off x="762987" y="1658790"/>
            <a:ext cx="2417028" cy="369332"/>
          </a:xfrm>
          <a:prstGeom prst="rect">
            <a:avLst/>
          </a:prstGeom>
          <a:noFill/>
        </p:spPr>
        <p:txBody>
          <a:bodyPr wrap="square" rtlCol="0">
            <a:spAutoFit/>
          </a:bodyPr>
          <a:lstStyle/>
          <a:p>
            <a:r>
              <a:rPr lang="en-US" dirty="0"/>
              <a:t>Next Session:</a:t>
            </a:r>
          </a:p>
        </p:txBody>
      </p:sp>
    </p:spTree>
    <p:extLst>
      <p:ext uri="{BB962C8B-B14F-4D97-AF65-F5344CB8AC3E}">
        <p14:creationId xmlns:p14="http://schemas.microsoft.com/office/powerpoint/2010/main" val="409521686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9905D-D129-4BB9-8D20-29026F33DBDC}"/>
              </a:ext>
            </a:extLst>
          </p:cNvPr>
          <p:cNvSpPr txBox="1"/>
          <p:nvPr/>
        </p:nvSpPr>
        <p:spPr>
          <a:xfrm>
            <a:off x="991827" y="3429000"/>
            <a:ext cx="90006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a:solidFill>
                  <a:srgbClr val="505050"/>
                </a:solidFill>
                <a:latin typeface="Square721 BT" panose="020B0504020202060204" pitchFamily="34" charset="0"/>
                <a:cs typeface="Segoe UI" panose="020B0502040204020203" pitchFamily="34" charset="0"/>
              </a:rPr>
              <a:t>Pavan Kumar</a:t>
            </a:r>
            <a:endParaRPr lang="en-IN" sz="2800" b="1" kern="1200" dirty="0">
              <a:solidFill>
                <a:srgbClr val="505050"/>
              </a:solidFill>
              <a:latin typeface="Square721 BT" panose="020B0504020202060204"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1B42F64B-9796-47F7-AAE1-642D86DBE134}"/>
              </a:ext>
            </a:extLst>
          </p:cNvPr>
          <p:cNvSpPr txBox="1"/>
          <p:nvPr/>
        </p:nvSpPr>
        <p:spPr>
          <a:xfrm>
            <a:off x="835480" y="2265590"/>
            <a:ext cx="10364694" cy="1569660"/>
          </a:xfrm>
          <a:prstGeom prst="rect">
            <a:avLst/>
          </a:prstGeom>
          <a:noFill/>
        </p:spPr>
        <p:txBody>
          <a:bodyPr wrap="square" rtlCol="0">
            <a:spAutoFit/>
          </a:bodyPr>
          <a:lstStyle/>
          <a:p>
            <a:r>
              <a:rPr lang="en-US" sz="3600" b="1" dirty="0">
                <a:solidFill>
                  <a:srgbClr val="505050"/>
                </a:solidFill>
                <a:latin typeface="Square721 BT" panose="020B0504020202060204" pitchFamily="34" charset="0"/>
                <a:cs typeface="Segoe UI" panose="020B0502040204020203" pitchFamily="34" charset="0"/>
              </a:rPr>
              <a:t>Sharepoint + Power Automate: </a:t>
            </a:r>
            <a:r>
              <a:rPr lang="en-US" sz="2400" b="1" dirty="0">
                <a:solidFill>
                  <a:srgbClr val="505050"/>
                </a:solidFill>
                <a:latin typeface="Square721 BT" panose="020B0504020202060204" pitchFamily="34" charset="0"/>
                <a:cs typeface="Segoe UI" panose="020B0502040204020203" pitchFamily="34" charset="0"/>
              </a:rPr>
              <a:t>Leading the power of digital transformation</a:t>
            </a:r>
          </a:p>
          <a:p>
            <a:endParaRPr lang="en-IN" sz="3600" b="1" kern="1200" dirty="0">
              <a:solidFill>
                <a:srgbClr val="505050"/>
              </a:solidFill>
              <a:latin typeface="Square721 BT" panose="020B0504020202060204" pitchFamily="34" charset="0"/>
              <a:ea typeface="+mn-ea"/>
              <a:cs typeface="Segoe UI" panose="020B0502040204020203" pitchFamily="34" charset="0"/>
            </a:endParaRPr>
          </a:p>
        </p:txBody>
      </p:sp>
      <p:sp>
        <p:nvSpPr>
          <p:cNvPr id="9" name="Rectangle 8">
            <a:extLst>
              <a:ext uri="{FF2B5EF4-FFF2-40B4-BE49-F238E27FC236}">
                <a16:creationId xmlns:a16="http://schemas.microsoft.com/office/drawing/2014/main" id="{45D8AE93-C331-46A4-9A47-9A07FAE41E57}"/>
              </a:ext>
            </a:extLst>
          </p:cNvPr>
          <p:cNvSpPr/>
          <p:nvPr/>
        </p:nvSpPr>
        <p:spPr>
          <a:xfrm>
            <a:off x="991827" y="3952220"/>
            <a:ext cx="3105658" cy="400110"/>
          </a:xfrm>
          <a:prstGeom prst="rect">
            <a:avLst/>
          </a:prstGeom>
        </p:spPr>
        <p:txBody>
          <a:bodyPr wrap="none">
            <a:spAutoFit/>
          </a:bodyPr>
          <a:lstStyle/>
          <a:p>
            <a:pPr algn="l"/>
            <a:r>
              <a:rPr lang="en-IN" sz="2000" dirty="0">
                <a:solidFill>
                  <a:srgbClr val="505050"/>
                </a:solidFill>
                <a:latin typeface="Square721 BT" panose="020B0504020202060204" pitchFamily="34" charset="0"/>
                <a:ea typeface="Lato" panose="020F0502020204030203" pitchFamily="34" charset="0"/>
                <a:cs typeface="Segoe UI" panose="020B0502040204020203" pitchFamily="34" charset="0"/>
              </a:rPr>
              <a:t>Support Escalation Engineer</a:t>
            </a:r>
            <a:endParaRPr lang="en-IN" sz="2000" b="0" dirty="0">
              <a:solidFill>
                <a:srgbClr val="505050"/>
              </a:solidFill>
              <a:latin typeface="Square721 BT" panose="020B0504020202060204" pitchFamily="34" charset="0"/>
              <a:ea typeface="Lato" panose="020F050202020403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BE1B3352-3A26-419E-988B-69ABADB7A720}"/>
              </a:ext>
            </a:extLst>
          </p:cNvPr>
          <p:cNvSpPr txBox="1"/>
          <p:nvPr/>
        </p:nvSpPr>
        <p:spPr>
          <a:xfrm>
            <a:off x="991827" y="4835602"/>
            <a:ext cx="9000605" cy="523220"/>
          </a:xfrm>
          <a:prstGeom prst="rect">
            <a:avLst/>
          </a:prstGeom>
          <a:noFill/>
        </p:spPr>
        <p:txBody>
          <a:bodyPr wrap="square" rtlCol="0">
            <a:spAutoFit/>
          </a:bodyPr>
          <a:lstStyle/>
          <a:p>
            <a:pPr lvl="0">
              <a:defRPr/>
            </a:pPr>
            <a:r>
              <a:rPr lang="en-IN" sz="2800" b="1" dirty="0">
                <a:solidFill>
                  <a:srgbClr val="505050"/>
                </a:solidFill>
                <a:latin typeface="Square721 BT" panose="020B0504020202060204" pitchFamily="34" charset="0"/>
                <a:cs typeface="Segoe UI" panose="020B0502040204020203" pitchFamily="34" charset="0"/>
              </a:rPr>
              <a:t>Kishan Dubal</a:t>
            </a:r>
            <a:endParaRPr lang="en-IN" sz="2800" b="1" kern="1200" dirty="0">
              <a:solidFill>
                <a:srgbClr val="505050"/>
              </a:solidFill>
              <a:latin typeface="Square721 BT" panose="020B0504020202060204" pitchFamily="34" charset="0"/>
              <a:ea typeface="+mn-ea"/>
              <a:cs typeface="Segoe UI" panose="020B0502040204020203" pitchFamily="34" charset="0"/>
            </a:endParaRPr>
          </a:p>
        </p:txBody>
      </p:sp>
      <p:sp>
        <p:nvSpPr>
          <p:cNvPr id="10" name="Rectangle 9">
            <a:extLst>
              <a:ext uri="{FF2B5EF4-FFF2-40B4-BE49-F238E27FC236}">
                <a16:creationId xmlns:a16="http://schemas.microsoft.com/office/drawing/2014/main" id="{8A7F42D7-F4B4-48EB-A2FE-68B175918C7F}"/>
              </a:ext>
            </a:extLst>
          </p:cNvPr>
          <p:cNvSpPr/>
          <p:nvPr/>
        </p:nvSpPr>
        <p:spPr>
          <a:xfrm>
            <a:off x="991827" y="5358822"/>
            <a:ext cx="2286332" cy="400110"/>
          </a:xfrm>
          <a:prstGeom prst="rect">
            <a:avLst/>
          </a:prstGeom>
        </p:spPr>
        <p:txBody>
          <a:bodyPr wrap="none">
            <a:spAutoFit/>
          </a:bodyPr>
          <a:lstStyle/>
          <a:p>
            <a:pPr algn="l"/>
            <a:r>
              <a:rPr lang="en-IN" sz="2000" b="0" dirty="0">
                <a:solidFill>
                  <a:srgbClr val="505050"/>
                </a:solidFill>
                <a:latin typeface="Square721 BT" panose="020B0504020202060204" pitchFamily="34" charset="0"/>
                <a:ea typeface="Lato" panose="020F0502020204030203" pitchFamily="34" charset="0"/>
                <a:cs typeface="Segoe UI" panose="020B0502040204020203" pitchFamily="34" charset="0"/>
              </a:rPr>
              <a:t>Software Engineer 2</a:t>
            </a:r>
          </a:p>
        </p:txBody>
      </p:sp>
      <p:sp>
        <p:nvSpPr>
          <p:cNvPr id="2" name="TextBox 1">
            <a:extLst>
              <a:ext uri="{FF2B5EF4-FFF2-40B4-BE49-F238E27FC236}">
                <a16:creationId xmlns:a16="http://schemas.microsoft.com/office/drawing/2014/main" id="{AD41389F-8946-4CFD-8F39-7899C8FF9174}"/>
              </a:ext>
            </a:extLst>
          </p:cNvPr>
          <p:cNvSpPr txBox="1"/>
          <p:nvPr/>
        </p:nvSpPr>
        <p:spPr>
          <a:xfrm>
            <a:off x="6277789" y="5850019"/>
            <a:ext cx="3867272" cy="1200329"/>
          </a:xfrm>
          <a:prstGeom prst="rect">
            <a:avLst/>
          </a:prstGeom>
          <a:noFill/>
        </p:spPr>
        <p:txBody>
          <a:bodyPr wrap="square" rtlCol="0">
            <a:spAutoFit/>
          </a:bodyPr>
          <a:lstStyle/>
          <a:p>
            <a:r>
              <a:rPr lang="en-US" dirty="0">
                <a:hlinkClick r:id="rId2"/>
              </a:rPr>
              <a:t>@GPPBootcampBLR     </a:t>
            </a:r>
            <a:r>
              <a:rPr lang="en-US" dirty="0"/>
              <a:t>#GPPBootcampBLR</a:t>
            </a:r>
          </a:p>
          <a:p>
            <a:r>
              <a:rPr lang="en-US" dirty="0">
                <a:latin typeface="Segoe UI Semibold" panose="020B0702040204020203" pitchFamily="34" charset="0"/>
                <a:cs typeface="Segoe UI Semibold" panose="020B0702040204020203" pitchFamily="34" charset="0"/>
              </a:rPr>
              <a:t>#GlobalPowerPlatformBootcamp</a:t>
            </a:r>
          </a:p>
          <a:p>
            <a:endParaRPr lang="en-US" dirty="0"/>
          </a:p>
        </p:txBody>
      </p:sp>
      <p:pic>
        <p:nvPicPr>
          <p:cNvPr id="11" name="Picture 10" descr="A close up of a logo&#10;&#10;Description automatically generated">
            <a:extLst>
              <a:ext uri="{FF2B5EF4-FFF2-40B4-BE49-F238E27FC236}">
                <a16:creationId xmlns:a16="http://schemas.microsoft.com/office/drawing/2014/main" id="{AD80C5AC-CAE0-4BCA-B9A7-C5BF6D989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129" y="6009285"/>
            <a:ext cx="675062" cy="675062"/>
          </a:xfrm>
          <a:prstGeom prst="rect">
            <a:avLst/>
          </a:prstGeom>
        </p:spPr>
      </p:pic>
    </p:spTree>
    <p:extLst>
      <p:ext uri="{BB962C8B-B14F-4D97-AF65-F5344CB8AC3E}">
        <p14:creationId xmlns:p14="http://schemas.microsoft.com/office/powerpoint/2010/main" val="114954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66" name="Rectangle 65">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picture containing drawing&#10;&#10;Description automatically generated">
            <a:extLst>
              <a:ext uri="{FF2B5EF4-FFF2-40B4-BE49-F238E27FC236}">
                <a16:creationId xmlns:a16="http://schemas.microsoft.com/office/drawing/2014/main" id="{01EC2691-9251-480A-85D2-B84C3AF91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68" y="2374981"/>
            <a:ext cx="3209544" cy="1805368"/>
          </a:xfrm>
          <a:prstGeom prst="rect">
            <a:avLst/>
          </a:prstGeom>
        </p:spPr>
      </p:pic>
      <p:grpSp>
        <p:nvGrpSpPr>
          <p:cNvPr id="69" name="Group 68">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70" name="Rectangle 69">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Picture 9" descr="A picture containing drawing&#10;&#10;Description automatically generated">
            <a:extLst>
              <a:ext uri="{FF2B5EF4-FFF2-40B4-BE49-F238E27FC236}">
                <a16:creationId xmlns:a16="http://schemas.microsoft.com/office/drawing/2014/main" id="{CA0685A5-77EF-4D39-8234-32F10C50A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3" y="2639768"/>
            <a:ext cx="3209544" cy="1275793"/>
          </a:xfrm>
          <a:prstGeom prst="rect">
            <a:avLst/>
          </a:prstGeom>
        </p:spPr>
      </p:pic>
      <p:grpSp>
        <p:nvGrpSpPr>
          <p:cNvPr id="73" name="Group 72">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74" name="Rectangle 73">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A picture containing drawing&#10;&#10;Description automatically generated">
            <a:extLst>
              <a:ext uri="{FF2B5EF4-FFF2-40B4-BE49-F238E27FC236}">
                <a16:creationId xmlns:a16="http://schemas.microsoft.com/office/drawing/2014/main" id="{CA7DE681-FC15-41F6-AC29-70646DE4A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87" y="2683899"/>
            <a:ext cx="3209544" cy="1187531"/>
          </a:xfrm>
          <a:prstGeom prst="rect">
            <a:avLst/>
          </a:prstGeom>
        </p:spPr>
      </p:pic>
      <p:sp>
        <p:nvSpPr>
          <p:cNvPr id="4" name="TextBox 3">
            <a:extLst>
              <a:ext uri="{FF2B5EF4-FFF2-40B4-BE49-F238E27FC236}">
                <a16:creationId xmlns:a16="http://schemas.microsoft.com/office/drawing/2014/main" id="{C88345E8-BBEF-4817-8452-580F78DB8D05}"/>
              </a:ext>
            </a:extLst>
          </p:cNvPr>
          <p:cNvSpPr txBox="1"/>
          <p:nvPr/>
        </p:nvSpPr>
        <p:spPr>
          <a:xfrm>
            <a:off x="3131114" y="194798"/>
            <a:ext cx="4565763" cy="461665"/>
          </a:xfrm>
          <a:prstGeom prst="rect">
            <a:avLst/>
          </a:prstGeom>
          <a:noFill/>
        </p:spPr>
        <p:txBody>
          <a:bodyPr wrap="square" rtlCol="0">
            <a:spAutoFit/>
          </a:bodyPr>
          <a:lstStyle/>
          <a:p>
            <a:r>
              <a:rPr lang="en-US" sz="2400" b="1" dirty="0">
                <a:solidFill>
                  <a:schemeClr val="accent1"/>
                </a:solidFill>
              </a:rPr>
              <a:t>                       </a:t>
            </a:r>
            <a:r>
              <a:rPr lang="en-US" sz="2400" b="1" dirty="0">
                <a:solidFill>
                  <a:schemeClr val="accent1"/>
                </a:solidFill>
                <a:latin typeface="Aharoni" panose="02010803020104030203" pitchFamily="2" charset="-79"/>
                <a:cs typeface="Aharoni" panose="02010803020104030203" pitchFamily="2" charset="-79"/>
              </a:rPr>
              <a:t>Sponsors</a:t>
            </a:r>
          </a:p>
        </p:txBody>
      </p:sp>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xfrm>
            <a:off x="336617" y="1914373"/>
            <a:ext cx="10515600" cy="4250757"/>
          </a:xfrm>
        </p:spPr>
        <p:txBody>
          <a:bodyPr>
            <a:normAutofit fontScale="90000"/>
          </a:bodyPr>
          <a:lstStyle/>
          <a:p>
            <a:pPr>
              <a:spcBef>
                <a:spcPts val="1176"/>
              </a:spcBef>
              <a:spcAft>
                <a:spcPts val="1176"/>
              </a:spcAft>
              <a:buSzPct val="175000"/>
            </a:pPr>
            <a:r>
              <a:rPr lang="en-US" b="1" dirty="0"/>
              <a:t>What’s covered</a:t>
            </a:r>
            <a:br>
              <a:rPr lang="en-US" b="1" dirty="0"/>
            </a:br>
            <a:br>
              <a:rPr lang="en-US" b="1" dirty="0"/>
            </a:br>
            <a:r>
              <a:rPr lang="en-US" sz="3600" dirty="0"/>
              <a:t>Brand new ways to automate document creation in SharePoint</a:t>
            </a:r>
            <a:br>
              <a:rPr lang="en-US" sz="3600" dirty="0"/>
            </a:br>
            <a:br>
              <a:rPr lang="en-US" sz="3600" dirty="0"/>
            </a:br>
            <a:r>
              <a:rPr lang="en-US" sz="3600" dirty="0"/>
              <a:t>MS Flow with Common Data Service</a:t>
            </a:r>
            <a:br>
              <a:rPr lang="en-US" sz="3600" dirty="0"/>
            </a:br>
            <a:br>
              <a:rPr lang="en-US" sz="3600" dirty="0"/>
            </a:br>
            <a:r>
              <a:rPr lang="en-US" sz="3600" dirty="0"/>
              <a:t>Sentiment and Key Phrase analysis of Twitter tweets using Power Automate AI Builder models</a:t>
            </a:r>
            <a:br>
              <a:rPr lang="en-US" sz="3600" dirty="0"/>
            </a:br>
            <a:br>
              <a:rPr lang="en-US" sz="3600" dirty="0"/>
            </a:br>
            <a:r>
              <a:rPr lang="en-US" sz="3600" dirty="0"/>
              <a:t>Approvals in Power Automate</a:t>
            </a:r>
            <a:br>
              <a:rPr lang="en-US" sz="3600" dirty="0"/>
            </a:br>
            <a:endParaRPr lang="es-ES" sz="3600" dirty="0"/>
          </a:p>
        </p:txBody>
      </p:sp>
    </p:spTree>
    <p:extLst>
      <p:ext uri="{BB962C8B-B14F-4D97-AF65-F5344CB8AC3E}">
        <p14:creationId xmlns:p14="http://schemas.microsoft.com/office/powerpoint/2010/main" val="13398345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xfrm>
            <a:off x="336617" y="1914373"/>
            <a:ext cx="10515600" cy="4250757"/>
          </a:xfrm>
        </p:spPr>
        <p:txBody>
          <a:bodyPr>
            <a:normAutofit/>
          </a:bodyPr>
          <a:lstStyle/>
          <a:p>
            <a:pPr>
              <a:spcBef>
                <a:spcPts val="1176"/>
              </a:spcBef>
              <a:spcAft>
                <a:spcPts val="1176"/>
              </a:spcAft>
              <a:buSzPct val="175000"/>
            </a:pPr>
            <a:r>
              <a:rPr lang="en-US" dirty="0"/>
              <a:t>New Opportunities for Document Generation</a:t>
            </a:r>
            <a:endParaRPr lang="es-ES" sz="3600" dirty="0"/>
          </a:p>
        </p:txBody>
      </p:sp>
    </p:spTree>
    <p:extLst>
      <p:ext uri="{BB962C8B-B14F-4D97-AF65-F5344CB8AC3E}">
        <p14:creationId xmlns:p14="http://schemas.microsoft.com/office/powerpoint/2010/main" val="39771604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xfrm>
            <a:off x="336617" y="1914373"/>
            <a:ext cx="10515600" cy="4250757"/>
          </a:xfrm>
        </p:spPr>
        <p:txBody>
          <a:bodyPr>
            <a:normAutofit/>
          </a:bodyPr>
          <a:lstStyle/>
          <a:p>
            <a:pPr algn="ctr">
              <a:spcBef>
                <a:spcPts val="1176"/>
              </a:spcBef>
              <a:spcAft>
                <a:spcPts val="1176"/>
              </a:spcAft>
              <a:buSzPct val="175000"/>
            </a:pPr>
            <a:r>
              <a:rPr lang="en-US" dirty="0"/>
              <a:t>MS Flow with Common Data Service</a:t>
            </a:r>
            <a:endParaRPr lang="es-ES" sz="3600" dirty="0"/>
          </a:p>
        </p:txBody>
      </p:sp>
    </p:spTree>
    <p:extLst>
      <p:ext uri="{BB962C8B-B14F-4D97-AF65-F5344CB8AC3E}">
        <p14:creationId xmlns:p14="http://schemas.microsoft.com/office/powerpoint/2010/main" val="12102119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xfrm>
            <a:off x="336617" y="1914373"/>
            <a:ext cx="10515600" cy="4250757"/>
          </a:xfrm>
        </p:spPr>
        <p:txBody>
          <a:bodyPr>
            <a:normAutofit/>
          </a:bodyPr>
          <a:lstStyle/>
          <a:p>
            <a:pPr>
              <a:spcBef>
                <a:spcPts val="1176"/>
              </a:spcBef>
              <a:spcAft>
                <a:spcPts val="1176"/>
              </a:spcAft>
              <a:buSzPct val="175000"/>
            </a:pPr>
            <a:br>
              <a:rPr lang="en-US" dirty="0"/>
            </a:br>
            <a:r>
              <a:rPr lang="en-US" dirty="0"/>
              <a:t>Sentiment and Key Phrase analysis of Twitter tweets using Power Automate AI Builder models</a:t>
            </a:r>
            <a:br>
              <a:rPr lang="en-US" dirty="0"/>
            </a:br>
            <a:endParaRPr lang="es-ES" sz="3600" dirty="0"/>
          </a:p>
        </p:txBody>
      </p:sp>
    </p:spTree>
    <p:extLst>
      <p:ext uri="{BB962C8B-B14F-4D97-AF65-F5344CB8AC3E}">
        <p14:creationId xmlns:p14="http://schemas.microsoft.com/office/powerpoint/2010/main" val="11067201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a:xfrm>
            <a:off x="336617" y="1914373"/>
            <a:ext cx="10515600" cy="4250757"/>
          </a:xfrm>
        </p:spPr>
        <p:txBody>
          <a:bodyPr>
            <a:normAutofit/>
          </a:bodyPr>
          <a:lstStyle/>
          <a:p>
            <a:pPr>
              <a:spcBef>
                <a:spcPts val="1176"/>
              </a:spcBef>
              <a:spcAft>
                <a:spcPts val="1176"/>
              </a:spcAft>
              <a:buSzPct val="175000"/>
            </a:pPr>
            <a:br>
              <a:rPr lang="en-US" dirty="0"/>
            </a:br>
            <a:r>
              <a:rPr lang="en-US" dirty="0"/>
              <a:t>Approvals in Power Automate</a:t>
            </a:r>
            <a:br>
              <a:rPr lang="en-US" dirty="0"/>
            </a:br>
            <a:endParaRPr lang="es-ES" sz="3600" dirty="0"/>
          </a:p>
        </p:txBody>
      </p:sp>
    </p:spTree>
    <p:extLst>
      <p:ext uri="{BB962C8B-B14F-4D97-AF65-F5344CB8AC3E}">
        <p14:creationId xmlns:p14="http://schemas.microsoft.com/office/powerpoint/2010/main" val="21702814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idx="4294967295"/>
          </p:nvPr>
        </p:nvSpPr>
        <p:spPr>
          <a:xfrm>
            <a:off x="3262746" y="2924246"/>
            <a:ext cx="5666509" cy="504754"/>
          </a:xfrm>
        </p:spPr>
        <p:txBody>
          <a:bodyPr>
            <a:noAutofit/>
          </a:bodyPr>
          <a:lstStyle/>
          <a:p>
            <a:r>
              <a:rPr lang="es-ES" sz="6600" dirty="0">
                <a:solidFill>
                  <a:srgbClr val="002060"/>
                </a:solidFill>
                <a:latin typeface="Quicksand"/>
              </a:rPr>
              <a:t>Any Questions?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135</Words>
  <Application>Microsoft Office PowerPoint</Application>
  <PresentationFormat>Widescreen</PresentationFormat>
  <Paragraphs>22</Paragraphs>
  <Slides>10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Aharoni</vt:lpstr>
      <vt:lpstr>Arial</vt:lpstr>
      <vt:lpstr>Calibri</vt:lpstr>
      <vt:lpstr>Calibri Light</vt:lpstr>
      <vt:lpstr>Gill Sans MT</vt:lpstr>
      <vt:lpstr>Klavika Medium Condensed</vt:lpstr>
      <vt:lpstr>Lato</vt:lpstr>
      <vt:lpstr>Old English Text MT</vt:lpstr>
      <vt:lpstr>Quicksand</vt:lpstr>
      <vt:lpstr>Segoe UI</vt:lpstr>
      <vt:lpstr>Segoe UI Semibold</vt:lpstr>
      <vt:lpstr>Square721 BT</vt:lpstr>
      <vt:lpstr>Office Theme</vt:lpstr>
      <vt:lpstr>GLOBAL POWER PLATFORM BOOTCAMP</vt:lpstr>
      <vt:lpstr>PowerPoint Presentation</vt:lpstr>
      <vt:lpstr>PowerPoint Presentation</vt:lpstr>
      <vt:lpstr>What’s covered  Brand new ways to automate document creation in SharePoint  MS Flow with Common Data Service  Sentiment and Key Phrase analysis of Twitter tweets using Power Automate AI Builder models  Approvals in Power Automate </vt:lpstr>
      <vt:lpstr>New Opportunities for Document Generation</vt:lpstr>
      <vt:lpstr>MS Flow with Common Data Service</vt:lpstr>
      <vt:lpstr> Sentiment and Key Phrase analysis of Twitter tweets using Power Automate AI Builder models </vt:lpstr>
      <vt:lpstr> Approvals in Power Automate </vt:lpstr>
      <vt:lpstr>Any Questions?</vt:lpstr>
      <vt:lpstr>Power Platform for IT pro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Ganesan</dc:creator>
  <cp:lastModifiedBy>Kishan Dubal</cp:lastModifiedBy>
  <cp:revision>15</cp:revision>
  <dcterms:created xsi:type="dcterms:W3CDTF">2020-02-10T17:43:19Z</dcterms:created>
  <dcterms:modified xsi:type="dcterms:W3CDTF">2020-02-12T05:20:21Z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2020-02-10T17:44:59Z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b21c71ee-4dd6-46f2-b791-00002a30e4a0</vt:lpwstr>
  </property>
  <property fmtid="{D5CDD505-2E9C-101B-9397-08002B2CF9AE}" pid="8" name="MSIP_Label_f42aa342-8706-4288-bd11-ebb85995028c_ContentBits">
    <vt:lpwstr>0</vt:lpwstr>
  </property>
</Properties>
</file>