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sldIdLst>
    <p:sldId id="257" r:id="rId5"/>
    <p:sldId id="258" r:id="rId6"/>
    <p:sldId id="259" r:id="rId7"/>
    <p:sldId id="260" r:id="rId8"/>
    <p:sldId id="276" r:id="rId9"/>
    <p:sldId id="263" r:id="rId10"/>
    <p:sldId id="264" r:id="rId11"/>
    <p:sldId id="265" r:id="rId12"/>
    <p:sldId id="266" r:id="rId13"/>
    <p:sldId id="277" r:id="rId14"/>
    <p:sldId id="279" r:id="rId15"/>
    <p:sldId id="268" r:id="rId16"/>
    <p:sldId id="273" r:id="rId17"/>
    <p:sldId id="292" r:id="rId18"/>
    <p:sldId id="281" r:id="rId19"/>
    <p:sldId id="293" r:id="rId20"/>
    <p:sldId id="282" r:id="rId21"/>
    <p:sldId id="299" r:id="rId22"/>
    <p:sldId id="294" r:id="rId23"/>
    <p:sldId id="285" r:id="rId24"/>
    <p:sldId id="297" r:id="rId25"/>
    <p:sldId id="286" r:id="rId26"/>
    <p:sldId id="295" r:id="rId27"/>
    <p:sldId id="287" r:id="rId28"/>
    <p:sldId id="298" r:id="rId29"/>
    <p:sldId id="289" r:id="rId30"/>
    <p:sldId id="288" r:id="rId31"/>
    <p:sldId id="296" r:id="rId32"/>
    <p:sldId id="290" r:id="rId33"/>
    <p:sldId id="291" r:id="rId34"/>
    <p:sldId id="300" r:id="rId35"/>
    <p:sldId id="271" r:id="rId36"/>
    <p:sldId id="280" r:id="rId37"/>
    <p:sldId id="27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ksham Gupta" initials="SG" lastIdx="3" clrIdx="0">
    <p:extLst>
      <p:ext uri="{19B8F6BF-5375-455C-9EA6-DF929625EA0E}">
        <p15:presenceInfo xmlns:p15="http://schemas.microsoft.com/office/powerpoint/2012/main" userId="S::saksham.gupta01@nagarro.com::7338b030-7f50-4370-9680-57b747bb646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BFE8"/>
    <a:srgbClr val="CE88CB"/>
    <a:srgbClr val="B99DB7"/>
    <a:srgbClr val="7327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0" autoAdjust="0"/>
    <p:restoredTop sz="94660"/>
  </p:normalViewPr>
  <p:slideViewPr>
    <p:cSldViewPr snapToGrid="0">
      <p:cViewPr varScale="1">
        <p:scale>
          <a:sx n="108" d="100"/>
          <a:sy n="108" d="100"/>
        </p:scale>
        <p:origin x="7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2508974116757983E-2"/>
          <c:y val="2.7222250043704186E-2"/>
          <c:w val="0.71779413137150905"/>
          <c:h val="0.85086682871609853"/>
        </c:manualLayout>
      </c:layout>
      <c:areaChart>
        <c:grouping val="stacked"/>
        <c:varyColors val="0"/>
        <c:ser>
          <c:idx val="0"/>
          <c:order val="0"/>
          <c:tx>
            <c:strRef>
              <c:f>Sheet1!$B$1</c:f>
              <c:strCache>
                <c:ptCount val="1"/>
                <c:pt idx="0">
                  <c:v>Series 1</c:v>
                </c:pt>
              </c:strCache>
            </c:strRef>
          </c:tx>
          <c:spPr>
            <a:solidFill>
              <a:schemeClr val="accent1"/>
            </a:solidFill>
            <a:ln>
              <a:noFill/>
            </a:ln>
            <a:effectLst/>
          </c:spPr>
          <c:val>
            <c:numRef>
              <c:f>Sheet1!$B$2:$B$6</c:f>
              <c:numCache>
                <c:formatCode>General</c:formatCode>
                <c:ptCount val="5"/>
                <c:pt idx="0">
                  <c:v>32</c:v>
                </c:pt>
                <c:pt idx="1">
                  <c:v>32</c:v>
                </c:pt>
                <c:pt idx="2">
                  <c:v>28</c:v>
                </c:pt>
                <c:pt idx="3">
                  <c:v>10</c:v>
                </c:pt>
                <c:pt idx="4">
                  <c:v>15</c:v>
                </c:pt>
              </c:numCache>
            </c:numRef>
          </c:val>
          <c:extLst>
            <c:ext xmlns:c16="http://schemas.microsoft.com/office/drawing/2014/chart" uri="{C3380CC4-5D6E-409C-BE32-E72D297353CC}">
              <c16:uniqueId val="{00000000-7C43-4008-9E4F-41D1F2FDA49A}"/>
            </c:ext>
          </c:extLst>
        </c:ser>
        <c:ser>
          <c:idx val="1"/>
          <c:order val="1"/>
          <c:tx>
            <c:strRef>
              <c:f>Sheet1!$C$1</c:f>
              <c:strCache>
                <c:ptCount val="1"/>
                <c:pt idx="0">
                  <c:v>Series 2</c:v>
                </c:pt>
              </c:strCache>
            </c:strRef>
          </c:tx>
          <c:spPr>
            <a:solidFill>
              <a:schemeClr val="accent2"/>
            </a:solidFill>
            <a:ln>
              <a:noFill/>
            </a:ln>
            <a:effectLst/>
          </c:spPr>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7C43-4008-9E4F-41D1F2FDA49A}"/>
            </c:ext>
          </c:extLst>
        </c:ser>
        <c:ser>
          <c:idx val="2"/>
          <c:order val="2"/>
          <c:tx>
            <c:strRef>
              <c:f>Sheet1!$D$1</c:f>
              <c:strCache>
                <c:ptCount val="1"/>
                <c:pt idx="0">
                  <c:v>Series 3</c:v>
                </c:pt>
              </c:strCache>
            </c:strRef>
          </c:tx>
          <c:spPr>
            <a:solidFill>
              <a:schemeClr val="accent3"/>
            </a:solidFill>
            <a:ln w="25400">
              <a:noFill/>
            </a:ln>
            <a:effectLst/>
          </c:spPr>
          <c:val>
            <c:numRef>
              <c:f>Sheet1!$D$2:$D$6</c:f>
              <c:numCache>
                <c:formatCode>General</c:formatCode>
                <c:ptCount val="5"/>
                <c:pt idx="0">
                  <c:v>8</c:v>
                </c:pt>
                <c:pt idx="1">
                  <c:v>10</c:v>
                </c:pt>
                <c:pt idx="2">
                  <c:v>16</c:v>
                </c:pt>
                <c:pt idx="3">
                  <c:v>16</c:v>
                </c:pt>
                <c:pt idx="4">
                  <c:v>20</c:v>
                </c:pt>
              </c:numCache>
            </c:numRef>
          </c:val>
          <c:extLst>
            <c:ext xmlns:c16="http://schemas.microsoft.com/office/drawing/2014/chart" uri="{C3380CC4-5D6E-409C-BE32-E72D297353CC}">
              <c16:uniqueId val="{00000002-7C43-4008-9E4F-41D1F2FDA49A}"/>
            </c:ext>
          </c:extLst>
        </c:ser>
        <c:ser>
          <c:idx val="3"/>
          <c:order val="3"/>
          <c:tx>
            <c:strRef>
              <c:f>Sheet1!$E$1</c:f>
              <c:strCache>
                <c:ptCount val="1"/>
                <c:pt idx="0">
                  <c:v>Series 4</c:v>
                </c:pt>
              </c:strCache>
            </c:strRef>
          </c:tx>
          <c:spPr>
            <a:solidFill>
              <a:schemeClr val="accent4"/>
            </a:solidFill>
            <a:ln w="25400">
              <a:noFill/>
            </a:ln>
            <a:effectLst/>
          </c:spPr>
          <c:val>
            <c:numRef>
              <c:f>Sheet1!$E$2:$E$6</c:f>
              <c:numCache>
                <c:formatCode>General</c:formatCode>
                <c:ptCount val="5"/>
                <c:pt idx="0">
                  <c:v>18</c:v>
                </c:pt>
                <c:pt idx="1">
                  <c:v>22</c:v>
                </c:pt>
                <c:pt idx="2">
                  <c:v>16</c:v>
                </c:pt>
                <c:pt idx="3">
                  <c:v>18</c:v>
                </c:pt>
                <c:pt idx="4">
                  <c:v>25</c:v>
                </c:pt>
              </c:numCache>
            </c:numRef>
          </c:val>
          <c:extLst>
            <c:ext xmlns:c16="http://schemas.microsoft.com/office/drawing/2014/chart" uri="{C3380CC4-5D6E-409C-BE32-E72D297353CC}">
              <c16:uniqueId val="{00000003-7C43-4008-9E4F-41D1F2FDA49A}"/>
            </c:ext>
          </c:extLst>
        </c:ser>
        <c:dLbls>
          <c:showLegendKey val="0"/>
          <c:showVal val="0"/>
          <c:showCatName val="0"/>
          <c:showSerName val="0"/>
          <c:showPercent val="0"/>
          <c:showBubbleSize val="0"/>
        </c:dLbls>
        <c:axId val="429966232"/>
        <c:axId val="429964664"/>
      </c:areaChart>
      <c:catAx>
        <c:axId val="429966232"/>
        <c:scaling>
          <c:orientation val="minMax"/>
        </c:scaling>
        <c:delete val="0"/>
        <c:axPos val="b"/>
        <c:numFmt formatCode="0"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9964664"/>
        <c:crosses val="autoZero"/>
        <c:auto val="1"/>
        <c:lblAlgn val="ctr"/>
        <c:lblOffset val="100"/>
        <c:noMultiLvlLbl val="0"/>
      </c:catAx>
      <c:valAx>
        <c:axId val="429964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9966232"/>
        <c:crosses val="autoZero"/>
        <c:crossBetween val="midCat"/>
      </c:valAx>
      <c:spPr>
        <a:noFill/>
        <a:ln>
          <a:noFill/>
        </a:ln>
        <a:effectLst/>
      </c:spPr>
    </c:plotArea>
    <c:legend>
      <c:legendPos val="b"/>
      <c:layout>
        <c:manualLayout>
          <c:xMode val="edge"/>
          <c:yMode val="edge"/>
          <c:x val="0.82633102597429198"/>
          <c:y val="0.31219756749751398"/>
          <c:w val="0.11043464999237457"/>
          <c:h val="0.28244038299724677"/>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6834441056563911E-2"/>
          <c:y val="3.3583708165233171E-2"/>
          <c:w val="0.65185968941382322"/>
          <c:h val="0.91648758725496582"/>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62-4BFE-BB34-BDA8F22C1D2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62-4BFE-BB34-BDA8F22C1D2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62-4BFE-BB34-BDA8F22C1D2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62-4BFE-BB34-BDA8F22C1D2D}"/>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9362-4BFE-BB34-BDA8F22C1D2D}"/>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76994942038495184"/>
          <c:y val="0.3281755387613951"/>
          <c:w val="0.20664930555555555"/>
          <c:h val="0.29104406900712454"/>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8EF238-771A-4086-BC2A-86F3ACCCAA59}" type="datetimeFigureOut">
              <a:rPr lang="en-US" smtClean="0"/>
              <a:t>2/14/2020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038A7-6744-4992-B939-454D2EA5470D}" type="slidenum">
              <a:rPr lang="en-US" smtClean="0"/>
              <a:t>‹#›</a:t>
            </a:fld>
            <a:endParaRPr lang="en-US" dirty="0"/>
          </a:p>
        </p:txBody>
      </p:sp>
    </p:spTree>
    <p:extLst>
      <p:ext uri="{BB962C8B-B14F-4D97-AF65-F5344CB8AC3E}">
        <p14:creationId xmlns:p14="http://schemas.microsoft.com/office/powerpoint/2010/main" val="70260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pc01.safelinks.protection.outlook.com/?url=https%3A%2F%2Fdocs.microsoft.com%2Fen-us%2Fpower-platform%2Fadmin%2Fcreate-environment-powerapps&amp;data=02%7C01%7Csaksham.gupta01%40nagarro.com%7C26daa08a0f634c214aad08d7ae8f491e%7Ca45fe71af4804e42ad5eaff33165aa35%7C0%7C0%7C637169802750618992&amp;sdata=Twfyrk9NW8ooDl9%2BFT5Wz%2Fwo8GOYTyQ0ygs9jIyhCgU%3D&amp;reserved=0"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IN" sz="1200" b="1" i="0" kern="1200" dirty="0">
                <a:solidFill>
                  <a:schemeClr val="tx1"/>
                </a:solidFill>
                <a:effectLst/>
                <a:latin typeface="+mn-lt"/>
                <a:ea typeface="+mn-ea"/>
                <a:cs typeface="+mn-cs"/>
              </a:rPr>
              <a:t>Introduction</a:t>
            </a:r>
            <a:r>
              <a:rPr lang="en-I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p>
          <a:p>
            <a:pPr rtl="0" fontAlgn="base"/>
            <a:r>
              <a:rPr lang="en-IN" sz="1200" b="0" i="0" kern="1200" dirty="0">
                <a:solidFill>
                  <a:schemeClr val="tx1"/>
                </a:solidFill>
                <a:effectLst/>
                <a:latin typeface="+mn-lt"/>
                <a:ea typeface="+mn-ea"/>
                <a:cs typeface="+mn-cs"/>
              </a:rPr>
              <a:t>When we talk about Power Platform, we think about two things: Easy and quick</a:t>
            </a:r>
            <a:r>
              <a:rPr lang="en-US" sz="1200" b="0" i="0" kern="1200" dirty="0">
                <a:solidFill>
                  <a:schemeClr val="tx1"/>
                </a:solidFill>
                <a:effectLst/>
                <a:latin typeface="+mn-lt"/>
                <a:ea typeface="+mn-ea"/>
                <a:cs typeface="+mn-cs"/>
              </a:rPr>
              <a:t> </a:t>
            </a:r>
          </a:p>
          <a:p>
            <a:pPr rtl="0" fontAlgn="base"/>
            <a:r>
              <a:rPr lang="en-IN" sz="1200" b="0" i="0" kern="1200" dirty="0">
                <a:solidFill>
                  <a:schemeClr val="tx1"/>
                </a:solidFill>
                <a:effectLst/>
                <a:latin typeface="+mn-lt"/>
                <a:ea typeface="+mn-ea"/>
                <a:cs typeface="+mn-cs"/>
              </a:rPr>
              <a:t>Ease of developing a solution - few clicks and solution is ready.</a:t>
            </a:r>
            <a:r>
              <a:rPr lang="en-US" sz="1200" b="0" i="0" kern="1200" dirty="0">
                <a:solidFill>
                  <a:schemeClr val="tx1"/>
                </a:solidFill>
                <a:effectLst/>
                <a:latin typeface="+mn-lt"/>
                <a:ea typeface="+mn-ea"/>
                <a:cs typeface="+mn-cs"/>
              </a:rPr>
              <a:t> </a:t>
            </a:r>
          </a:p>
          <a:p>
            <a:pPr rtl="0" fontAlgn="base"/>
            <a:r>
              <a:rPr lang="en-IN" sz="1200" b="0" i="0" kern="1200" dirty="0">
                <a:solidFill>
                  <a:schemeClr val="tx1"/>
                </a:solidFill>
                <a:effectLst/>
                <a:latin typeface="+mn-lt"/>
                <a:ea typeface="+mn-ea"/>
                <a:cs typeface="+mn-cs"/>
              </a:rPr>
              <a:t>Quickly ready to use solution</a:t>
            </a:r>
            <a:r>
              <a:rPr lang="en-US" sz="1200" b="0" i="0" kern="1200" dirty="0">
                <a:solidFill>
                  <a:schemeClr val="tx1"/>
                </a:solidFill>
                <a:effectLst/>
                <a:latin typeface="+mn-lt"/>
                <a:ea typeface="+mn-ea"/>
                <a:cs typeface="+mn-cs"/>
              </a:rPr>
              <a:t> </a:t>
            </a:r>
          </a:p>
          <a:p>
            <a:pPr rtl="0" fontAlgn="base"/>
            <a:r>
              <a:rPr lang="en-IN"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p>
          <a:p>
            <a:pPr rtl="0" fontAlgn="base"/>
            <a:r>
              <a:rPr lang="en-IN" sz="1200" b="0" i="0" kern="1200" dirty="0">
                <a:solidFill>
                  <a:schemeClr val="tx1"/>
                </a:solidFill>
                <a:effectLst/>
                <a:latin typeface="+mn-lt"/>
                <a:ea typeface="+mn-ea"/>
                <a:cs typeface="+mn-cs"/>
              </a:rPr>
              <a:t>But There is one more key but less talked about features:</a:t>
            </a:r>
            <a:r>
              <a:rPr lang="en-US" sz="1200" b="0" i="0" kern="1200" dirty="0">
                <a:solidFill>
                  <a:schemeClr val="tx1"/>
                </a:solidFill>
                <a:effectLst/>
                <a:latin typeface="+mn-lt"/>
                <a:ea typeface="+mn-ea"/>
                <a:cs typeface="+mn-cs"/>
              </a:rPr>
              <a:t> </a:t>
            </a:r>
          </a:p>
          <a:p>
            <a:pPr rtl="0" fontAlgn="base"/>
            <a:r>
              <a:rPr lang="en-IN"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p>
          <a:p>
            <a:pPr rtl="0" fontAlgn="base"/>
            <a:r>
              <a:rPr lang="en-IN" sz="1200" b="0" i="0" kern="1200" dirty="0">
                <a:solidFill>
                  <a:schemeClr val="tx1"/>
                </a:solidFill>
                <a:effectLst/>
                <a:latin typeface="+mn-lt"/>
                <a:ea typeface="+mn-ea"/>
                <a:cs typeface="+mn-cs"/>
              </a:rPr>
              <a:t>Using power platform, we create Independent micro solutions or products.</a:t>
            </a:r>
            <a:r>
              <a:rPr lang="en-US" sz="1200" b="0" i="0" kern="1200" dirty="0">
                <a:solidFill>
                  <a:schemeClr val="tx1"/>
                </a:solidFill>
                <a:effectLst/>
                <a:latin typeface="+mn-lt"/>
                <a:ea typeface="+mn-ea"/>
                <a:cs typeface="+mn-cs"/>
              </a:rPr>
              <a:t> </a:t>
            </a:r>
          </a:p>
          <a:p>
            <a:pPr rtl="0" fontAlgn="base"/>
            <a:r>
              <a:rPr lang="en-IN"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p>
          <a:p>
            <a:pPr rtl="0" fontAlgn="base"/>
            <a:r>
              <a:rPr lang="en-IN" sz="1200" b="0" i="0" kern="1200" dirty="0">
                <a:solidFill>
                  <a:schemeClr val="tx1"/>
                </a:solidFill>
                <a:effectLst/>
                <a:latin typeface="+mn-lt"/>
                <a:ea typeface="+mn-ea"/>
                <a:cs typeface="+mn-cs"/>
              </a:rPr>
              <a:t>When we focus on micro solutions or products,  we need to take care of : </a:t>
            </a:r>
            <a:r>
              <a:rPr lang="en-US" sz="1200" b="0" i="0" kern="1200" dirty="0">
                <a:solidFill>
                  <a:schemeClr val="tx1"/>
                </a:solidFill>
                <a:effectLst/>
                <a:latin typeface="+mn-lt"/>
                <a:ea typeface="+mn-ea"/>
                <a:cs typeface="+mn-cs"/>
              </a:rPr>
              <a:t> </a:t>
            </a:r>
          </a:p>
          <a:p>
            <a:pPr rtl="0" fontAlgn="base"/>
            <a:r>
              <a:rPr lang="en-IN"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p>
          <a:p>
            <a:pPr rtl="0" fontAlgn="base"/>
            <a:r>
              <a:rPr lang="en-IN" sz="1200" b="0" i="0" kern="1200" dirty="0">
                <a:solidFill>
                  <a:schemeClr val="tx1"/>
                </a:solidFill>
                <a:effectLst/>
                <a:latin typeface="+mn-lt"/>
                <a:ea typeface="+mn-ea"/>
                <a:cs typeface="+mn-cs"/>
              </a:rPr>
              <a:t>Distributing the solution: and for that we need to package the solution</a:t>
            </a:r>
            <a:r>
              <a:rPr lang="en-US" sz="1200" b="0" i="0" kern="1200" dirty="0">
                <a:solidFill>
                  <a:schemeClr val="tx1"/>
                </a:solidFill>
                <a:effectLst/>
                <a:latin typeface="+mn-lt"/>
                <a:ea typeface="+mn-ea"/>
                <a:cs typeface="+mn-cs"/>
              </a:rPr>
              <a:t> </a:t>
            </a:r>
          </a:p>
          <a:p>
            <a:pPr rtl="0" fontAlgn="base"/>
            <a:r>
              <a:rPr lang="en-IN" sz="1200" b="0" i="0" kern="1200" dirty="0">
                <a:solidFill>
                  <a:schemeClr val="tx1"/>
                </a:solidFill>
                <a:effectLst/>
                <a:latin typeface="+mn-lt"/>
                <a:ea typeface="+mn-ea"/>
                <a:cs typeface="+mn-cs"/>
              </a:rPr>
              <a:t>Maintenance of the product e.g. Manging the different versions of the solution. </a:t>
            </a:r>
            <a:r>
              <a:rPr lang="en-US" sz="1200" b="0" i="0" kern="1200" dirty="0">
                <a:solidFill>
                  <a:schemeClr val="tx1"/>
                </a:solidFill>
                <a:effectLst/>
                <a:latin typeface="+mn-lt"/>
                <a:ea typeface="+mn-ea"/>
                <a:cs typeface="+mn-cs"/>
              </a:rPr>
              <a:t> </a:t>
            </a:r>
          </a:p>
          <a:p>
            <a:pPr rtl="0" fontAlgn="base"/>
            <a:r>
              <a:rPr lang="en-IN"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p>
          <a:p>
            <a:pPr rtl="0" fontAlgn="base"/>
            <a:r>
              <a:rPr lang="en-IN" sz="1200" b="0" i="0" kern="1200" dirty="0">
                <a:solidFill>
                  <a:schemeClr val="tx1"/>
                </a:solidFill>
                <a:effectLst/>
                <a:latin typeface="+mn-lt"/>
                <a:ea typeface="+mn-ea"/>
                <a:cs typeface="+mn-cs"/>
              </a:rPr>
              <a:t>This session is focused on : Distributing and maintaining independent solutions which are developed using Microsoft power platform. And for this we would take help of Azure Power build tools and Power environments.</a:t>
            </a:r>
            <a:r>
              <a:rPr lang="en-US"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F2F038A7-6744-4992-B939-454D2EA5470D}" type="slidenum">
              <a:rPr lang="en-US" smtClean="0"/>
              <a:t>15</a:t>
            </a:fld>
            <a:endParaRPr lang="en-US" dirty="0"/>
          </a:p>
        </p:txBody>
      </p:sp>
    </p:spTree>
    <p:extLst>
      <p:ext uri="{BB962C8B-B14F-4D97-AF65-F5344CB8AC3E}">
        <p14:creationId xmlns:p14="http://schemas.microsoft.com/office/powerpoint/2010/main" val="1168140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Solutions are the containers to track the changes that you make to PowerApps &amp; Microsoft Flow. </a:t>
            </a:r>
          </a:p>
          <a:p>
            <a:r>
              <a:rPr lang="en-US" sz="1200" b="1" dirty="0"/>
              <a:t>A solution can contain one or more apps as well as other components such as site maps, entities, processes, web resources, option sets, and more which we will talk about in details later in the session.</a:t>
            </a:r>
          </a:p>
          <a:p>
            <a:r>
              <a:rPr lang="en-US" sz="1200" b="1" dirty="0"/>
              <a:t>In Power Apps, solutions are leveraged to transport apps and components from one environment to another</a:t>
            </a:r>
          </a:p>
          <a:p>
            <a:r>
              <a:rPr lang="en-US" sz="1200" b="1" dirty="0"/>
              <a:t>In some scenarios solutions are also used to transport customizations from one env to another.</a:t>
            </a:r>
          </a:p>
          <a:p>
            <a:r>
              <a:rPr lang="en-US" sz="1200" b="1" dirty="0">
                <a:solidFill>
                  <a:srgbClr val="FFFF00"/>
                </a:solidFill>
              </a:rPr>
              <a:t>Showcase the same using powerapps portal </a:t>
            </a:r>
          </a:p>
          <a:p>
            <a:r>
              <a:rPr lang="en-US" sz="1200" b="1" dirty="0"/>
              <a:t> Similarly if you are an ISV and you are creating an app that you will distribute; you’ll need to use solutions.</a:t>
            </a:r>
          </a:p>
          <a:p>
            <a:r>
              <a:rPr lang="en-US" sz="1200" b="1" dirty="0"/>
              <a:t>So, for those who don't know what is an ISV, ISV stands for independent software vendor.It is an individual or organization that develops, markets, and sells software solutions.</a:t>
            </a:r>
          </a:p>
          <a:p>
            <a:r>
              <a:rPr lang="en-US" sz="1200" b="1" dirty="0"/>
              <a:t> </a:t>
            </a:r>
          </a:p>
          <a:p>
            <a:r>
              <a:rPr lang="en-US" sz="1200" b="1" dirty="0"/>
              <a:t>There are two types of solutions: </a:t>
            </a:r>
            <a:r>
              <a:rPr lang="en-US" sz="1200" b="1" i="1" dirty="0"/>
              <a:t>managed</a:t>
            </a:r>
            <a:r>
              <a:rPr lang="en-US" sz="1200" b="1" dirty="0"/>
              <a:t> and </a:t>
            </a:r>
            <a:r>
              <a:rPr lang="en-US" sz="1200" b="1" i="1" dirty="0"/>
              <a:t>unmanaged</a:t>
            </a:r>
            <a:r>
              <a:rPr lang="en-US" sz="1200" b="1" dirty="0"/>
              <a:t>.</a:t>
            </a:r>
          </a:p>
          <a:p>
            <a:r>
              <a:rPr lang="en-US" sz="1200" b="1" dirty="0"/>
              <a:t>A managed solution is a completed solution that is intended to be distributed and installed.</a:t>
            </a:r>
          </a:p>
          <a:p>
            <a:r>
              <a:rPr lang="en-US" sz="1200" b="1" dirty="0"/>
              <a:t>While on the other hand, </a:t>
            </a:r>
          </a:p>
          <a:p>
            <a:r>
              <a:rPr lang="en-US" sz="1200" b="1" dirty="0"/>
              <a:t>An unmanaged solution is one that is still under development or isn’t intended to be distributed.</a:t>
            </a:r>
          </a:p>
          <a:p>
            <a:r>
              <a:rPr lang="en-US" sz="1200" b="1" dirty="0"/>
              <a:t>When a solution is unmanaged, you can continue to add and remove components to it.</a:t>
            </a:r>
          </a:p>
          <a:p>
            <a:r>
              <a:rPr lang="en-US" sz="1200" b="1" dirty="0"/>
              <a:t>But you cannot edit the components of a managed solution.</a:t>
            </a:r>
          </a:p>
          <a:p>
            <a:r>
              <a:rPr lang="en-US" sz="1200" b="1" dirty="0"/>
              <a:t>When your development is completed under the unmanaged solution and you want to distribute it, you export it as a managed solution and distribute it to different environments.</a:t>
            </a:r>
          </a:p>
          <a:p>
            <a:endParaRPr lang="en-US" dirty="0"/>
          </a:p>
        </p:txBody>
      </p:sp>
      <p:sp>
        <p:nvSpPr>
          <p:cNvPr id="4" name="Slide Number Placeholder 3"/>
          <p:cNvSpPr>
            <a:spLocks noGrp="1"/>
          </p:cNvSpPr>
          <p:nvPr>
            <p:ph type="sldNum" sz="quarter" idx="5"/>
          </p:nvPr>
        </p:nvSpPr>
        <p:spPr/>
        <p:txBody>
          <a:bodyPr/>
          <a:lstStyle/>
          <a:p>
            <a:fld id="{F2F038A7-6744-4992-B939-454D2EA5470D}" type="slidenum">
              <a:rPr lang="en-US" smtClean="0"/>
              <a:t>18</a:t>
            </a:fld>
            <a:endParaRPr lang="en-US" dirty="0"/>
          </a:p>
        </p:txBody>
      </p:sp>
    </p:spTree>
    <p:extLst>
      <p:ext uri="{BB962C8B-B14F-4D97-AF65-F5344CB8AC3E}">
        <p14:creationId xmlns:p14="http://schemas.microsoft.com/office/powerpoint/2010/main" val="3824143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IN" sz="1200" b="1" i="0" kern="1200" dirty="0">
                <a:solidFill>
                  <a:schemeClr val="tx1"/>
                </a:solidFill>
                <a:effectLst/>
                <a:latin typeface="+mn-lt"/>
                <a:ea typeface="+mn-ea"/>
                <a:cs typeface="+mn-cs"/>
              </a:rPr>
              <a:t>Power Environments:</a:t>
            </a:r>
            <a:r>
              <a:rPr lang="en-US" sz="1200" b="0" i="0" kern="1200" dirty="0">
                <a:solidFill>
                  <a:schemeClr val="tx1"/>
                </a:solidFill>
                <a:effectLst/>
                <a:latin typeface="+mn-lt"/>
                <a:ea typeface="+mn-ea"/>
                <a:cs typeface="+mn-cs"/>
              </a:rPr>
              <a:t> </a:t>
            </a:r>
          </a:p>
          <a:p>
            <a:pPr rtl="0" fontAlgn="base"/>
            <a:r>
              <a:rPr lang="en-IN"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p>
          <a:p>
            <a:pPr rtl="0" fontAlgn="base"/>
            <a:r>
              <a:rPr lang="en-IN" sz="1200" b="0" i="0" kern="1200" dirty="0">
                <a:solidFill>
                  <a:schemeClr val="tx1"/>
                </a:solidFill>
                <a:effectLst/>
                <a:latin typeface="+mn-lt"/>
                <a:ea typeface="+mn-ea"/>
                <a:cs typeface="+mn-cs"/>
              </a:rPr>
              <a:t>Consider Environment as a container or space provided by Microsoft to store, manage and share your organization's business data, apps and flows. </a:t>
            </a:r>
            <a:r>
              <a:rPr lang="en-IN" sz="1200" b="1" i="0" kern="1200" dirty="0">
                <a:solidFill>
                  <a:schemeClr val="tx1"/>
                </a:solidFill>
                <a:effectLst/>
                <a:latin typeface="+mn-lt"/>
                <a:ea typeface="+mn-ea"/>
                <a:cs typeface="+mn-cs"/>
              </a:rPr>
              <a:t>So far it targets apps and flows and Power BI and Power Virtual agents are out of it</a:t>
            </a:r>
            <a:r>
              <a:rPr lang="en-IN" sz="1200" b="0" i="0" kern="1200" dirty="0">
                <a:solidFill>
                  <a:schemeClr val="tx1"/>
                </a:solidFill>
                <a:effectLst/>
                <a:latin typeface="+mn-lt"/>
                <a:ea typeface="+mn-ea"/>
                <a:cs typeface="+mn-cs"/>
              </a:rPr>
              <a:t>. Each tenant gets one default environment automatically created as soon as first app gets created in the tenant. And Every user, within the company’s the tenant, that has a PowerApps license can access the Default environment.</a:t>
            </a:r>
            <a:r>
              <a:rPr lang="en-US" sz="1200" b="0" i="0" kern="1200" dirty="0">
                <a:solidFill>
                  <a:schemeClr val="tx1"/>
                </a:solidFill>
                <a:effectLst/>
                <a:latin typeface="+mn-lt"/>
                <a:ea typeface="+mn-ea"/>
                <a:cs typeface="+mn-cs"/>
              </a:rPr>
              <a:t> </a:t>
            </a:r>
          </a:p>
          <a:p>
            <a:pPr rtl="0" fontAlgn="base"/>
            <a:r>
              <a:rPr lang="en-IN"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p>
          <a:p>
            <a:pPr rtl="0" fontAlgn="base"/>
            <a:r>
              <a:rPr lang="en-IN" sz="1200" b="0" i="0" kern="1200" dirty="0">
                <a:solidFill>
                  <a:schemeClr val="tx1"/>
                </a:solidFill>
                <a:effectLst/>
                <a:latin typeface="+mn-lt"/>
                <a:ea typeface="+mn-ea"/>
                <a:cs typeface="+mn-cs"/>
              </a:rPr>
              <a:t>Environment servers the purpose of separating apps that may have different roles and security requirements or target audience e.g. sales related apps should be visible to only sales department and no one else in the organization should have access to these apps and data related to these apps.</a:t>
            </a:r>
            <a:r>
              <a:rPr lang="en-US" sz="1200" b="0" i="0" kern="1200" dirty="0">
                <a:solidFill>
                  <a:schemeClr val="tx1"/>
                </a:solidFill>
                <a:effectLst/>
                <a:latin typeface="+mn-lt"/>
                <a:ea typeface="+mn-ea"/>
                <a:cs typeface="+mn-cs"/>
              </a:rPr>
              <a:t> </a:t>
            </a:r>
          </a:p>
          <a:p>
            <a:pPr rtl="0" fontAlgn="base"/>
            <a:r>
              <a:rPr lang="en-IN"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p>
          <a:p>
            <a:pPr rtl="0" fontAlgn="base"/>
            <a:r>
              <a:rPr lang="en-IN" sz="1200" b="0" i="0" kern="1200" dirty="0">
                <a:solidFill>
                  <a:schemeClr val="tx1"/>
                </a:solidFill>
                <a:effectLst/>
                <a:latin typeface="+mn-lt"/>
                <a:ea typeface="+mn-ea"/>
                <a:cs typeface="+mn-cs"/>
              </a:rPr>
              <a:t>Every environment can have zero or one CDS database which provides storage for the apps in that environment. This means you can create an environment with or without a common data service database. </a:t>
            </a:r>
            <a:r>
              <a:rPr lang="en-US" sz="1200" b="0" i="0" kern="1200" dirty="0">
                <a:solidFill>
                  <a:schemeClr val="tx1"/>
                </a:solidFill>
                <a:effectLst/>
                <a:latin typeface="+mn-lt"/>
                <a:ea typeface="+mn-ea"/>
                <a:cs typeface="+mn-cs"/>
              </a:rPr>
              <a:t> </a:t>
            </a:r>
          </a:p>
          <a:p>
            <a:pPr rtl="0" fontAlgn="base"/>
            <a:r>
              <a:rPr lang="en-IN" sz="1200" b="0" i="0" kern="1200" dirty="0">
                <a:solidFill>
                  <a:schemeClr val="tx1"/>
                </a:solidFill>
                <a:effectLst/>
                <a:latin typeface="+mn-lt"/>
                <a:ea typeface="+mn-ea"/>
                <a:cs typeface="+mn-cs"/>
              </a:rPr>
              <a:t>There are two inbuilt roles per environment : Admin and maker.  Admin role can perform all administrative actions on an environment e.g. Add or remove a user or group, Provision a Common Data Service database for the environment, View and manage all resources created within an environment and set data loss prevention policies</a:t>
            </a:r>
            <a:r>
              <a:rPr lang="en-US" sz="1200" b="0" i="0" kern="1200" dirty="0">
                <a:solidFill>
                  <a:schemeClr val="tx1"/>
                </a:solidFill>
                <a:effectLst/>
                <a:latin typeface="+mn-lt"/>
                <a:ea typeface="+mn-ea"/>
                <a:cs typeface="+mn-cs"/>
              </a:rPr>
              <a:t> </a:t>
            </a:r>
          </a:p>
          <a:p>
            <a:pPr rtl="0" fontAlgn="base"/>
            <a:r>
              <a:rPr lang="en-IN" sz="1200" b="0" i="0" kern="1200" dirty="0">
                <a:solidFill>
                  <a:schemeClr val="tx1"/>
                </a:solidFill>
                <a:effectLst/>
                <a:latin typeface="+mn-lt"/>
                <a:ea typeface="+mn-ea"/>
                <a:cs typeface="+mn-cs"/>
              </a:rPr>
              <a:t>Maker role can create resources within an environment including apps, connections, custom connectors, gateways, and flows using Power Automate. Makers can also distribute the apps they build in an environment to other users in your organization by sharing the app with individual users, security groups, or to all users in the organization. </a:t>
            </a:r>
            <a:r>
              <a:rPr lang="en-US" sz="1200" b="0" i="0" kern="1200" dirty="0">
                <a:solidFill>
                  <a:schemeClr val="tx1"/>
                </a:solidFill>
                <a:effectLst/>
                <a:latin typeface="+mn-lt"/>
                <a:ea typeface="+mn-ea"/>
                <a:cs typeface="+mn-cs"/>
              </a:rPr>
              <a:t> </a:t>
            </a:r>
          </a:p>
          <a:p>
            <a:pPr rtl="0" fontAlgn="base"/>
            <a:r>
              <a:rPr lang="en-IN" sz="1200" b="0" i="0" kern="1200" dirty="0">
                <a:solidFill>
                  <a:schemeClr val="tx1"/>
                </a:solidFill>
                <a:effectLst/>
                <a:latin typeface="+mn-lt"/>
                <a:ea typeface="+mn-ea"/>
                <a:cs typeface="+mn-cs"/>
              </a:rPr>
              <a:t>Whenever a new user signs up for Power Apps, they are automatically added to the Maker role of the default environment. </a:t>
            </a:r>
            <a:r>
              <a:rPr lang="en-US" sz="1200" b="0" i="0" kern="1200" dirty="0">
                <a:solidFill>
                  <a:schemeClr val="tx1"/>
                </a:solidFill>
                <a:effectLst/>
                <a:latin typeface="+mn-lt"/>
                <a:ea typeface="+mn-ea"/>
                <a:cs typeface="+mn-cs"/>
              </a:rPr>
              <a:t> </a:t>
            </a:r>
          </a:p>
          <a:p>
            <a:pPr rtl="0" fontAlgn="base"/>
            <a:r>
              <a:rPr lang="en-IN"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p>
          <a:p>
            <a:pPr rtl="0" fontAlgn="base"/>
            <a:r>
              <a:rPr lang="en-IN" sz="1200" b="0" i="0" kern="1200" dirty="0">
                <a:solidFill>
                  <a:schemeClr val="tx1"/>
                </a:solidFill>
                <a:effectLst/>
                <a:latin typeface="+mn-lt"/>
                <a:ea typeface="+mn-ea"/>
                <a:cs typeface="+mn-cs"/>
              </a:rPr>
              <a:t>User or groups assigned to environment roles are not automatically gets access on environment database. Users should specifically be added to the database of the environment.</a:t>
            </a:r>
            <a:r>
              <a:rPr lang="en-US" sz="1200" b="0" i="0" kern="1200" dirty="0">
                <a:solidFill>
                  <a:schemeClr val="tx1"/>
                </a:solidFill>
                <a:effectLst/>
                <a:latin typeface="+mn-lt"/>
                <a:ea typeface="+mn-ea"/>
                <a:cs typeface="+mn-cs"/>
              </a:rPr>
              <a:t> </a:t>
            </a:r>
          </a:p>
          <a:p>
            <a:pPr rtl="0" fontAlgn="base"/>
            <a:r>
              <a:rPr lang="en-IN"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p>
          <a:p>
            <a:pPr rtl="0" fontAlgn="base"/>
            <a:r>
              <a:rPr lang="en-IN" sz="1200" b="0" i="0" kern="1200" dirty="0">
                <a:solidFill>
                  <a:schemeClr val="tx1"/>
                </a:solidFill>
                <a:effectLst/>
                <a:latin typeface="+mn-lt"/>
                <a:ea typeface="+mn-ea"/>
                <a:cs typeface="+mn-cs"/>
              </a:rPr>
              <a:t>Licensing : Office 365 plans doesn't allow you to create an environment. A dedicated Power App plan or Dynamics 365 App plan is needed to create an environment ref: </a:t>
            </a:r>
            <a:r>
              <a:rPr lang="en-IN" sz="1200" b="0" i="0" kern="1200" dirty="0">
                <a:solidFill>
                  <a:schemeClr val="tx1"/>
                </a:solidFill>
                <a:effectLst/>
                <a:latin typeface="+mn-lt"/>
                <a:ea typeface="+mn-ea"/>
                <a:cs typeface="+mn-cs"/>
                <a:hlinkClick r:id="rId3"/>
              </a:rPr>
              <a:t>https://docs.microsoft.com/en-us/power-platform/admin/create-environment-powerapps</a:t>
            </a:r>
            <a:r>
              <a:rPr lang="en-US" sz="1200" b="0" i="0" kern="1200" dirty="0">
                <a:solidFill>
                  <a:schemeClr val="tx1"/>
                </a:solidFill>
                <a:effectLst/>
                <a:latin typeface="+mn-lt"/>
                <a:ea typeface="+mn-ea"/>
                <a:cs typeface="+mn-cs"/>
              </a:rPr>
              <a:t> </a:t>
            </a:r>
          </a:p>
          <a:p>
            <a:pPr rtl="0" fontAlgn="base"/>
            <a:r>
              <a:rPr lang="en-IN"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p>
          <a:p>
            <a:pPr rtl="0" fontAlgn="base"/>
            <a:r>
              <a:rPr lang="en-IN" sz="1200" b="0" i="0" kern="1200" dirty="0">
                <a:solidFill>
                  <a:schemeClr val="tx1"/>
                </a:solidFill>
                <a:effectLst/>
                <a:latin typeface="+mn-lt"/>
                <a:ea typeface="+mn-ea"/>
                <a:cs typeface="+mn-cs"/>
              </a:rPr>
              <a:t>You can create environments in the Power Platform Admin center. Previously, environments could only be created in the Dynamics 365 Admin center and the Power Apps Admin center.</a:t>
            </a:r>
            <a:r>
              <a:rPr lang="en-US"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F2F038A7-6744-4992-B939-454D2EA5470D}" type="slidenum">
              <a:rPr lang="en-US" smtClean="0"/>
              <a:t>20</a:t>
            </a:fld>
            <a:endParaRPr lang="en-US" dirty="0"/>
          </a:p>
        </p:txBody>
      </p:sp>
    </p:spTree>
    <p:extLst>
      <p:ext uri="{BB962C8B-B14F-4D97-AF65-F5344CB8AC3E}">
        <p14:creationId xmlns:p14="http://schemas.microsoft.com/office/powerpoint/2010/main" val="990031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PowerApps build tools are a collection of Azure dev ops tasks that helps you to automate your common build &amp; deployment tasks related to PowerApps.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includes synchronization of solution metadata between development environments and source control, generating build artifacts, deploying to downstream environments, provisioning or de-provisioning of environments.</a:t>
            </a:r>
          </a:p>
          <a:p>
            <a:endParaRPr lang="en-US" dirty="0"/>
          </a:p>
        </p:txBody>
      </p:sp>
      <p:sp>
        <p:nvSpPr>
          <p:cNvPr id="4" name="Slide Number Placeholder 3"/>
          <p:cNvSpPr>
            <a:spLocks noGrp="1"/>
          </p:cNvSpPr>
          <p:nvPr>
            <p:ph type="sldNum" sz="quarter" idx="5"/>
          </p:nvPr>
        </p:nvSpPr>
        <p:spPr/>
        <p:txBody>
          <a:bodyPr/>
          <a:lstStyle/>
          <a:p>
            <a:fld id="{F2F038A7-6744-4992-B939-454D2EA5470D}" type="slidenum">
              <a:rPr lang="en-US" smtClean="0"/>
              <a:t>24</a:t>
            </a:fld>
            <a:endParaRPr lang="en-US" dirty="0"/>
          </a:p>
        </p:txBody>
      </p:sp>
    </p:spTree>
    <p:extLst>
      <p:ext uri="{BB962C8B-B14F-4D97-AF65-F5344CB8AC3E}">
        <p14:creationId xmlns:p14="http://schemas.microsoft.com/office/powerpoint/2010/main" val="13046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have following four types of build tasks:​</a:t>
            </a:r>
          </a:p>
          <a:p>
            <a:pPr rtl="0" fontAlgn="ctr"/>
            <a:r>
              <a:rPr lang="en-US" sz="1200" kern="1200" dirty="0">
                <a:solidFill>
                  <a:schemeClr val="tx1"/>
                </a:solidFill>
                <a:effectLst/>
                <a:latin typeface="+mn-lt"/>
                <a:ea typeface="+mn-ea"/>
                <a:cs typeface="+mn-cs"/>
              </a:rPr>
              <a:t>Solution​</a:t>
            </a:r>
          </a:p>
          <a:p>
            <a:pPr rtl="0" fontAlgn="ctr"/>
            <a:r>
              <a:rPr lang="en-US" sz="1200" kern="1200" dirty="0">
                <a:solidFill>
                  <a:schemeClr val="tx1"/>
                </a:solidFill>
                <a:effectLst/>
                <a:latin typeface="+mn-lt"/>
                <a:ea typeface="+mn-ea"/>
                <a:cs typeface="+mn-cs"/>
              </a:rPr>
              <a:t>Environment management​</a:t>
            </a:r>
          </a:p>
          <a:p>
            <a:pPr rtl="0" fontAlgn="ctr"/>
            <a:r>
              <a:rPr lang="en-US" sz="1200" kern="1200" dirty="0">
                <a:solidFill>
                  <a:schemeClr val="tx1"/>
                </a:solidFill>
                <a:effectLst/>
                <a:latin typeface="+mn-lt"/>
                <a:ea typeface="+mn-ea"/>
                <a:cs typeface="+mn-cs"/>
              </a:rPr>
              <a:t>Helper​</a:t>
            </a:r>
          </a:p>
          <a:p>
            <a:pPr rtl="0" fontAlgn="ctr"/>
            <a:r>
              <a:rPr lang="en-US" sz="1200" kern="1200" dirty="0">
                <a:solidFill>
                  <a:schemeClr val="tx1"/>
                </a:solidFill>
                <a:effectLst/>
                <a:latin typeface="+mn-lt"/>
                <a:ea typeface="+mn-ea"/>
                <a:cs typeface="+mn-cs"/>
              </a:rPr>
              <a:t>Quality check​</a:t>
            </a:r>
          </a:p>
          <a:p>
            <a:pPr rtl="0" fontAlgn="ct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Now, we'll go through each of these build task categories in detail one by one.</a:t>
            </a:r>
          </a:p>
          <a:p>
            <a:endParaRPr lang="en-US" dirty="0"/>
          </a:p>
        </p:txBody>
      </p:sp>
      <p:sp>
        <p:nvSpPr>
          <p:cNvPr id="4" name="Slide Number Placeholder 3"/>
          <p:cNvSpPr>
            <a:spLocks noGrp="1"/>
          </p:cNvSpPr>
          <p:nvPr>
            <p:ph type="sldNum" sz="quarter" idx="5"/>
          </p:nvPr>
        </p:nvSpPr>
        <p:spPr/>
        <p:txBody>
          <a:bodyPr/>
          <a:lstStyle/>
          <a:p>
            <a:fld id="{F2F038A7-6744-4992-B939-454D2EA5470D}" type="slidenum">
              <a:rPr lang="en-US" smtClean="0"/>
              <a:t>25</a:t>
            </a:fld>
            <a:endParaRPr lang="en-US" dirty="0"/>
          </a:p>
        </p:txBody>
      </p:sp>
    </p:spTree>
    <p:extLst>
      <p:ext uri="{BB962C8B-B14F-4D97-AF65-F5344CB8AC3E}">
        <p14:creationId xmlns:p14="http://schemas.microsoft.com/office/powerpoint/2010/main" val="804228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1st category is Solution tasks - under this category, we have following tasks that allows us to import/export/pack/unpack and deploy your solutions.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pPr rtl="0" fontAlgn="ctr"/>
            <a:r>
              <a:rPr lang="en-US" sz="1200" kern="1200" dirty="0">
                <a:solidFill>
                  <a:schemeClr val="tx1"/>
                </a:solidFill>
                <a:effectLst/>
                <a:latin typeface="+mn-lt"/>
                <a:ea typeface="+mn-ea"/>
                <a:cs typeface="+mn-cs"/>
              </a:rPr>
              <a:t>Power Apps import solution - The import solution imports a solution into a target environment.​ Showcase the same using devops portal</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Power Apps export solution - The export solution task exports a solution from a source environment. Showcase the same using devops portal</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Power Apps unpack solution - This task decomposes your solution zip file in to actual source code files. All the xml files, config files will be available after running this task. Showcase the same using devops portal</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Power Apps pack solution - This task is exactly opposite to unpack task. It packs all the source code files into a solution.zip file and then this file can be imported into an environment.</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Publish customizations - The publish customizations task publishes all customizations in an environment.​</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Power Apps set solution version - The set solution version task updates the version of a solution.​</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Power Apps deploy package - This is one of the most important tasks, it deploys your package to the destination environment. It also allows you to deploy multiple solutions, data and code to an environment instead of single solution file. Showcase the same using devops portal</a:t>
            </a:r>
          </a:p>
          <a:p>
            <a:endParaRPr lang="en-US" dirty="0"/>
          </a:p>
        </p:txBody>
      </p:sp>
      <p:sp>
        <p:nvSpPr>
          <p:cNvPr id="4" name="Slide Number Placeholder 3"/>
          <p:cNvSpPr>
            <a:spLocks noGrp="1"/>
          </p:cNvSpPr>
          <p:nvPr>
            <p:ph type="sldNum" sz="quarter" idx="5"/>
          </p:nvPr>
        </p:nvSpPr>
        <p:spPr/>
        <p:txBody>
          <a:bodyPr/>
          <a:lstStyle/>
          <a:p>
            <a:fld id="{F2F038A7-6744-4992-B939-454D2EA5470D}" type="slidenum">
              <a:rPr lang="en-US" smtClean="0"/>
              <a:t>26</a:t>
            </a:fld>
            <a:endParaRPr lang="en-US" dirty="0"/>
          </a:p>
        </p:txBody>
      </p:sp>
    </p:spTree>
    <p:extLst>
      <p:ext uri="{BB962C8B-B14F-4D97-AF65-F5344CB8AC3E}">
        <p14:creationId xmlns:p14="http://schemas.microsoft.com/office/powerpoint/2010/main" val="2247396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2nd category is Environment management tasks - under this category, we have following tasks that helps us in managing our PowerApps environment.</a:t>
            </a:r>
          </a:p>
          <a:p>
            <a:r>
              <a:rPr lang="en-US" sz="1200" kern="1200" dirty="0">
                <a:solidFill>
                  <a:schemeClr val="tx1"/>
                </a:solidFill>
                <a:effectLst/>
                <a:latin typeface="+mn-lt"/>
                <a:ea typeface="+mn-ea"/>
                <a:cs typeface="+mn-cs"/>
              </a:rPr>
              <a:t> </a:t>
            </a:r>
          </a:p>
          <a:p>
            <a:pPr rtl="0" fontAlgn="ctr"/>
            <a:r>
              <a:rPr lang="en-US" sz="1200" kern="1200" dirty="0">
                <a:solidFill>
                  <a:schemeClr val="tx1"/>
                </a:solidFill>
                <a:effectLst/>
                <a:latin typeface="+mn-lt"/>
                <a:ea typeface="+mn-ea"/>
                <a:cs typeface="+mn-cs"/>
              </a:rPr>
              <a:t>Power Apps create environment </a:t>
            </a:r>
          </a:p>
          <a:p>
            <a:pPr rtl="0" fontAlgn="ctr"/>
            <a:r>
              <a:rPr lang="en-US" sz="1200" kern="1200" dirty="0">
                <a:solidFill>
                  <a:schemeClr val="tx1"/>
                </a:solidFill>
                <a:effectLst/>
                <a:latin typeface="+mn-lt"/>
                <a:ea typeface="+mn-ea"/>
                <a:cs typeface="+mn-cs"/>
              </a:rPr>
              <a:t>Power Apps delete environment </a:t>
            </a:r>
          </a:p>
          <a:p>
            <a:pPr rtl="0" fontAlgn="ctr"/>
            <a:r>
              <a:rPr lang="en-US" sz="1200" kern="1200" dirty="0">
                <a:solidFill>
                  <a:schemeClr val="tx1"/>
                </a:solidFill>
                <a:effectLst/>
                <a:latin typeface="+mn-lt"/>
                <a:ea typeface="+mn-ea"/>
                <a:cs typeface="+mn-cs"/>
              </a:rPr>
              <a:t>Power Apps backup environment </a:t>
            </a:r>
          </a:p>
          <a:p>
            <a:pPr rtl="0" fontAlgn="ctr"/>
            <a:r>
              <a:rPr lang="en-US" sz="1200" kern="1200" dirty="0">
                <a:solidFill>
                  <a:schemeClr val="tx1"/>
                </a:solidFill>
                <a:effectLst/>
                <a:latin typeface="+mn-lt"/>
                <a:ea typeface="+mn-ea"/>
                <a:cs typeface="+mn-cs"/>
              </a:rPr>
              <a:t>Power Apps copy environment - </a:t>
            </a:r>
            <a:r>
              <a:rPr lang="en-US" sz="1200" b="1" kern="1200" dirty="0">
                <a:solidFill>
                  <a:schemeClr val="tx1"/>
                </a:solidFill>
                <a:effectLst/>
                <a:latin typeface="+mn-lt"/>
                <a:ea typeface="+mn-ea"/>
                <a:cs typeface="+mn-cs"/>
              </a:rPr>
              <a:t>Two types of copy are available: full and minimal. Full copies both data and solution metadata (customizations), whereas minimal only copies solution metadata but not the actual data.​</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3rd category is Helper task - under helper tasks category, we have "PowerApps tools installer" task, this task should be the first task in any build &amp; release pipeline. This task installs a set of Power Apps specific tools required by the agent to run the Power Apps build tasks. Showcase the same using devops portal</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4th category is Quality check task - under this category, we have "PowerApps checker" task, this task performs a analysis on your solution and checks it against a pre defined set of best practices rules. This task will figure out any problem/issue that has been introduced in your solution.</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F2F038A7-6744-4992-B939-454D2EA5470D}" type="slidenum">
              <a:rPr lang="en-US" smtClean="0"/>
              <a:t>27</a:t>
            </a:fld>
            <a:endParaRPr lang="en-US" dirty="0"/>
          </a:p>
        </p:txBody>
      </p:sp>
    </p:spTree>
    <p:extLst>
      <p:ext uri="{BB962C8B-B14F-4D97-AF65-F5344CB8AC3E}">
        <p14:creationId xmlns:p14="http://schemas.microsoft.com/office/powerpoint/2010/main" val="1933919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x-none" sz="1200" b="1" i="0" kern="1200" dirty="0">
                <a:solidFill>
                  <a:schemeClr val="tx1"/>
                </a:solidFill>
                <a:effectLst/>
                <a:latin typeface="+mn-lt"/>
                <a:ea typeface="+mn-ea"/>
                <a:cs typeface="+mn-cs"/>
              </a:rPr>
              <a:t>Demo</a:t>
            </a:r>
            <a:r>
              <a:rPr lang="en-US" sz="1200" b="0" i="0" kern="1200" dirty="0">
                <a:solidFill>
                  <a:schemeClr val="tx1"/>
                </a:solidFill>
                <a:effectLst/>
                <a:latin typeface="+mn-lt"/>
                <a:ea typeface="+mn-ea"/>
                <a:cs typeface="+mn-cs"/>
              </a:rPr>
              <a:t> </a:t>
            </a:r>
          </a:p>
          <a:p>
            <a:pPr rtl="0" fontAlgn="base"/>
            <a:r>
              <a:rPr lang="x-none"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p>
          <a:p>
            <a:pPr rtl="0" fontAlgn="base"/>
            <a:r>
              <a:rPr lang="x-none" sz="1200" b="0" i="0" kern="1200" dirty="0">
                <a:solidFill>
                  <a:schemeClr val="tx1"/>
                </a:solidFill>
                <a:effectLst/>
                <a:latin typeface="+mn-lt"/>
                <a:ea typeface="+mn-ea"/>
                <a:cs typeface="+mn-cs"/>
              </a:rPr>
              <a:t>This demo will comprise of 2 parts. </a:t>
            </a:r>
            <a:r>
              <a:rPr lang="en-US" sz="1200" b="0" i="0" kern="1200" dirty="0">
                <a:solidFill>
                  <a:schemeClr val="tx1"/>
                </a:solidFill>
                <a:effectLst/>
                <a:latin typeface="+mn-lt"/>
                <a:ea typeface="+mn-ea"/>
                <a:cs typeface="+mn-cs"/>
              </a:rPr>
              <a:t> </a:t>
            </a:r>
          </a:p>
          <a:p>
            <a:pPr rtl="0" fontAlgn="base"/>
            <a:r>
              <a:rPr lang="x-none" sz="1200" b="0" i="0" kern="1200" dirty="0">
                <a:solidFill>
                  <a:schemeClr val="tx1"/>
                </a:solidFill>
                <a:effectLst/>
                <a:latin typeface="+mn-lt"/>
                <a:ea typeface="+mn-ea"/>
                <a:cs typeface="+mn-cs"/>
              </a:rPr>
              <a:t>In part1 we will see the PowerApps build tools in detail and we will see how a sample solution can be deployed to pre prod environment and prod environment from a dev environment.</a:t>
            </a:r>
            <a:r>
              <a:rPr lang="en-US" sz="1200" b="0" i="0" kern="1200" dirty="0">
                <a:solidFill>
                  <a:schemeClr val="tx1"/>
                </a:solidFill>
                <a:effectLst/>
                <a:latin typeface="+mn-lt"/>
                <a:ea typeface="+mn-ea"/>
                <a:cs typeface="+mn-cs"/>
              </a:rPr>
              <a:t> </a:t>
            </a:r>
          </a:p>
          <a:p>
            <a:pPr rtl="0" fontAlgn="base"/>
            <a:r>
              <a:rPr lang="x-none"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p>
          <a:p>
            <a:pPr rtl="0" fontAlgn="base"/>
            <a:r>
              <a:rPr lang="x-none" sz="1200" b="0" i="0" kern="1200" dirty="0">
                <a:solidFill>
                  <a:schemeClr val="tx1"/>
                </a:solidFill>
                <a:effectLst/>
                <a:latin typeface="+mn-lt"/>
                <a:ea typeface="+mn-ea"/>
                <a:cs typeface="+mn-cs"/>
              </a:rPr>
              <a:t>Part 2 will be an actual use case, where we will deploy a travel approval app to HR department's environment from IT Dept's environment.</a:t>
            </a:r>
            <a:r>
              <a:rPr lang="en-US" sz="1200" b="0" i="0" kern="1200" dirty="0">
                <a:solidFill>
                  <a:schemeClr val="tx1"/>
                </a:solidFill>
                <a:effectLst/>
                <a:latin typeface="+mn-lt"/>
                <a:ea typeface="+mn-ea"/>
                <a:cs typeface="+mn-cs"/>
              </a:rPr>
              <a:t> </a:t>
            </a:r>
          </a:p>
          <a:p>
            <a:pPr rtl="0" fontAlgn="base"/>
            <a:r>
              <a:rPr lang="x-none"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p>
          <a:p>
            <a:pPr rtl="0" fontAlgn="base"/>
            <a:r>
              <a:rPr lang="x-none" sz="1200" b="1" i="0" kern="1200" dirty="0">
                <a:solidFill>
                  <a:schemeClr val="tx1"/>
                </a:solidFill>
                <a:effectLst/>
                <a:latin typeface="+mn-lt"/>
                <a:ea typeface="+mn-ea"/>
                <a:cs typeface="+mn-cs"/>
              </a:rPr>
              <a:t>Part - 1</a:t>
            </a:r>
            <a:r>
              <a:rPr lang="en-US" sz="1200" b="0" i="0" kern="1200" dirty="0">
                <a:solidFill>
                  <a:schemeClr val="tx1"/>
                </a:solidFill>
                <a:effectLst/>
                <a:latin typeface="+mn-lt"/>
                <a:ea typeface="+mn-ea"/>
                <a:cs typeface="+mn-cs"/>
              </a:rPr>
              <a:t> </a:t>
            </a:r>
          </a:p>
          <a:p>
            <a:pPr rtl="0" fontAlgn="base"/>
            <a:r>
              <a:rPr lang="x-none" sz="1200" b="1" i="0" kern="1200" dirty="0">
                <a:solidFill>
                  <a:schemeClr val="tx1"/>
                </a:solidFill>
                <a:effectLst/>
                <a:latin typeface="+mn-lt"/>
                <a:ea typeface="+mn-ea"/>
                <a:cs typeface="+mn-cs"/>
              </a:rPr>
              <a:t>Walkthrough of sample canvas app</a:t>
            </a:r>
            <a:r>
              <a:rPr lang="en-US" sz="1200" b="0" i="0" kern="1200" dirty="0">
                <a:solidFill>
                  <a:schemeClr val="tx1"/>
                </a:solidFill>
                <a:effectLst/>
                <a:latin typeface="+mn-lt"/>
                <a:ea typeface="+mn-ea"/>
                <a:cs typeface="+mn-cs"/>
              </a:rPr>
              <a:t> </a:t>
            </a:r>
          </a:p>
          <a:p>
            <a:pPr rtl="0" fontAlgn="base"/>
            <a:r>
              <a:rPr lang="x-none"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p>
          <a:p>
            <a:pPr rtl="0" fontAlgn="base"/>
            <a:r>
              <a:rPr lang="x-none" sz="1200" b="0" i="0" kern="1200" dirty="0">
                <a:solidFill>
                  <a:schemeClr val="tx1"/>
                </a:solidFill>
                <a:effectLst/>
                <a:latin typeface="+mn-lt"/>
                <a:ea typeface="+mn-ea"/>
                <a:cs typeface="+mn-cs"/>
              </a:rPr>
              <a:t>We have created this sample solution called "Travel Approval Solution". In this solution we have created an app called "Travel Approval Form".</a:t>
            </a:r>
            <a:r>
              <a:rPr lang="en-US" sz="1200" b="0" i="0" kern="1200" dirty="0">
                <a:solidFill>
                  <a:schemeClr val="tx1"/>
                </a:solidFill>
                <a:effectLst/>
                <a:latin typeface="+mn-lt"/>
                <a:ea typeface="+mn-ea"/>
                <a:cs typeface="+mn-cs"/>
              </a:rPr>
              <a:t> </a:t>
            </a:r>
          </a:p>
          <a:p>
            <a:pPr rtl="0" fontAlgn="base"/>
            <a:r>
              <a:rPr lang="x-none" sz="1200" b="0" i="0" kern="1200" dirty="0">
                <a:solidFill>
                  <a:schemeClr val="tx1"/>
                </a:solidFill>
                <a:effectLst/>
                <a:latin typeface="+mn-lt"/>
                <a:ea typeface="+mn-ea"/>
                <a:cs typeface="+mn-cs"/>
              </a:rPr>
              <a:t>This app is using a SP list as the data source and it basically has 3 forms i.e. display form, new form and edit form. So user can simply add, update, delete or view the travel requests via this app.</a:t>
            </a:r>
            <a:r>
              <a:rPr lang="en-US" sz="1200" b="0" i="0" kern="1200" dirty="0">
                <a:solidFill>
                  <a:schemeClr val="tx1"/>
                </a:solidFill>
                <a:effectLst/>
                <a:latin typeface="+mn-lt"/>
                <a:ea typeface="+mn-ea"/>
                <a:cs typeface="+mn-cs"/>
              </a:rPr>
              <a:t> </a:t>
            </a:r>
          </a:p>
          <a:p>
            <a:pPr rtl="0" fontAlgn="base"/>
            <a:r>
              <a:rPr lang="x-none"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p>
          <a:p>
            <a:pPr rtl="0" fontAlgn="base"/>
            <a:r>
              <a:rPr lang="x-none" sz="1200" b="0" i="0" kern="1200" dirty="0">
                <a:solidFill>
                  <a:schemeClr val="tx1"/>
                </a:solidFill>
                <a:effectLst/>
                <a:latin typeface="+mn-lt"/>
                <a:ea typeface="+mn-ea"/>
                <a:cs typeface="+mn-cs"/>
              </a:rPr>
              <a:t> Let me quickly create a sample entry using this app. Show a sample entry creation. So, this way user can create an entry in this app.</a:t>
            </a:r>
            <a:r>
              <a:rPr lang="en-US" sz="1200" b="0" i="0" kern="1200" dirty="0">
                <a:solidFill>
                  <a:schemeClr val="tx1"/>
                </a:solidFill>
                <a:effectLst/>
                <a:latin typeface="+mn-lt"/>
                <a:ea typeface="+mn-ea"/>
                <a:cs typeface="+mn-cs"/>
              </a:rPr>
              <a:t> </a:t>
            </a:r>
          </a:p>
          <a:p>
            <a:pPr rtl="0" fontAlgn="base"/>
            <a:r>
              <a:rPr lang="x-none"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p>
          <a:p>
            <a:pPr rtl="0" fontAlgn="base"/>
            <a:r>
              <a:rPr lang="x-none" sz="1200" b="1" i="0" kern="1200" dirty="0">
                <a:solidFill>
                  <a:schemeClr val="tx1"/>
                </a:solidFill>
                <a:effectLst/>
                <a:latin typeface="+mn-lt"/>
                <a:ea typeface="+mn-ea"/>
                <a:cs typeface="+mn-cs"/>
              </a:rPr>
              <a:t>Walkthrough of Environments</a:t>
            </a:r>
            <a:r>
              <a:rPr lang="en-US" sz="1200" b="0" i="0" kern="1200" dirty="0">
                <a:solidFill>
                  <a:schemeClr val="tx1"/>
                </a:solidFill>
                <a:effectLst/>
                <a:latin typeface="+mn-lt"/>
                <a:ea typeface="+mn-ea"/>
                <a:cs typeface="+mn-cs"/>
              </a:rPr>
              <a:t> </a:t>
            </a:r>
          </a:p>
          <a:p>
            <a:pPr rtl="0" fontAlgn="base"/>
            <a:r>
              <a:rPr lang="x-none" sz="1200" b="0" i="0" kern="1200" dirty="0">
                <a:solidFill>
                  <a:schemeClr val="tx1"/>
                </a:solidFill>
                <a:effectLst/>
                <a:latin typeface="+mn-lt"/>
                <a:ea typeface="+mn-ea"/>
                <a:cs typeface="+mn-cs"/>
              </a:rPr>
              <a:t>Now, if you here, we have create this solution in our dev environment. The other environment that we have is our production environment. Since we can have only 2 environments on trial license, so we are considering our prod env as our pre prod env as well. But on your actual tenants, you can have multiple environments as per your organization rules.</a:t>
            </a:r>
            <a:r>
              <a:rPr lang="en-US" sz="1200" b="0" i="0" kern="1200" dirty="0">
                <a:solidFill>
                  <a:schemeClr val="tx1"/>
                </a:solidFill>
                <a:effectLst/>
                <a:latin typeface="+mn-lt"/>
                <a:ea typeface="+mn-ea"/>
                <a:cs typeface="+mn-cs"/>
              </a:rPr>
              <a:t> </a:t>
            </a:r>
          </a:p>
          <a:p>
            <a:pPr rtl="0" fontAlgn="base"/>
            <a:r>
              <a:rPr lang="x-none"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p>
          <a:p>
            <a:pPr rtl="0" fontAlgn="base"/>
            <a:r>
              <a:rPr lang="x-none" sz="1200" b="1" i="0" kern="1200" dirty="0">
                <a:solidFill>
                  <a:schemeClr val="tx1"/>
                </a:solidFill>
                <a:effectLst/>
                <a:latin typeface="+mn-lt"/>
                <a:ea typeface="+mn-ea"/>
                <a:cs typeface="+mn-cs"/>
              </a:rPr>
              <a:t>Walkthrough of sample build pipeline to export a solution from dev environment as managed solution</a:t>
            </a:r>
            <a:r>
              <a:rPr lang="en-US" sz="1200" b="0" i="0" kern="1200" dirty="0">
                <a:solidFill>
                  <a:schemeClr val="tx1"/>
                </a:solidFill>
                <a:effectLst/>
                <a:latin typeface="+mn-lt"/>
                <a:ea typeface="+mn-ea"/>
                <a:cs typeface="+mn-cs"/>
              </a:rPr>
              <a:t> </a:t>
            </a:r>
          </a:p>
          <a:p>
            <a:pPr rtl="0" fontAlgn="base"/>
            <a:r>
              <a:rPr lang="x-none"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p>
          <a:p>
            <a:pPr rtl="0" fontAlgn="base"/>
            <a:r>
              <a:rPr lang="x-none" sz="1200" b="0" i="0" kern="1200" dirty="0">
                <a:solidFill>
                  <a:schemeClr val="tx1"/>
                </a:solidFill>
                <a:effectLst/>
                <a:latin typeface="+mn-lt"/>
                <a:ea typeface="+mn-ea"/>
                <a:cs typeface="+mn-cs"/>
              </a:rPr>
              <a:t>Now we'll have a look at the azure dev ops pipeline where we have have created following 3 pipelines:</a:t>
            </a:r>
            <a:r>
              <a:rPr lang="en-US" sz="1200" b="0" i="0" kern="1200" dirty="0">
                <a:solidFill>
                  <a:schemeClr val="tx1"/>
                </a:solidFill>
                <a:effectLst/>
                <a:latin typeface="+mn-lt"/>
                <a:ea typeface="+mn-ea"/>
                <a:cs typeface="+mn-cs"/>
              </a:rPr>
              <a:t> </a:t>
            </a:r>
          </a:p>
          <a:p>
            <a:pPr rtl="0" fontAlgn="base"/>
            <a:r>
              <a:rPr lang="x-none"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p>
          <a:p>
            <a:pPr rtl="0" fontAlgn="base"/>
            <a:r>
              <a:rPr lang="x-none" sz="1200" b="0" i="0" kern="1200" dirty="0">
                <a:solidFill>
                  <a:schemeClr val="tx1"/>
                </a:solidFill>
                <a:effectLst/>
                <a:latin typeface="+mn-lt"/>
                <a:ea typeface="+mn-ea"/>
                <a:cs typeface="+mn-cs"/>
              </a:rPr>
              <a:t>Build pipeine 1 that will export the solution from dev environment and save it under dev ops repo as a unmanaged solution.</a:t>
            </a:r>
            <a:r>
              <a:rPr lang="en-US" sz="1200" b="0" i="0" kern="1200" dirty="0">
                <a:solidFill>
                  <a:schemeClr val="tx1"/>
                </a:solidFill>
                <a:effectLst/>
                <a:latin typeface="+mn-lt"/>
                <a:ea typeface="+mn-ea"/>
                <a:cs typeface="+mn-cs"/>
              </a:rPr>
              <a:t> </a:t>
            </a:r>
          </a:p>
          <a:p>
            <a:pPr rtl="0" fontAlgn="base"/>
            <a:r>
              <a:rPr lang="x-none" sz="1200" b="0" i="0" kern="1200" dirty="0">
                <a:solidFill>
                  <a:schemeClr val="tx1"/>
                </a:solidFill>
                <a:effectLst/>
                <a:latin typeface="+mn-lt"/>
                <a:ea typeface="+mn-ea"/>
                <a:cs typeface="+mn-cs"/>
              </a:rPr>
              <a:t>Build pipeline 2 will pack the unmanaged solution as a managed solution and save the solution.zip file in build artifacts.</a:t>
            </a:r>
            <a:r>
              <a:rPr lang="en-US" sz="1200" b="0" i="0" kern="1200" dirty="0">
                <a:solidFill>
                  <a:schemeClr val="tx1"/>
                </a:solidFill>
                <a:effectLst/>
                <a:latin typeface="+mn-lt"/>
                <a:ea typeface="+mn-ea"/>
                <a:cs typeface="+mn-cs"/>
              </a:rPr>
              <a:t> </a:t>
            </a:r>
          </a:p>
          <a:p>
            <a:pPr rtl="0" fontAlgn="base"/>
            <a:r>
              <a:rPr lang="x-none" sz="1200" b="0" i="0" kern="1200" dirty="0">
                <a:solidFill>
                  <a:schemeClr val="tx1"/>
                </a:solidFill>
                <a:effectLst/>
                <a:latin typeface="+mn-lt"/>
                <a:ea typeface="+mn-ea"/>
                <a:cs typeface="+mn-cs"/>
              </a:rPr>
              <a:t>Then we have a release pipline, which will deploy this managed solution from build artifacts to our destination environment.</a:t>
            </a:r>
            <a:r>
              <a:rPr lang="en-US"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F2F038A7-6744-4992-B939-454D2EA5470D}" type="slidenum">
              <a:rPr lang="en-US" smtClean="0"/>
              <a:t>29</a:t>
            </a:fld>
            <a:endParaRPr lang="en-US" dirty="0"/>
          </a:p>
        </p:txBody>
      </p:sp>
    </p:spTree>
    <p:extLst>
      <p:ext uri="{BB962C8B-B14F-4D97-AF65-F5344CB8AC3E}">
        <p14:creationId xmlns:p14="http://schemas.microsoft.com/office/powerpoint/2010/main" val="627570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x-none" sz="1200" b="1" i="0" kern="1200" dirty="0">
                <a:solidFill>
                  <a:schemeClr val="tx1"/>
                </a:solidFill>
                <a:effectLst/>
                <a:latin typeface="+mn-lt"/>
                <a:ea typeface="+mn-ea"/>
                <a:cs typeface="+mn-cs"/>
              </a:rPr>
              <a:t>Part - 2</a:t>
            </a:r>
            <a:r>
              <a:rPr lang="en-US" sz="1200" b="0" i="0" kern="1200" dirty="0">
                <a:solidFill>
                  <a:schemeClr val="tx1"/>
                </a:solidFill>
                <a:effectLst/>
                <a:latin typeface="+mn-lt"/>
                <a:ea typeface="+mn-ea"/>
                <a:cs typeface="+mn-cs"/>
              </a:rPr>
              <a:t> </a:t>
            </a:r>
          </a:p>
          <a:p>
            <a:pPr rtl="0" fontAlgn="base"/>
            <a:r>
              <a:rPr lang="x-none"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p>
          <a:p>
            <a:pPr rtl="0" fontAlgn="base"/>
            <a:r>
              <a:rPr lang="x-none" sz="1200" b="0" i="0" kern="1200" dirty="0">
                <a:solidFill>
                  <a:schemeClr val="tx1"/>
                </a:solidFill>
                <a:effectLst/>
                <a:latin typeface="+mn-lt"/>
                <a:ea typeface="+mn-ea"/>
                <a:cs typeface="+mn-cs"/>
              </a:rPr>
              <a:t>In this part of demo, we will see an actual use case where we will assume that  IT department has created a travel approval solution and HR dept also wants the same app in their env. So we we'll create a dev ops pipeline which will deploy this solution from it dept to hr department's env.</a:t>
            </a:r>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F2F038A7-6744-4992-B939-454D2EA5470D}" type="slidenum">
              <a:rPr lang="en-US" smtClean="0"/>
              <a:t>30</a:t>
            </a:fld>
            <a:endParaRPr lang="en-US" dirty="0"/>
          </a:p>
        </p:txBody>
      </p:sp>
    </p:spTree>
    <p:extLst>
      <p:ext uri="{BB962C8B-B14F-4D97-AF65-F5344CB8AC3E}">
        <p14:creationId xmlns:p14="http://schemas.microsoft.com/office/powerpoint/2010/main" val="344077822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Ref idx="1003">
        <a:schemeClr val="bg2"/>
      </p:bgRef>
    </p:bg>
    <p:spTree>
      <p:nvGrpSpPr>
        <p:cNvPr id="1" name=""/>
        <p:cNvGrpSpPr/>
        <p:nvPr/>
      </p:nvGrpSpPr>
      <p:grpSpPr>
        <a:xfrm>
          <a:off x="0" y="0"/>
          <a:ext cx="0" cy="0"/>
          <a:chOff x="0" y="0"/>
          <a:chExt cx="0" cy="0"/>
        </a:xfrm>
      </p:grpSpPr>
      <p:pic>
        <p:nvPicPr>
          <p:cNvPr id="2" name="Picture 1" descr="A group of people standing in front of a building&#10;&#10;Description automatically generated" hidden="1">
            <a:extLst>
              <a:ext uri="{FF2B5EF4-FFF2-40B4-BE49-F238E27FC236}">
                <a16:creationId xmlns:a16="http://schemas.microsoft.com/office/drawing/2014/main" id="{F37540D8-E678-45CA-921D-B3A8344E290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0168" b="5467"/>
          <a:stretch/>
        </p:blipFill>
        <p:spPr>
          <a:xfrm>
            <a:off x="0" y="-1"/>
            <a:ext cx="12192000" cy="6858001"/>
          </a:xfrm>
          <a:prstGeom prst="rect">
            <a:avLst/>
          </a:prstGeom>
        </p:spPr>
      </p:pic>
      <p:sp>
        <p:nvSpPr>
          <p:cNvPr id="3" name="Rectangle 2" hidden="1">
            <a:extLst>
              <a:ext uri="{FF2B5EF4-FFF2-40B4-BE49-F238E27FC236}">
                <a16:creationId xmlns:a16="http://schemas.microsoft.com/office/drawing/2014/main" id="{706EEDE7-E2AE-4320-9EEF-CD4FCA16EB3A}"/>
              </a:ext>
            </a:extLst>
          </p:cNvPr>
          <p:cNvSpPr/>
          <p:nvPr userDrawn="1"/>
        </p:nvSpPr>
        <p:spPr>
          <a:xfrm>
            <a:off x="0" y="-1"/>
            <a:ext cx="12192000" cy="6858001"/>
          </a:xfrm>
          <a:prstGeom prst="rect">
            <a:avLst/>
          </a:prstGeom>
          <a:solidFill>
            <a:srgbClr val="63656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hidden="1">
            <a:extLst>
              <a:ext uri="{FF2B5EF4-FFF2-40B4-BE49-F238E27FC236}">
                <a16:creationId xmlns:a16="http://schemas.microsoft.com/office/drawing/2014/main" id="{3C95FA0E-DA9D-49C8-A7D0-F5992555FC8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756" b="10428"/>
          <a:stretch/>
        </p:blipFill>
        <p:spPr>
          <a:xfrm>
            <a:off x="0" y="0"/>
            <a:ext cx="12192000" cy="6858000"/>
          </a:xfrm>
          <a:prstGeom prst="rect">
            <a:avLst/>
          </a:prstGeom>
        </p:spPr>
      </p:pic>
      <p:sp>
        <p:nvSpPr>
          <p:cNvPr id="5" name="Rectangle 4" hidden="1">
            <a:extLst>
              <a:ext uri="{FF2B5EF4-FFF2-40B4-BE49-F238E27FC236}">
                <a16:creationId xmlns:a16="http://schemas.microsoft.com/office/drawing/2014/main" id="{BE28663E-807B-4A31-96DA-CF7E37F0A850}"/>
              </a:ext>
            </a:extLst>
          </p:cNvPr>
          <p:cNvSpPr/>
          <p:nvPr userDrawn="1"/>
        </p:nvSpPr>
        <p:spPr>
          <a:xfrm>
            <a:off x="0" y="-2"/>
            <a:ext cx="12192000" cy="2167501"/>
          </a:xfrm>
          <a:prstGeom prst="rect">
            <a:avLst/>
          </a:prstGeom>
          <a:solidFill>
            <a:srgbClr val="80B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hidden="1">
            <a:extLst>
              <a:ext uri="{FF2B5EF4-FFF2-40B4-BE49-F238E27FC236}">
                <a16:creationId xmlns:a16="http://schemas.microsoft.com/office/drawing/2014/main" id="{6CA386EF-6C63-4600-9DCC-05D3A8C9689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629" y="224150"/>
            <a:ext cx="8770735" cy="1757510"/>
          </a:xfrm>
          <a:prstGeom prst="rect">
            <a:avLst/>
          </a:prstGeom>
        </p:spPr>
      </p:pic>
      <p:grpSp>
        <p:nvGrpSpPr>
          <p:cNvPr id="7" name="Group 6" hidden="1">
            <a:extLst>
              <a:ext uri="{FF2B5EF4-FFF2-40B4-BE49-F238E27FC236}">
                <a16:creationId xmlns:a16="http://schemas.microsoft.com/office/drawing/2014/main" id="{F4C785E6-0684-4C2C-A62E-3AA4A71E6302}"/>
              </a:ext>
            </a:extLst>
          </p:cNvPr>
          <p:cNvGrpSpPr/>
          <p:nvPr userDrawn="1"/>
        </p:nvGrpSpPr>
        <p:grpSpPr>
          <a:xfrm>
            <a:off x="1057444" y="2676620"/>
            <a:ext cx="5059209" cy="3732490"/>
            <a:chOff x="786925" y="2676620"/>
            <a:chExt cx="5059209" cy="3732490"/>
          </a:xfrm>
        </p:grpSpPr>
        <p:sp>
          <p:nvSpPr>
            <p:cNvPr id="8" name="TextBox 7">
              <a:extLst>
                <a:ext uri="{FF2B5EF4-FFF2-40B4-BE49-F238E27FC236}">
                  <a16:creationId xmlns:a16="http://schemas.microsoft.com/office/drawing/2014/main" id="{92414543-9432-44E2-9FA5-B547089E2024}"/>
                </a:ext>
              </a:extLst>
            </p:cNvPr>
            <p:cNvSpPr txBox="1"/>
            <p:nvPr/>
          </p:nvSpPr>
          <p:spPr>
            <a:xfrm>
              <a:off x="834655" y="2676620"/>
              <a:ext cx="3827722" cy="1107996"/>
            </a:xfrm>
            <a:prstGeom prst="rect">
              <a:avLst/>
            </a:prstGeom>
            <a:noFill/>
          </p:spPr>
          <p:txBody>
            <a:bodyPr wrap="square" lIns="0" tIns="0" rIns="0" bIns="0" rtlCol="0">
              <a:spAutoFit/>
            </a:bodyPr>
            <a:lstStyle/>
            <a:p>
              <a:r>
                <a:rPr lang="en-US" sz="7200" dirty="0">
                  <a:solidFill>
                    <a:schemeClr val="bg1"/>
                  </a:solidFill>
                  <a:latin typeface="Klavika Medium Condensed" panose="020B0506040000020004" pitchFamily="34" charset="0"/>
                </a:rPr>
                <a:t>FUEL YOUR</a:t>
              </a:r>
            </a:p>
          </p:txBody>
        </p:sp>
        <p:sp>
          <p:nvSpPr>
            <p:cNvPr id="9" name="TextBox 8">
              <a:extLst>
                <a:ext uri="{FF2B5EF4-FFF2-40B4-BE49-F238E27FC236}">
                  <a16:creationId xmlns:a16="http://schemas.microsoft.com/office/drawing/2014/main" id="{F2629E54-BF38-4D1B-BBA8-D75D34FC7189}"/>
                </a:ext>
              </a:extLst>
            </p:cNvPr>
            <p:cNvSpPr txBox="1"/>
            <p:nvPr/>
          </p:nvSpPr>
          <p:spPr>
            <a:xfrm>
              <a:off x="824022" y="3371580"/>
              <a:ext cx="4072271" cy="1107996"/>
            </a:xfrm>
            <a:prstGeom prst="rect">
              <a:avLst/>
            </a:prstGeom>
            <a:noFill/>
          </p:spPr>
          <p:txBody>
            <a:bodyPr wrap="square" lIns="0" tIns="0" rIns="0" bIns="0" rtlCol="0">
              <a:spAutoFit/>
            </a:bodyPr>
            <a:lstStyle/>
            <a:p>
              <a:r>
                <a:rPr lang="en-US" sz="7200" dirty="0">
                  <a:solidFill>
                    <a:schemeClr val="bg1"/>
                  </a:solidFill>
                  <a:latin typeface="Klavika Medium Condensed" panose="020B0506040000020004" pitchFamily="34" charset="0"/>
                </a:rPr>
                <a:t>KNOWLEDGE.</a:t>
              </a:r>
            </a:p>
          </p:txBody>
        </p:sp>
        <p:sp>
          <p:nvSpPr>
            <p:cNvPr id="10" name="TextBox 9">
              <a:extLst>
                <a:ext uri="{FF2B5EF4-FFF2-40B4-BE49-F238E27FC236}">
                  <a16:creationId xmlns:a16="http://schemas.microsoft.com/office/drawing/2014/main" id="{D011A884-0246-4C4E-A89C-8E64CF774187}"/>
                </a:ext>
              </a:extLst>
            </p:cNvPr>
            <p:cNvSpPr txBox="1"/>
            <p:nvPr/>
          </p:nvSpPr>
          <p:spPr>
            <a:xfrm>
              <a:off x="1773863" y="4293736"/>
              <a:ext cx="4072271" cy="738664"/>
            </a:xfrm>
            <a:prstGeom prst="rect">
              <a:avLst/>
            </a:prstGeom>
            <a:noFill/>
          </p:spPr>
          <p:txBody>
            <a:bodyPr wrap="square" lIns="0" tIns="0" rIns="0" bIns="0" rtlCol="0">
              <a:spAutoFit/>
            </a:bodyPr>
            <a:lstStyle/>
            <a:p>
              <a:r>
                <a:rPr lang="en-US" sz="4800" dirty="0">
                  <a:solidFill>
                    <a:srgbClr val="80BD42"/>
                  </a:solidFill>
                  <a:latin typeface="Klavika Medium Condensed" panose="020B0506040000020004" pitchFamily="34" charset="0"/>
                </a:rPr>
                <a:t>NETWORK</a:t>
              </a:r>
            </a:p>
          </p:txBody>
        </p:sp>
        <p:sp>
          <p:nvSpPr>
            <p:cNvPr id="11" name="TextBox 10">
              <a:extLst>
                <a:ext uri="{FF2B5EF4-FFF2-40B4-BE49-F238E27FC236}">
                  <a16:creationId xmlns:a16="http://schemas.microsoft.com/office/drawing/2014/main" id="{D6F7DAE3-9B54-49FF-BFB2-8BD274411E77}"/>
                </a:ext>
              </a:extLst>
            </p:cNvPr>
            <p:cNvSpPr txBox="1"/>
            <p:nvPr/>
          </p:nvSpPr>
          <p:spPr>
            <a:xfrm>
              <a:off x="1773863" y="4982091"/>
              <a:ext cx="4033282" cy="738664"/>
            </a:xfrm>
            <a:prstGeom prst="rect">
              <a:avLst/>
            </a:prstGeom>
            <a:noFill/>
          </p:spPr>
          <p:txBody>
            <a:bodyPr wrap="square" lIns="0" tIns="0" rIns="0" bIns="0" rtlCol="0">
              <a:spAutoFit/>
            </a:bodyPr>
            <a:lstStyle/>
            <a:p>
              <a:r>
                <a:rPr lang="en-US" sz="4800" dirty="0">
                  <a:solidFill>
                    <a:srgbClr val="80BD42"/>
                  </a:solidFill>
                  <a:latin typeface="Klavika Medium Condensed" panose="020B0506040000020004" pitchFamily="34" charset="0"/>
                </a:rPr>
                <a:t>LEARN</a:t>
              </a:r>
            </a:p>
          </p:txBody>
        </p:sp>
        <p:sp>
          <p:nvSpPr>
            <p:cNvPr id="12" name="TextBox 11">
              <a:extLst>
                <a:ext uri="{FF2B5EF4-FFF2-40B4-BE49-F238E27FC236}">
                  <a16:creationId xmlns:a16="http://schemas.microsoft.com/office/drawing/2014/main" id="{190AB586-DECE-4B35-8852-57D971E60A89}"/>
                </a:ext>
              </a:extLst>
            </p:cNvPr>
            <p:cNvSpPr txBox="1"/>
            <p:nvPr/>
          </p:nvSpPr>
          <p:spPr>
            <a:xfrm>
              <a:off x="1773863" y="5670446"/>
              <a:ext cx="4072271" cy="738664"/>
            </a:xfrm>
            <a:prstGeom prst="rect">
              <a:avLst/>
            </a:prstGeom>
            <a:noFill/>
          </p:spPr>
          <p:txBody>
            <a:bodyPr wrap="square" lIns="0" tIns="0" rIns="0" bIns="0" rtlCol="0">
              <a:spAutoFit/>
            </a:bodyPr>
            <a:lstStyle/>
            <a:p>
              <a:r>
                <a:rPr lang="en-US" sz="4800" dirty="0">
                  <a:solidFill>
                    <a:srgbClr val="80BD42"/>
                  </a:solidFill>
                  <a:latin typeface="Klavika Medium Condensed" panose="020B0506040000020004" pitchFamily="34" charset="0"/>
                </a:rPr>
                <a:t>DISCOVER</a:t>
              </a:r>
            </a:p>
          </p:txBody>
        </p:sp>
        <p:pic>
          <p:nvPicPr>
            <p:cNvPr id="13" name="Picture 12">
              <a:extLst>
                <a:ext uri="{FF2B5EF4-FFF2-40B4-BE49-F238E27FC236}">
                  <a16:creationId xmlns:a16="http://schemas.microsoft.com/office/drawing/2014/main" id="{8510A84E-C31A-4A9B-888A-F5C5484A76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022" y="4375330"/>
              <a:ext cx="767299" cy="575475"/>
            </a:xfrm>
            <a:prstGeom prst="rect">
              <a:avLst/>
            </a:prstGeom>
          </p:spPr>
        </p:pic>
        <p:pic>
          <p:nvPicPr>
            <p:cNvPr id="14" name="Picture 13">
              <a:extLst>
                <a:ext uri="{FF2B5EF4-FFF2-40B4-BE49-F238E27FC236}">
                  <a16:creationId xmlns:a16="http://schemas.microsoft.com/office/drawing/2014/main" id="{0081299F-18C1-483C-8494-92516E8781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022" y="5063685"/>
              <a:ext cx="767299" cy="575475"/>
            </a:xfrm>
            <a:prstGeom prst="rect">
              <a:avLst/>
            </a:prstGeom>
          </p:spPr>
        </p:pic>
        <p:pic>
          <p:nvPicPr>
            <p:cNvPr id="15" name="Picture 14">
              <a:extLst>
                <a:ext uri="{FF2B5EF4-FFF2-40B4-BE49-F238E27FC236}">
                  <a16:creationId xmlns:a16="http://schemas.microsoft.com/office/drawing/2014/main" id="{14B13D88-9D3E-4B9D-874E-A1C864D750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925" y="5752040"/>
              <a:ext cx="767299" cy="575475"/>
            </a:xfrm>
            <a:prstGeom prst="rect">
              <a:avLst/>
            </a:prstGeom>
          </p:spPr>
        </p:pic>
      </p:grpSp>
      <p:sp>
        <p:nvSpPr>
          <p:cNvPr id="16" name="TextBox 15" hidden="1">
            <a:extLst>
              <a:ext uri="{FF2B5EF4-FFF2-40B4-BE49-F238E27FC236}">
                <a16:creationId xmlns:a16="http://schemas.microsoft.com/office/drawing/2014/main" id="{13083FC1-9A73-433C-A8A0-05A9066326C2}"/>
              </a:ext>
            </a:extLst>
          </p:cNvPr>
          <p:cNvSpPr txBox="1"/>
          <p:nvPr userDrawn="1"/>
        </p:nvSpPr>
        <p:spPr>
          <a:xfrm>
            <a:off x="7169071" y="5732000"/>
            <a:ext cx="4178300" cy="615553"/>
          </a:xfrm>
          <a:prstGeom prst="rect">
            <a:avLst/>
          </a:prstGeom>
          <a:noFill/>
        </p:spPr>
        <p:txBody>
          <a:bodyPr wrap="square" rtlCol="0">
            <a:spAutoFit/>
          </a:bodyPr>
          <a:lstStyle/>
          <a:p>
            <a:pPr algn="r"/>
            <a:r>
              <a:rPr lang="en-US" sz="3400" dirty="0">
                <a:solidFill>
                  <a:srgbClr val="80BD42"/>
                </a:solidFill>
                <a:latin typeface="Klavika Medium Condensed" panose="020B0506040000020004" pitchFamily="34" charset="0"/>
              </a:rPr>
              <a:t>CollaborateCanada.com</a:t>
            </a:r>
          </a:p>
        </p:txBody>
      </p:sp>
      <p:pic>
        <p:nvPicPr>
          <p:cNvPr id="18" name="Picture 2" descr="https://www.powerplatformbootcamp.com/LogoBootCamp.png">
            <a:extLst>
              <a:ext uri="{FF2B5EF4-FFF2-40B4-BE49-F238E27FC236}">
                <a16:creationId xmlns:a16="http://schemas.microsoft.com/office/drawing/2014/main" id="{49CE73A1-CB84-4214-9644-4CC4810F21A7}"/>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tretch>
            <a:fillRect/>
          </a:stretch>
        </p:blipFill>
        <p:spPr bwMode="auto">
          <a:xfrm>
            <a:off x="6928016" y="729383"/>
            <a:ext cx="4018093" cy="418551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5EEA76F2-F0CC-42E3-AAAA-81E15E5E098F}"/>
              </a:ext>
            </a:extLst>
          </p:cNvPr>
          <p:cNvSpPr txBox="1"/>
          <p:nvPr userDrawn="1"/>
        </p:nvSpPr>
        <p:spPr>
          <a:xfrm>
            <a:off x="1262116" y="3501506"/>
            <a:ext cx="4075729" cy="646331"/>
          </a:xfrm>
          <a:prstGeom prst="rect">
            <a:avLst/>
          </a:prstGeom>
          <a:noFill/>
        </p:spPr>
        <p:txBody>
          <a:bodyPr wrap="square" rtlCol="0">
            <a:spAutoFit/>
          </a:bodyPr>
          <a:lstStyle/>
          <a:p>
            <a:r>
              <a:rPr lang="en-CA" b="1" dirty="0"/>
              <a:t>Organized Globally, Held Locally</a:t>
            </a:r>
          </a:p>
          <a:p>
            <a:endParaRPr lang="en-CA" dirty="0"/>
          </a:p>
        </p:txBody>
      </p:sp>
      <p:sp>
        <p:nvSpPr>
          <p:cNvPr id="20" name="Rectangle 19">
            <a:extLst>
              <a:ext uri="{FF2B5EF4-FFF2-40B4-BE49-F238E27FC236}">
                <a16:creationId xmlns:a16="http://schemas.microsoft.com/office/drawing/2014/main" id="{D3A7ACE8-2EDC-4CE4-A116-71BD3F72B8E4}"/>
              </a:ext>
            </a:extLst>
          </p:cNvPr>
          <p:cNvSpPr/>
          <p:nvPr userDrawn="1"/>
        </p:nvSpPr>
        <p:spPr>
          <a:xfrm>
            <a:off x="0" y="6115049"/>
            <a:ext cx="12192000" cy="742950"/>
          </a:xfrm>
          <a:prstGeom prst="rect">
            <a:avLst/>
          </a:prstGeom>
          <a:solidFill>
            <a:srgbClr val="732773"/>
          </a:solidFill>
          <a:ln w="0">
            <a:solidFill>
              <a:srgbClr val="7327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1" name="Rectangle 20">
            <a:extLst>
              <a:ext uri="{FF2B5EF4-FFF2-40B4-BE49-F238E27FC236}">
                <a16:creationId xmlns:a16="http://schemas.microsoft.com/office/drawing/2014/main" id="{B8CBE2F8-688E-4E15-A63A-A21372CB97DE}"/>
              </a:ext>
            </a:extLst>
          </p:cNvPr>
          <p:cNvSpPr/>
          <p:nvPr userDrawn="1"/>
        </p:nvSpPr>
        <p:spPr>
          <a:xfrm>
            <a:off x="0" y="6125418"/>
            <a:ext cx="12192000" cy="742950"/>
          </a:xfrm>
          <a:prstGeom prst="rect">
            <a:avLst/>
          </a:prstGeom>
          <a:solidFill>
            <a:srgbClr val="002060">
              <a:alpha val="90000"/>
            </a:srgbClr>
          </a:solidFill>
          <a:ln>
            <a:solidFill>
              <a:srgbClr val="1383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22" name="Picture 21">
            <a:extLst>
              <a:ext uri="{FF2B5EF4-FFF2-40B4-BE49-F238E27FC236}">
                <a16:creationId xmlns:a16="http://schemas.microsoft.com/office/drawing/2014/main" id="{A7E3A139-4B6D-40D1-875C-E3230F6F1A10}"/>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957278" y="6215055"/>
            <a:ext cx="615498" cy="615498"/>
          </a:xfrm>
          <a:prstGeom prst="rect">
            <a:avLst/>
          </a:prstGeom>
        </p:spPr>
      </p:pic>
      <p:cxnSp>
        <p:nvCxnSpPr>
          <p:cNvPr id="24" name="Straight Connector 23">
            <a:extLst>
              <a:ext uri="{FF2B5EF4-FFF2-40B4-BE49-F238E27FC236}">
                <a16:creationId xmlns:a16="http://schemas.microsoft.com/office/drawing/2014/main" id="{210C1B66-81DE-464D-A273-247863A8CA54}"/>
              </a:ext>
            </a:extLst>
          </p:cNvPr>
          <p:cNvCxnSpPr>
            <a:cxnSpLocks/>
          </p:cNvCxnSpPr>
          <p:nvPr userDrawn="1"/>
        </p:nvCxnSpPr>
        <p:spPr>
          <a:xfrm>
            <a:off x="1325918" y="3429000"/>
            <a:ext cx="4509243" cy="0"/>
          </a:xfrm>
          <a:prstGeom prst="line">
            <a:avLst/>
          </a:prstGeom>
          <a:ln w="31750">
            <a:solidFill>
              <a:srgbClr val="FF0000"/>
            </a:solidFill>
          </a:ln>
        </p:spPr>
        <p:style>
          <a:lnRef idx="3">
            <a:schemeClr val="accent1"/>
          </a:lnRef>
          <a:fillRef idx="0">
            <a:schemeClr val="accent1"/>
          </a:fillRef>
          <a:effectRef idx="2">
            <a:schemeClr val="accent1"/>
          </a:effectRef>
          <a:fontRef idx="minor">
            <a:schemeClr val="tx1"/>
          </a:fontRef>
        </p:style>
      </p:cxnSp>
      <p:sp>
        <p:nvSpPr>
          <p:cNvPr id="28" name="Text Placeholder 27">
            <a:extLst>
              <a:ext uri="{FF2B5EF4-FFF2-40B4-BE49-F238E27FC236}">
                <a16:creationId xmlns:a16="http://schemas.microsoft.com/office/drawing/2014/main" id="{B063B49C-3F0B-443B-A64C-02A32C1CEFD4}"/>
              </a:ext>
            </a:extLst>
          </p:cNvPr>
          <p:cNvSpPr>
            <a:spLocks noGrp="1"/>
          </p:cNvSpPr>
          <p:nvPr>
            <p:ph type="body" sz="quarter" idx="10" hasCustomPrompt="1"/>
          </p:nvPr>
        </p:nvSpPr>
        <p:spPr>
          <a:xfrm>
            <a:off x="1169988" y="4191245"/>
            <a:ext cx="4907676" cy="1228838"/>
          </a:xfrm>
        </p:spPr>
        <p:txBody>
          <a:bodyPr/>
          <a:lstStyle>
            <a:lvl1pPr marL="0" indent="0">
              <a:buNone/>
              <a:defRPr/>
            </a:lvl1pPr>
            <a:lvl5pPr marL="1828800" indent="0">
              <a:buNone/>
              <a:defRPr/>
            </a:lvl5pPr>
          </a:lstStyle>
          <a:p>
            <a:pPr lvl="0"/>
            <a:r>
              <a:rPr lang="en-US" dirty="0"/>
              <a:t>&lt;Session Title&gt;</a:t>
            </a:r>
          </a:p>
          <a:p>
            <a:pPr lvl="4"/>
            <a:endParaRPr lang="en-CA" dirty="0"/>
          </a:p>
        </p:txBody>
      </p:sp>
      <p:sp>
        <p:nvSpPr>
          <p:cNvPr id="29" name="Text Placeholder 27">
            <a:extLst>
              <a:ext uri="{FF2B5EF4-FFF2-40B4-BE49-F238E27FC236}">
                <a16:creationId xmlns:a16="http://schemas.microsoft.com/office/drawing/2014/main" id="{0D1A4E00-B549-4F9D-B792-E1C49880AD93}"/>
              </a:ext>
            </a:extLst>
          </p:cNvPr>
          <p:cNvSpPr>
            <a:spLocks noGrp="1"/>
          </p:cNvSpPr>
          <p:nvPr>
            <p:ph type="body" sz="quarter" idx="11" hasCustomPrompt="1"/>
          </p:nvPr>
        </p:nvSpPr>
        <p:spPr>
          <a:xfrm>
            <a:off x="1169988" y="5597053"/>
            <a:ext cx="4512773" cy="397947"/>
          </a:xfrm>
        </p:spPr>
        <p:txBody>
          <a:bodyPr/>
          <a:lstStyle>
            <a:lvl1pPr marL="0" indent="0">
              <a:buNone/>
              <a:defRPr/>
            </a:lvl1pPr>
            <a:lvl5pPr marL="1828800" indent="0">
              <a:buNone/>
              <a:defRPr/>
            </a:lvl5pPr>
          </a:lstStyle>
          <a:p>
            <a:pPr lvl="0"/>
            <a:r>
              <a:rPr lang="en-US" dirty="0"/>
              <a:t>&lt;Speaker Name&gt;</a:t>
            </a:r>
          </a:p>
          <a:p>
            <a:pPr lvl="4"/>
            <a:endParaRPr lang="en-CA" dirty="0"/>
          </a:p>
        </p:txBody>
      </p:sp>
      <p:sp>
        <p:nvSpPr>
          <p:cNvPr id="35" name="Title 1">
            <a:extLst>
              <a:ext uri="{FF2B5EF4-FFF2-40B4-BE49-F238E27FC236}">
                <a16:creationId xmlns:a16="http://schemas.microsoft.com/office/drawing/2014/main" id="{DD9DA512-9A23-4124-A4EE-B885F5CD5F67}"/>
              </a:ext>
            </a:extLst>
          </p:cNvPr>
          <p:cNvSpPr txBox="1">
            <a:spLocks/>
          </p:cNvSpPr>
          <p:nvPr userDrawn="1"/>
        </p:nvSpPr>
        <p:spPr>
          <a:xfrm>
            <a:off x="1262116" y="931785"/>
            <a:ext cx="4176713" cy="2381250"/>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100" dirty="0">
                <a:latin typeface="Gill Sans MT" panose="020B0502020104020203" pitchFamily="34" charset="0"/>
              </a:rPr>
              <a:t>GLOBAL POWER PLATFORM BOOTCAMP</a:t>
            </a:r>
          </a:p>
        </p:txBody>
      </p:sp>
      <p:pic>
        <p:nvPicPr>
          <p:cNvPr id="27" name="Picture 26">
            <a:extLst>
              <a:ext uri="{FF2B5EF4-FFF2-40B4-BE49-F238E27FC236}">
                <a16:creationId xmlns:a16="http://schemas.microsoft.com/office/drawing/2014/main" id="{9865D46B-7EB1-3549-910D-E8455ED6975E}"/>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5351981" y="6291053"/>
            <a:ext cx="2392489" cy="550564"/>
          </a:xfrm>
          <a:prstGeom prst="rect">
            <a:avLst/>
          </a:prstGeom>
        </p:spPr>
      </p:pic>
    </p:spTree>
    <p:extLst>
      <p:ext uri="{BB962C8B-B14F-4D97-AF65-F5344CB8AC3E}">
        <p14:creationId xmlns:p14="http://schemas.microsoft.com/office/powerpoint/2010/main" val="403546789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emo Slide White">
    <p:bg>
      <p:bgRef idx="1003">
        <a:schemeClr val="bg2"/>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A3E356C-87B5-43AA-98B0-26F9D0EC9D5C}"/>
              </a:ext>
            </a:extLst>
          </p:cNvPr>
          <p:cNvSpPr txBox="1"/>
          <p:nvPr userDrawn="1"/>
        </p:nvSpPr>
        <p:spPr>
          <a:xfrm>
            <a:off x="6658495" y="6031165"/>
            <a:ext cx="4550339" cy="369332"/>
          </a:xfrm>
          <a:prstGeom prst="rect">
            <a:avLst/>
          </a:prstGeom>
          <a:noFill/>
        </p:spPr>
        <p:txBody>
          <a:bodyPr wrap="square" rtlCol="0">
            <a:spAutoFit/>
          </a:bodyPr>
          <a:lstStyle/>
          <a:p>
            <a:pPr algn="r"/>
            <a:r>
              <a:rPr lang="en-US" sz="1800" b="0" dirty="0">
                <a:solidFill>
                  <a:srgbClr val="732773"/>
                </a:solidFill>
                <a:latin typeface="Segoe UI Semibold" panose="020B0702040204020203" pitchFamily="34" charset="0"/>
                <a:cs typeface="Segoe UI Semibold" panose="020B0702040204020203" pitchFamily="34" charset="0"/>
              </a:rPr>
              <a:t>#GlobalPowerPlatformBootcamp</a:t>
            </a:r>
          </a:p>
        </p:txBody>
      </p:sp>
      <p:sp>
        <p:nvSpPr>
          <p:cNvPr id="10" name="Title 1">
            <a:extLst>
              <a:ext uri="{FF2B5EF4-FFF2-40B4-BE49-F238E27FC236}">
                <a16:creationId xmlns:a16="http://schemas.microsoft.com/office/drawing/2014/main" id="{4F4B0BDC-EAC5-431F-B768-594D5BF10810}"/>
              </a:ext>
            </a:extLst>
          </p:cNvPr>
          <p:cNvSpPr>
            <a:spLocks noGrp="1"/>
          </p:cNvSpPr>
          <p:nvPr>
            <p:ph type="title" hasCustomPrompt="1"/>
          </p:nvPr>
        </p:nvSpPr>
        <p:spPr>
          <a:xfrm>
            <a:off x="269240" y="1186356"/>
            <a:ext cx="9859116" cy="1158793"/>
          </a:xfrm>
        </p:spPr>
        <p:txBody>
          <a:bodyPr>
            <a:normAutofit/>
          </a:bodyPr>
          <a:lstStyle>
            <a:lvl1pPr>
              <a:defRPr sz="6000">
                <a:solidFill>
                  <a:schemeClr val="tx1"/>
                </a:solidFill>
              </a:defRPr>
            </a:lvl1pPr>
          </a:lstStyle>
          <a:p>
            <a:r>
              <a:rPr lang="en-US" dirty="0"/>
              <a:t>Demo Title</a:t>
            </a:r>
          </a:p>
        </p:txBody>
      </p:sp>
      <p:pic>
        <p:nvPicPr>
          <p:cNvPr id="6" name="Picture 5">
            <a:extLst>
              <a:ext uri="{FF2B5EF4-FFF2-40B4-BE49-F238E27FC236}">
                <a16:creationId xmlns:a16="http://schemas.microsoft.com/office/drawing/2014/main" id="{A89C0411-68F8-4F23-BC93-1E6359A9D4E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9149" y="5654104"/>
            <a:ext cx="787840" cy="819848"/>
          </a:xfrm>
          <a:prstGeom prst="rect">
            <a:avLst/>
          </a:prstGeom>
        </p:spPr>
      </p:pic>
    </p:spTree>
    <p:extLst>
      <p:ext uri="{BB962C8B-B14F-4D97-AF65-F5344CB8AC3E}">
        <p14:creationId xmlns:p14="http://schemas.microsoft.com/office/powerpoint/2010/main" val="177207763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Title Grey">
    <p:bg>
      <p:bgPr>
        <a:solidFill>
          <a:schemeClr val="tx2"/>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24C5121-7410-4246-ADA3-6B8E3DB79483}"/>
              </a:ext>
            </a:extLst>
          </p:cNvPr>
          <p:cNvSpPr txBox="1"/>
          <p:nvPr userDrawn="1"/>
        </p:nvSpPr>
        <p:spPr>
          <a:xfrm>
            <a:off x="7204364" y="6031165"/>
            <a:ext cx="4004470"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Segoe UI Semibold" panose="020B0702040204020203" pitchFamily="34" charset="0"/>
                <a:cs typeface="Segoe UI Semibold" panose="020B0702040204020203" pitchFamily="34" charset="0"/>
              </a:rPr>
              <a:t>#GlobalPowerPlatformBootcamp</a:t>
            </a:r>
          </a:p>
          <a:p>
            <a:pPr algn="r"/>
            <a:endParaRPr lang="en-US" sz="1800" b="0" dirty="0">
              <a:solidFill>
                <a:schemeClr val="bg1"/>
              </a:solidFill>
              <a:latin typeface="Segoe UI Semibold" panose="020B0702040204020203" pitchFamily="34" charset="0"/>
              <a:cs typeface="Segoe UI Semibold" panose="020B0702040204020203" pitchFamily="34" charset="0"/>
            </a:endParaRPr>
          </a:p>
        </p:txBody>
      </p:sp>
      <p:sp>
        <p:nvSpPr>
          <p:cNvPr id="5" name="Title 1">
            <a:extLst>
              <a:ext uri="{FF2B5EF4-FFF2-40B4-BE49-F238E27FC236}">
                <a16:creationId xmlns:a16="http://schemas.microsoft.com/office/drawing/2014/main" id="{B46B731E-1E68-48AC-AD62-BD5154F504C6}"/>
              </a:ext>
            </a:extLst>
          </p:cNvPr>
          <p:cNvSpPr>
            <a:spLocks noGrp="1"/>
          </p:cNvSpPr>
          <p:nvPr>
            <p:ph type="title" hasCustomPrompt="1"/>
          </p:nvPr>
        </p:nvSpPr>
        <p:spPr>
          <a:xfrm>
            <a:off x="838200" y="2084172"/>
            <a:ext cx="9859116" cy="1158793"/>
          </a:xfrm>
        </p:spPr>
        <p:txBody>
          <a:bodyPr>
            <a:normAutofit/>
          </a:bodyPr>
          <a:lstStyle>
            <a:lvl1pPr>
              <a:defRPr sz="6600">
                <a:solidFill>
                  <a:schemeClr val="bg1"/>
                </a:solidFill>
              </a:defRPr>
            </a:lvl1pPr>
          </a:lstStyle>
          <a:p>
            <a:r>
              <a:rPr lang="en-US" dirty="0"/>
              <a:t>Section Title</a:t>
            </a:r>
          </a:p>
        </p:txBody>
      </p:sp>
      <p:pic>
        <p:nvPicPr>
          <p:cNvPr id="8" name="Picture 7">
            <a:extLst>
              <a:ext uri="{FF2B5EF4-FFF2-40B4-BE49-F238E27FC236}">
                <a16:creationId xmlns:a16="http://schemas.microsoft.com/office/drawing/2014/main" id="{ECD5CEC6-1B23-4E59-AC43-39BED0A6E89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5850609"/>
            <a:ext cx="794605" cy="826887"/>
          </a:xfrm>
          <a:prstGeom prst="rect">
            <a:avLst/>
          </a:prstGeom>
        </p:spPr>
      </p:pic>
    </p:spTree>
    <p:extLst>
      <p:ext uri="{BB962C8B-B14F-4D97-AF65-F5344CB8AC3E}">
        <p14:creationId xmlns:p14="http://schemas.microsoft.com/office/powerpoint/2010/main" val="70305575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Green">
    <p:bg>
      <p:bgPr>
        <a:solidFill>
          <a:srgbClr val="732773"/>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27D3CDB-9FD6-4043-877D-0A148B11EBA8}"/>
              </a:ext>
            </a:extLst>
          </p:cNvPr>
          <p:cNvSpPr/>
          <p:nvPr userDrawn="1"/>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65005B1F-8328-4164-B84C-D9FD9044644F}"/>
              </a:ext>
            </a:extLst>
          </p:cNvPr>
          <p:cNvSpPr txBox="1"/>
          <p:nvPr userDrawn="1"/>
        </p:nvSpPr>
        <p:spPr>
          <a:xfrm>
            <a:off x="7305964" y="6031165"/>
            <a:ext cx="3902870" cy="369332"/>
          </a:xfrm>
          <a:prstGeom prst="rect">
            <a:avLst/>
          </a:prstGeom>
          <a:noFill/>
        </p:spPr>
        <p:txBody>
          <a:bodyPr wrap="square" rtlCol="0">
            <a:spAutoFit/>
          </a:bodyPr>
          <a:lstStyle/>
          <a:p>
            <a:pPr algn="r"/>
            <a:r>
              <a:rPr lang="en-US" sz="1800" b="0" kern="1200" dirty="0">
                <a:solidFill>
                  <a:schemeClr val="bg1"/>
                </a:solidFill>
                <a:latin typeface="Segoe UI Semibold" panose="020B0702040204020203" pitchFamily="34" charset="0"/>
                <a:ea typeface="+mn-ea"/>
                <a:cs typeface="Segoe UI Semibold" panose="020B0702040204020203" pitchFamily="34" charset="0"/>
              </a:rPr>
              <a:t>#</a:t>
            </a:r>
            <a:r>
              <a:rPr lang="en-US" sz="1800" b="0" dirty="0">
                <a:solidFill>
                  <a:schemeClr val="bg1"/>
                </a:solidFill>
                <a:latin typeface="Segoe UI Semibold" panose="020B0702040204020203" pitchFamily="34" charset="0"/>
                <a:cs typeface="Segoe UI Semibold" panose="020B0702040204020203" pitchFamily="34" charset="0"/>
              </a:rPr>
              <a:t>GlobalPowerPlatformBootcamp</a:t>
            </a:r>
          </a:p>
        </p:txBody>
      </p:sp>
      <p:sp>
        <p:nvSpPr>
          <p:cNvPr id="5" name="Title 1">
            <a:extLst>
              <a:ext uri="{FF2B5EF4-FFF2-40B4-BE49-F238E27FC236}">
                <a16:creationId xmlns:a16="http://schemas.microsoft.com/office/drawing/2014/main" id="{32EF1976-2234-4FC6-8DF8-26E5DE7F2C4B}"/>
              </a:ext>
            </a:extLst>
          </p:cNvPr>
          <p:cNvSpPr>
            <a:spLocks noGrp="1"/>
          </p:cNvSpPr>
          <p:nvPr>
            <p:ph type="title" hasCustomPrompt="1"/>
          </p:nvPr>
        </p:nvSpPr>
        <p:spPr>
          <a:xfrm>
            <a:off x="838200" y="2084172"/>
            <a:ext cx="9859116" cy="1158793"/>
          </a:xfrm>
        </p:spPr>
        <p:txBody>
          <a:bodyPr>
            <a:normAutofit/>
          </a:bodyPr>
          <a:lstStyle>
            <a:lvl1pPr>
              <a:defRPr sz="6600">
                <a:solidFill>
                  <a:schemeClr val="bg1"/>
                </a:solidFill>
              </a:defRPr>
            </a:lvl1pPr>
          </a:lstStyle>
          <a:p>
            <a:r>
              <a:rPr lang="en-US" dirty="0"/>
              <a:t>Section Title</a:t>
            </a:r>
          </a:p>
        </p:txBody>
      </p:sp>
      <p:pic>
        <p:nvPicPr>
          <p:cNvPr id="11" name="Picture 10">
            <a:extLst>
              <a:ext uri="{FF2B5EF4-FFF2-40B4-BE49-F238E27FC236}">
                <a16:creationId xmlns:a16="http://schemas.microsoft.com/office/drawing/2014/main" id="{D97D3723-192A-45FD-92A6-BD88232052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3166" y="5748461"/>
            <a:ext cx="891175" cy="927381"/>
          </a:xfrm>
          <a:prstGeom prst="rect">
            <a:avLst/>
          </a:prstGeom>
        </p:spPr>
      </p:pic>
    </p:spTree>
    <p:extLst>
      <p:ext uri="{BB962C8B-B14F-4D97-AF65-F5344CB8AC3E}">
        <p14:creationId xmlns:p14="http://schemas.microsoft.com/office/powerpoint/2010/main" val="388456051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Title White">
    <p:bg>
      <p:bgRef idx="1003">
        <a:schemeClr val="bg2"/>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A3E356C-87B5-43AA-98B0-26F9D0EC9D5C}"/>
              </a:ext>
            </a:extLst>
          </p:cNvPr>
          <p:cNvSpPr txBox="1"/>
          <p:nvPr userDrawn="1"/>
        </p:nvSpPr>
        <p:spPr>
          <a:xfrm>
            <a:off x="7139709" y="6031165"/>
            <a:ext cx="4069125" cy="369332"/>
          </a:xfrm>
          <a:prstGeom prst="rect">
            <a:avLst/>
          </a:prstGeom>
          <a:noFill/>
        </p:spPr>
        <p:txBody>
          <a:bodyPr wrap="square" rtlCol="0">
            <a:spAutoFit/>
          </a:bodyPr>
          <a:lstStyle/>
          <a:p>
            <a:pPr algn="r"/>
            <a:r>
              <a:rPr lang="en-US" sz="1800" b="0" dirty="0">
                <a:solidFill>
                  <a:srgbClr val="732773"/>
                </a:solidFill>
                <a:latin typeface="Segoe UI Semibold" panose="020B0702040204020203" pitchFamily="34" charset="0"/>
                <a:cs typeface="Segoe UI Semibold" panose="020B0702040204020203" pitchFamily="34" charset="0"/>
              </a:rPr>
              <a:t>#GlobalPowerPlatformBootcamp</a:t>
            </a:r>
          </a:p>
        </p:txBody>
      </p:sp>
      <p:sp>
        <p:nvSpPr>
          <p:cNvPr id="5" name="Title 1">
            <a:extLst>
              <a:ext uri="{FF2B5EF4-FFF2-40B4-BE49-F238E27FC236}">
                <a16:creationId xmlns:a16="http://schemas.microsoft.com/office/drawing/2014/main" id="{655414FB-73FB-4664-AD39-50F684DD0628}"/>
              </a:ext>
            </a:extLst>
          </p:cNvPr>
          <p:cNvSpPr>
            <a:spLocks noGrp="1"/>
          </p:cNvSpPr>
          <p:nvPr>
            <p:ph type="title" hasCustomPrompt="1"/>
          </p:nvPr>
        </p:nvSpPr>
        <p:spPr>
          <a:xfrm>
            <a:off x="838200" y="2084172"/>
            <a:ext cx="9859116" cy="1158793"/>
          </a:xfrm>
        </p:spPr>
        <p:txBody>
          <a:bodyPr>
            <a:normAutofit/>
          </a:bodyPr>
          <a:lstStyle>
            <a:lvl1pPr>
              <a:defRPr sz="6600">
                <a:solidFill>
                  <a:schemeClr val="tx1"/>
                </a:solidFill>
              </a:defRPr>
            </a:lvl1pPr>
          </a:lstStyle>
          <a:p>
            <a:r>
              <a:rPr lang="en-US" dirty="0"/>
              <a:t>Section Title</a:t>
            </a:r>
          </a:p>
        </p:txBody>
      </p:sp>
      <p:pic>
        <p:nvPicPr>
          <p:cNvPr id="8" name="Picture 7">
            <a:extLst>
              <a:ext uri="{FF2B5EF4-FFF2-40B4-BE49-F238E27FC236}">
                <a16:creationId xmlns:a16="http://schemas.microsoft.com/office/drawing/2014/main" id="{74CCAE16-32AF-43AB-9D83-1803218120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9149" y="5654104"/>
            <a:ext cx="787840" cy="819848"/>
          </a:xfrm>
          <a:prstGeom prst="rect">
            <a:avLst/>
          </a:prstGeom>
        </p:spPr>
      </p:pic>
    </p:spTree>
    <p:extLst>
      <p:ext uri="{BB962C8B-B14F-4D97-AF65-F5344CB8AC3E}">
        <p14:creationId xmlns:p14="http://schemas.microsoft.com/office/powerpoint/2010/main" val="584716091"/>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lank Grey">
    <p:bg>
      <p:bgPr>
        <a:solidFill>
          <a:schemeClr val="tx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174B03-5E73-4C92-BE12-44F39CF5B33B}"/>
              </a:ext>
            </a:extLst>
          </p:cNvPr>
          <p:cNvSpPr txBox="1"/>
          <p:nvPr userDrawn="1"/>
        </p:nvSpPr>
        <p:spPr>
          <a:xfrm>
            <a:off x="7509164" y="6031165"/>
            <a:ext cx="3699670"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Segoe UI Semibold" panose="020B0702040204020203" pitchFamily="34" charset="0"/>
                <a:cs typeface="Segoe UI Semibold" panose="020B0702040204020203" pitchFamily="34" charset="0"/>
              </a:rPr>
              <a:t>#GlobalPowerPlatformBootcamp</a:t>
            </a:r>
          </a:p>
          <a:p>
            <a:pPr algn="r"/>
            <a:endParaRPr lang="en-US" sz="1800" b="0" dirty="0">
              <a:solidFill>
                <a:schemeClr val="bg1"/>
              </a:solidFill>
              <a:latin typeface="Segoe UI Semibold" panose="020B0702040204020203" pitchFamily="34" charset="0"/>
              <a:cs typeface="Segoe UI Semibold" panose="020B0702040204020203" pitchFamily="34" charset="0"/>
            </a:endParaRPr>
          </a:p>
        </p:txBody>
      </p:sp>
      <p:pic>
        <p:nvPicPr>
          <p:cNvPr id="7" name="Picture 6">
            <a:extLst>
              <a:ext uri="{FF2B5EF4-FFF2-40B4-BE49-F238E27FC236}">
                <a16:creationId xmlns:a16="http://schemas.microsoft.com/office/drawing/2014/main" id="{6E99F7E7-200B-4FE6-B177-A595909042F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5939" y="5773641"/>
            <a:ext cx="787840" cy="819848"/>
          </a:xfrm>
          <a:prstGeom prst="rect">
            <a:avLst/>
          </a:prstGeom>
        </p:spPr>
      </p:pic>
    </p:spTree>
    <p:extLst>
      <p:ext uri="{BB962C8B-B14F-4D97-AF65-F5344CB8AC3E}">
        <p14:creationId xmlns:p14="http://schemas.microsoft.com/office/powerpoint/2010/main" val="272056949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Green">
    <p:bg>
      <p:bgPr>
        <a:solidFill>
          <a:srgbClr val="732773"/>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FE6090F-FCC2-4008-B7D7-B941F1AAF876}"/>
              </a:ext>
            </a:extLst>
          </p:cNvPr>
          <p:cNvSpPr txBox="1"/>
          <p:nvPr userDrawn="1"/>
        </p:nvSpPr>
        <p:spPr>
          <a:xfrm>
            <a:off x="7490691" y="6031165"/>
            <a:ext cx="3718143"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Segoe UI Semibold" panose="020B0702040204020203" pitchFamily="34" charset="0"/>
                <a:cs typeface="Segoe UI Semibold" panose="020B0702040204020203" pitchFamily="34" charset="0"/>
              </a:rPr>
              <a:t>#GlobalPowerPlatformBootcamp</a:t>
            </a:r>
          </a:p>
        </p:txBody>
      </p:sp>
      <p:pic>
        <p:nvPicPr>
          <p:cNvPr id="5" name="Picture 4">
            <a:extLst>
              <a:ext uri="{FF2B5EF4-FFF2-40B4-BE49-F238E27FC236}">
                <a16:creationId xmlns:a16="http://schemas.microsoft.com/office/drawing/2014/main" id="{B3A311F9-8807-4BBA-ABD4-C56914F38DD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5939" y="5773641"/>
            <a:ext cx="787840" cy="819848"/>
          </a:xfrm>
          <a:prstGeom prst="rect">
            <a:avLst/>
          </a:prstGeom>
        </p:spPr>
      </p:pic>
    </p:spTree>
    <p:extLst>
      <p:ext uri="{BB962C8B-B14F-4D97-AF65-F5344CB8AC3E}">
        <p14:creationId xmlns:p14="http://schemas.microsoft.com/office/powerpoint/2010/main" val="3940317937"/>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White">
    <p:bg>
      <p:bgRef idx="1003">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24335F-25E6-4167-85DC-DC215C1B501B}"/>
              </a:ext>
            </a:extLst>
          </p:cNvPr>
          <p:cNvSpPr txBox="1"/>
          <p:nvPr userDrawn="1"/>
        </p:nvSpPr>
        <p:spPr>
          <a:xfrm>
            <a:off x="7093527" y="6031165"/>
            <a:ext cx="411530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dirty="0">
                <a:solidFill>
                  <a:srgbClr val="732773"/>
                </a:solidFill>
                <a:latin typeface="Segoe UI Semibold" panose="020B0702040204020203" pitchFamily="34" charset="0"/>
                <a:cs typeface="Segoe UI Semibold" panose="020B0702040204020203" pitchFamily="34" charset="0"/>
              </a:rPr>
              <a:t>#GlobalPowerPlatformBootcamp</a:t>
            </a:r>
          </a:p>
        </p:txBody>
      </p:sp>
      <p:pic>
        <p:nvPicPr>
          <p:cNvPr id="6" name="Picture 5">
            <a:extLst>
              <a:ext uri="{FF2B5EF4-FFF2-40B4-BE49-F238E27FC236}">
                <a16:creationId xmlns:a16="http://schemas.microsoft.com/office/drawing/2014/main" id="{2252F5AF-BB47-4EF2-A5D9-E6531350F9A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9149" y="5654104"/>
            <a:ext cx="787840" cy="819848"/>
          </a:xfrm>
          <a:prstGeom prst="rect">
            <a:avLst/>
          </a:prstGeom>
        </p:spPr>
      </p:pic>
    </p:spTree>
    <p:extLst>
      <p:ext uri="{BB962C8B-B14F-4D97-AF65-F5344CB8AC3E}">
        <p14:creationId xmlns:p14="http://schemas.microsoft.com/office/powerpoint/2010/main" val="345409497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End Slide">
    <p:bg>
      <p:bgPr>
        <a:solidFill>
          <a:schemeClr val="tx2"/>
        </a:solidFill>
        <a:effectLst/>
      </p:bgPr>
    </p:bg>
    <p:spTree>
      <p:nvGrpSpPr>
        <p:cNvPr id="1" name=""/>
        <p:cNvGrpSpPr/>
        <p:nvPr/>
      </p:nvGrpSpPr>
      <p:grpSpPr>
        <a:xfrm>
          <a:off x="0" y="0"/>
          <a:ext cx="0" cy="0"/>
          <a:chOff x="0" y="0"/>
          <a:chExt cx="0" cy="0"/>
        </a:xfrm>
      </p:grpSpPr>
      <p:pic>
        <p:nvPicPr>
          <p:cNvPr id="10" name="Picture 9" descr="A picture containing object&#10;&#10;Description generated with very high confidence" hidden="1">
            <a:extLst>
              <a:ext uri="{FF2B5EF4-FFF2-40B4-BE49-F238E27FC236}">
                <a16:creationId xmlns:a16="http://schemas.microsoft.com/office/drawing/2014/main" id="{C47C373B-006A-4A1D-9787-B7B16330A14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782" y="1774208"/>
            <a:ext cx="10534436" cy="2111943"/>
          </a:xfrm>
          <a:prstGeom prst="rect">
            <a:avLst/>
          </a:prstGeom>
        </p:spPr>
      </p:pic>
      <p:sp>
        <p:nvSpPr>
          <p:cNvPr id="9" name="TextBox 8">
            <a:extLst>
              <a:ext uri="{FF2B5EF4-FFF2-40B4-BE49-F238E27FC236}">
                <a16:creationId xmlns:a16="http://schemas.microsoft.com/office/drawing/2014/main" id="{25C1D505-2A1E-494E-8EEC-964158FEDE1D}"/>
              </a:ext>
            </a:extLst>
          </p:cNvPr>
          <p:cNvSpPr txBox="1"/>
          <p:nvPr userDrawn="1"/>
        </p:nvSpPr>
        <p:spPr>
          <a:xfrm>
            <a:off x="7509164" y="6031165"/>
            <a:ext cx="3699670"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solidFill>
                <a:latin typeface="Segoe UI Semibold" panose="020B0702040204020203" pitchFamily="34" charset="0"/>
                <a:cs typeface="Segoe UI Semibold" panose="020B0702040204020203" pitchFamily="34" charset="0"/>
              </a:rPr>
              <a:t>#GlobalPowerPlatformBootcamp</a:t>
            </a:r>
          </a:p>
          <a:p>
            <a:pPr algn="r"/>
            <a:endParaRPr lang="en-US" sz="1800" b="0" dirty="0">
              <a:solidFill>
                <a:schemeClr val="bg1"/>
              </a:solidFill>
              <a:latin typeface="Segoe UI Semibold" panose="020B0702040204020203" pitchFamily="34" charset="0"/>
              <a:cs typeface="Segoe UI Semibold" panose="020B0702040204020203" pitchFamily="34" charset="0"/>
            </a:endParaRPr>
          </a:p>
        </p:txBody>
      </p:sp>
      <p:pic>
        <p:nvPicPr>
          <p:cNvPr id="13" name="Picture 12">
            <a:extLst>
              <a:ext uri="{FF2B5EF4-FFF2-40B4-BE49-F238E27FC236}">
                <a16:creationId xmlns:a16="http://schemas.microsoft.com/office/drawing/2014/main" id="{FFDCB3BA-C1CF-4228-9771-2E3D34BFEE4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5939" y="5773641"/>
            <a:ext cx="787840" cy="819848"/>
          </a:xfrm>
          <a:prstGeom prst="rect">
            <a:avLst/>
          </a:prstGeom>
        </p:spPr>
      </p:pic>
    </p:spTree>
    <p:extLst>
      <p:ext uri="{BB962C8B-B14F-4D97-AF65-F5344CB8AC3E}">
        <p14:creationId xmlns:p14="http://schemas.microsoft.com/office/powerpoint/2010/main" val="3941299006"/>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838200" y="1373872"/>
            <a:ext cx="10515600"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mn-lt"/>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mn-lt"/>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mn-lt"/>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mn-lt"/>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mn-lt"/>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193410"/>
            <a:ext cx="12192001" cy="664591"/>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mn-lt"/>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07481377"/>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838199" y="1437954"/>
            <a:ext cx="10515601"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5995851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24AC-2475-4C3E-82C6-30652F898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7882A1-7DE2-4318-B486-44ECA4D534E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D16C4BA-C2F2-4885-B757-0CBD1E36A534}"/>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79430494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889F2-0649-473B-BB80-13C1E8A4F5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06C75D-7657-4260-BF7B-BF3B971B03A5}"/>
              </a:ext>
            </a:extLst>
          </p:cNvPr>
          <p:cNvSpPr>
            <a:spLocks noGrp="1"/>
          </p:cNvSpPr>
          <p:nvPr>
            <p:ph idx="1"/>
          </p:nvPr>
        </p:nvSpPr>
        <p:spPr>
          <a:xfrm>
            <a:off x="5183188" y="987425"/>
            <a:ext cx="6172200" cy="481179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495AB5-0591-4D60-895E-D3D1EED9EC6A}"/>
              </a:ext>
            </a:extLst>
          </p:cNvPr>
          <p:cNvSpPr>
            <a:spLocks noGrp="1"/>
          </p:cNvSpPr>
          <p:nvPr>
            <p:ph type="body" sz="half" idx="2"/>
          </p:nvPr>
        </p:nvSpPr>
        <p:spPr>
          <a:xfrm>
            <a:off x="839788" y="2057400"/>
            <a:ext cx="3932237" cy="374182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509455503"/>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BCCB-2C8B-48A3-929E-8770963C33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E89DFA-D552-4217-97C2-F431D717AD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0A4BB6-3529-4BCD-96D2-81C43546C9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08878041"/>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CFCCD-58CB-4AD3-B61B-80AD43C645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24D7FF-354C-48AC-87CC-349EA4892C3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1923149"/>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3">
        <a:schemeClr val="bg2"/>
      </p:bgRef>
    </p:b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DBE494-0A75-4F85-BA08-6BEBB2D4FB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78C279-7945-4BEB-8746-D75962CADC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045462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Presentation Title">
    <p:spTree>
      <p:nvGrpSpPr>
        <p:cNvPr id="1" name=""/>
        <p:cNvGrpSpPr/>
        <p:nvPr/>
      </p:nvGrpSpPr>
      <p:grpSpPr>
        <a:xfrm>
          <a:off x="0" y="0"/>
          <a:ext cx="0" cy="0"/>
          <a:chOff x="0" y="0"/>
          <a:chExt cx="0" cy="0"/>
        </a:xfrm>
      </p:grpSpPr>
      <p:pic>
        <p:nvPicPr>
          <p:cNvPr id="12" name="Picture 11" descr="A group of people standing in front of a building&#10;&#10;Description automatically generated">
            <a:extLst>
              <a:ext uri="{FF2B5EF4-FFF2-40B4-BE49-F238E27FC236}">
                <a16:creationId xmlns:a16="http://schemas.microsoft.com/office/drawing/2014/main" id="{6E3B8B4D-AF82-4148-89AE-74900FF9732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0168" b="5467"/>
          <a:stretch/>
        </p:blipFill>
        <p:spPr>
          <a:xfrm>
            <a:off x="-11176" y="1"/>
            <a:ext cx="12192000" cy="6858001"/>
          </a:xfrm>
          <a:prstGeom prst="rect">
            <a:avLst/>
          </a:prstGeom>
        </p:spPr>
      </p:pic>
      <p:sp>
        <p:nvSpPr>
          <p:cNvPr id="13" name="Rectangle 12">
            <a:extLst>
              <a:ext uri="{FF2B5EF4-FFF2-40B4-BE49-F238E27FC236}">
                <a16:creationId xmlns:a16="http://schemas.microsoft.com/office/drawing/2014/main" id="{DF6ED04B-7F4C-4F07-A517-AFDEDDC76C07}"/>
              </a:ext>
            </a:extLst>
          </p:cNvPr>
          <p:cNvSpPr/>
          <p:nvPr userDrawn="1"/>
        </p:nvSpPr>
        <p:spPr>
          <a:xfrm>
            <a:off x="-11176" y="0"/>
            <a:ext cx="12192000" cy="6858001"/>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F31D3CE-07AE-4C94-8046-8940EC8DBB6D}"/>
              </a:ext>
            </a:extLst>
          </p:cNvPr>
          <p:cNvSpPr/>
          <p:nvPr userDrawn="1"/>
        </p:nvSpPr>
        <p:spPr>
          <a:xfrm>
            <a:off x="-11176" y="0"/>
            <a:ext cx="6425624" cy="6858000"/>
          </a:xfrm>
          <a:prstGeom prst="rect">
            <a:avLst/>
          </a:prstGeom>
          <a:solidFill>
            <a:srgbClr val="7327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6" name="TextBox 15">
            <a:extLst>
              <a:ext uri="{FF2B5EF4-FFF2-40B4-BE49-F238E27FC236}">
                <a16:creationId xmlns:a16="http://schemas.microsoft.com/office/drawing/2014/main" id="{6176F502-1970-456C-A23C-B13371545FE6}"/>
              </a:ext>
            </a:extLst>
          </p:cNvPr>
          <p:cNvSpPr txBox="1"/>
          <p:nvPr userDrawn="1"/>
        </p:nvSpPr>
        <p:spPr>
          <a:xfrm>
            <a:off x="7556269" y="6031167"/>
            <a:ext cx="3641389" cy="369332"/>
          </a:xfrm>
          <a:prstGeom prst="rect">
            <a:avLst/>
          </a:prstGeom>
          <a:noFill/>
        </p:spPr>
        <p:txBody>
          <a:bodyPr wrap="square" rtlCol="0">
            <a:spAutoFit/>
          </a:bodyPr>
          <a:lstStyle/>
          <a:p>
            <a:pPr algn="r"/>
            <a:r>
              <a:rPr lang="en-US" sz="1800" b="1" dirty="0">
                <a:solidFill>
                  <a:schemeClr val="tx1"/>
                </a:solidFill>
                <a:latin typeface="Segoe UI Semibold" panose="020B0702040204020203" pitchFamily="34" charset="0"/>
                <a:cs typeface="Segoe UI Semibold" panose="020B0702040204020203" pitchFamily="34" charset="0"/>
              </a:rPr>
              <a:t>#GlobalPowerPlatformBootcamp</a:t>
            </a:r>
          </a:p>
        </p:txBody>
      </p:sp>
      <p:sp>
        <p:nvSpPr>
          <p:cNvPr id="3" name="Text Placeholder 2">
            <a:extLst>
              <a:ext uri="{FF2B5EF4-FFF2-40B4-BE49-F238E27FC236}">
                <a16:creationId xmlns:a16="http://schemas.microsoft.com/office/drawing/2014/main" id="{9B44793B-6555-4ED2-B5ED-08C84874D0DA}"/>
              </a:ext>
            </a:extLst>
          </p:cNvPr>
          <p:cNvSpPr>
            <a:spLocks noGrp="1"/>
          </p:cNvSpPr>
          <p:nvPr>
            <p:ph type="body" idx="1" hasCustomPrompt="1"/>
          </p:nvPr>
        </p:nvSpPr>
        <p:spPr>
          <a:xfrm>
            <a:off x="831850" y="3300991"/>
            <a:ext cx="4587643" cy="1313909"/>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Speaker Name</a:t>
            </a:r>
          </a:p>
        </p:txBody>
      </p:sp>
      <p:sp>
        <p:nvSpPr>
          <p:cNvPr id="2" name="Title 1">
            <a:extLst>
              <a:ext uri="{FF2B5EF4-FFF2-40B4-BE49-F238E27FC236}">
                <a16:creationId xmlns:a16="http://schemas.microsoft.com/office/drawing/2014/main" id="{5CE9DA8F-203A-4878-9548-861F52C6F246}"/>
              </a:ext>
            </a:extLst>
          </p:cNvPr>
          <p:cNvSpPr>
            <a:spLocks noGrp="1"/>
          </p:cNvSpPr>
          <p:nvPr>
            <p:ph type="title" hasCustomPrompt="1"/>
          </p:nvPr>
        </p:nvSpPr>
        <p:spPr>
          <a:xfrm>
            <a:off x="831850" y="540328"/>
            <a:ext cx="4928870" cy="2693324"/>
          </a:xfrm>
        </p:spPr>
        <p:txBody>
          <a:bodyPr anchor="b">
            <a:normAutofit/>
          </a:bodyPr>
          <a:lstStyle>
            <a:lvl1pPr>
              <a:defRPr sz="5400">
                <a:solidFill>
                  <a:schemeClr val="bg1"/>
                </a:solidFill>
              </a:defRPr>
            </a:lvl1pPr>
          </a:lstStyle>
          <a:p>
            <a:r>
              <a:rPr lang="en-US" dirty="0"/>
              <a:t>Presentation Title</a:t>
            </a:r>
          </a:p>
        </p:txBody>
      </p:sp>
      <p:pic>
        <p:nvPicPr>
          <p:cNvPr id="11" name="Picture 10">
            <a:extLst>
              <a:ext uri="{FF2B5EF4-FFF2-40B4-BE49-F238E27FC236}">
                <a16:creationId xmlns:a16="http://schemas.microsoft.com/office/drawing/2014/main" id="{96FB48DC-EA34-4D5E-B237-1072E8958DE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31850" y="5016126"/>
            <a:ext cx="1330325" cy="1384373"/>
          </a:xfrm>
          <a:prstGeom prst="rect">
            <a:avLst/>
          </a:prstGeom>
        </p:spPr>
      </p:pic>
    </p:spTree>
    <p:extLst>
      <p:ext uri="{BB962C8B-B14F-4D97-AF65-F5344CB8AC3E}">
        <p14:creationId xmlns:p14="http://schemas.microsoft.com/office/powerpoint/2010/main" val="180271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Ref idx="1003">
        <a:schemeClr val="bg2"/>
      </p:bgRef>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3748518F-33D3-49EC-8113-D8C621711E7E}"/>
              </a:ext>
            </a:extLst>
          </p:cNvPr>
          <p:cNvSpPr>
            <a:spLocks noGrp="1"/>
          </p:cNvSpPr>
          <p:nvPr>
            <p:ph type="pic" sz="quarter" idx="10"/>
          </p:nvPr>
        </p:nvSpPr>
        <p:spPr bwMode="ltGray">
          <a:xfrm>
            <a:off x="6811620" y="0"/>
            <a:ext cx="5379415" cy="68580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
        <p:nvSpPr>
          <p:cNvPr id="10" name="Title 11">
            <a:extLst>
              <a:ext uri="{FF2B5EF4-FFF2-40B4-BE49-F238E27FC236}">
                <a16:creationId xmlns:a16="http://schemas.microsoft.com/office/drawing/2014/main" id="{2E8AEF51-F89E-4E34-997D-1CCC5B91B2C0}"/>
              </a:ext>
            </a:extLst>
          </p:cNvPr>
          <p:cNvSpPr>
            <a:spLocks noGrp="1"/>
          </p:cNvSpPr>
          <p:nvPr>
            <p:ph type="title" hasCustomPrompt="1"/>
          </p:nvPr>
        </p:nvSpPr>
        <p:spPr>
          <a:xfrm>
            <a:off x="717412" y="1204118"/>
            <a:ext cx="5378450" cy="1884363"/>
          </a:xfrm>
        </p:spPr>
        <p:txBody>
          <a:bodyPr anchor="t">
            <a:noAutofit/>
          </a:bodyPr>
          <a:lstStyle>
            <a:lvl1pPr>
              <a:defRPr sz="6600" b="0" cap="none" spc="0">
                <a:ln w="0"/>
                <a:solidFill>
                  <a:schemeClr val="tx1"/>
                </a:solidFill>
                <a:effectLst>
                  <a:outerShdw blurRad="38100" dist="19050" dir="2700000" algn="tl" rotWithShape="0">
                    <a:schemeClr val="dk1">
                      <a:alpha val="40000"/>
                    </a:schemeClr>
                  </a:outerShdw>
                </a:effectLst>
              </a:defRPr>
            </a:lvl1pPr>
          </a:lstStyle>
          <a:p>
            <a:r>
              <a:rPr lang="en-US" dirty="0"/>
              <a:t>Speaker Intro Slide</a:t>
            </a:r>
          </a:p>
        </p:txBody>
      </p:sp>
      <p:sp>
        <p:nvSpPr>
          <p:cNvPr id="11" name="Text Placeholder 13">
            <a:extLst>
              <a:ext uri="{FF2B5EF4-FFF2-40B4-BE49-F238E27FC236}">
                <a16:creationId xmlns:a16="http://schemas.microsoft.com/office/drawing/2014/main" id="{147BC5EC-9BCC-4DB8-9927-D8FB56A7E1D1}"/>
              </a:ext>
            </a:extLst>
          </p:cNvPr>
          <p:cNvSpPr>
            <a:spLocks noGrp="1"/>
          </p:cNvSpPr>
          <p:nvPr>
            <p:ph type="body" sz="quarter" idx="11" hasCustomPrompt="1"/>
          </p:nvPr>
        </p:nvSpPr>
        <p:spPr>
          <a:xfrm>
            <a:off x="716722" y="3403600"/>
            <a:ext cx="5378795" cy="3021263"/>
          </a:xfrm>
        </p:spPr>
        <p:txBody>
          <a:bodyPr/>
          <a:lstStyle>
            <a:lvl1pPr>
              <a:defRPr/>
            </a:lvl1pPr>
            <a:lvl2pPr>
              <a:defRPr/>
            </a:lvl2pPr>
          </a:lstStyle>
          <a:p>
            <a:r>
              <a:rPr lang="en-US" dirty="0"/>
              <a:t>Introduce yourself</a:t>
            </a:r>
          </a:p>
        </p:txBody>
      </p:sp>
    </p:spTree>
    <p:extLst>
      <p:ext uri="{BB962C8B-B14F-4D97-AF65-F5344CB8AC3E}">
        <p14:creationId xmlns:p14="http://schemas.microsoft.com/office/powerpoint/2010/main" val="28333973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F2EAD-E771-4FE5-B233-F97446E55E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7C872A-6457-4D78-A4CB-222090A733B4}"/>
              </a:ext>
            </a:extLst>
          </p:cNvPr>
          <p:cNvSpPr>
            <a:spLocks noGrp="1"/>
          </p:cNvSpPr>
          <p:nvPr>
            <p:ph sz="half" idx="1"/>
          </p:nvPr>
        </p:nvSpPr>
        <p:spPr>
          <a:xfrm>
            <a:off x="838200" y="1457064"/>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F70A25-C79D-466E-A51D-2875AEE3AD55}"/>
              </a:ext>
            </a:extLst>
          </p:cNvPr>
          <p:cNvSpPr>
            <a:spLocks noGrp="1"/>
          </p:cNvSpPr>
          <p:nvPr>
            <p:ph sz="half" idx="2"/>
          </p:nvPr>
        </p:nvSpPr>
        <p:spPr>
          <a:xfrm>
            <a:off x="6172200" y="1457064"/>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03098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D121-9015-447A-BD23-A26434E9E81B}"/>
              </a:ext>
            </a:extLst>
          </p:cNvPr>
          <p:cNvSpPr>
            <a:spLocks noGrp="1"/>
          </p:cNvSpPr>
          <p:nvPr>
            <p:ph type="title"/>
          </p:nvPr>
        </p:nvSpPr>
        <p:spPr>
          <a:xfrm>
            <a:off x="839788" y="365125"/>
            <a:ext cx="10515600" cy="103004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28B377-9DF4-4D81-B90C-EDC75C5399A7}"/>
              </a:ext>
            </a:extLst>
          </p:cNvPr>
          <p:cNvSpPr>
            <a:spLocks noGrp="1"/>
          </p:cNvSpPr>
          <p:nvPr>
            <p:ph type="body" idx="1"/>
          </p:nvPr>
        </p:nvSpPr>
        <p:spPr>
          <a:xfrm>
            <a:off x="838200" y="145654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A27423A1-1CC8-47F2-A923-8D6C8C1373BD}"/>
              </a:ext>
            </a:extLst>
          </p:cNvPr>
          <p:cNvSpPr>
            <a:spLocks noGrp="1"/>
          </p:cNvSpPr>
          <p:nvPr>
            <p:ph sz="half" idx="2"/>
          </p:nvPr>
        </p:nvSpPr>
        <p:spPr>
          <a:xfrm>
            <a:off x="788018" y="2280452"/>
            <a:ext cx="5232033" cy="35668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2B12BD-B677-4067-B39E-D346B7D0629C}"/>
              </a:ext>
            </a:extLst>
          </p:cNvPr>
          <p:cNvSpPr>
            <a:spLocks noGrp="1"/>
          </p:cNvSpPr>
          <p:nvPr>
            <p:ph type="body" sz="quarter" idx="3"/>
          </p:nvPr>
        </p:nvSpPr>
        <p:spPr>
          <a:xfrm>
            <a:off x="6170612" y="145654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769166E-FFC9-4082-A169-13F572B39BA5}"/>
              </a:ext>
            </a:extLst>
          </p:cNvPr>
          <p:cNvSpPr>
            <a:spLocks noGrp="1"/>
          </p:cNvSpPr>
          <p:nvPr>
            <p:ph sz="quarter" idx="4"/>
          </p:nvPr>
        </p:nvSpPr>
        <p:spPr>
          <a:xfrm>
            <a:off x="6120064" y="2280452"/>
            <a:ext cx="5257800" cy="35668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2826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C4D0-E67D-431E-BC72-6EF4F6CC6A8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035252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Slide Grey">
    <p:bg>
      <p:bgPr>
        <a:solidFill>
          <a:schemeClr val="tx2"/>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24C5121-7410-4246-ADA3-6B8E3DB79483}"/>
              </a:ext>
            </a:extLst>
          </p:cNvPr>
          <p:cNvSpPr txBox="1"/>
          <p:nvPr userDrawn="1"/>
        </p:nvSpPr>
        <p:spPr>
          <a:xfrm>
            <a:off x="7298575" y="6031165"/>
            <a:ext cx="3910259" cy="369332"/>
          </a:xfrm>
          <a:prstGeom prst="rect">
            <a:avLst/>
          </a:prstGeom>
          <a:noFill/>
        </p:spPr>
        <p:txBody>
          <a:bodyPr wrap="square" rtlCol="0">
            <a:spAutoFit/>
          </a:bodyPr>
          <a:lstStyle/>
          <a:p>
            <a:pPr algn="r"/>
            <a:r>
              <a:rPr lang="en-US" sz="1800" b="0" dirty="0">
                <a:solidFill>
                  <a:schemeClr val="bg1"/>
                </a:solidFill>
                <a:latin typeface="Segoe UI Semibold" panose="020B0702040204020203" pitchFamily="34" charset="0"/>
                <a:cs typeface="Segoe UI Semibold" panose="020B0702040204020203" pitchFamily="34" charset="0"/>
              </a:rPr>
              <a:t>#GlobalPowerPlatformBootcamp</a:t>
            </a:r>
          </a:p>
        </p:txBody>
      </p:sp>
      <p:sp>
        <p:nvSpPr>
          <p:cNvPr id="11" name="Title 1">
            <a:extLst>
              <a:ext uri="{FF2B5EF4-FFF2-40B4-BE49-F238E27FC236}">
                <a16:creationId xmlns:a16="http://schemas.microsoft.com/office/drawing/2014/main" id="{731C36B3-C489-4CF1-90BD-F1129B6CB1F2}"/>
              </a:ext>
            </a:extLst>
          </p:cNvPr>
          <p:cNvSpPr>
            <a:spLocks noGrp="1"/>
          </p:cNvSpPr>
          <p:nvPr>
            <p:ph type="title" hasCustomPrompt="1"/>
          </p:nvPr>
        </p:nvSpPr>
        <p:spPr>
          <a:xfrm>
            <a:off x="269240" y="1186356"/>
            <a:ext cx="9859116" cy="1158793"/>
          </a:xfrm>
        </p:spPr>
        <p:txBody>
          <a:bodyPr>
            <a:normAutofit/>
          </a:bodyPr>
          <a:lstStyle>
            <a:lvl1pPr>
              <a:defRPr sz="6000">
                <a:solidFill>
                  <a:schemeClr val="bg1"/>
                </a:solidFill>
              </a:defRPr>
            </a:lvl1pPr>
          </a:lstStyle>
          <a:p>
            <a:r>
              <a:rPr lang="en-US" dirty="0"/>
              <a:t>Demo Title</a:t>
            </a:r>
          </a:p>
        </p:txBody>
      </p:sp>
      <p:pic>
        <p:nvPicPr>
          <p:cNvPr id="7" name="Picture 6">
            <a:extLst>
              <a:ext uri="{FF2B5EF4-FFF2-40B4-BE49-F238E27FC236}">
                <a16:creationId xmlns:a16="http://schemas.microsoft.com/office/drawing/2014/main" id="{4542F013-14EC-4C42-9D3B-AF710EF01F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3166" y="5806136"/>
            <a:ext cx="787400" cy="819390"/>
          </a:xfrm>
          <a:prstGeom prst="rect">
            <a:avLst/>
          </a:prstGeom>
        </p:spPr>
      </p:pic>
    </p:spTree>
    <p:extLst>
      <p:ext uri="{BB962C8B-B14F-4D97-AF65-F5344CB8AC3E}">
        <p14:creationId xmlns:p14="http://schemas.microsoft.com/office/powerpoint/2010/main" val="90326868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emo Slide Green">
    <p:bg>
      <p:bgPr>
        <a:solidFill>
          <a:srgbClr val="732773"/>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5005B1F-8328-4164-B84C-D9FD9044644F}"/>
              </a:ext>
            </a:extLst>
          </p:cNvPr>
          <p:cNvSpPr txBox="1"/>
          <p:nvPr userDrawn="1"/>
        </p:nvSpPr>
        <p:spPr>
          <a:xfrm>
            <a:off x="7365076" y="6031165"/>
            <a:ext cx="3843758" cy="369332"/>
          </a:xfrm>
          <a:prstGeom prst="rect">
            <a:avLst/>
          </a:prstGeom>
          <a:noFill/>
        </p:spPr>
        <p:txBody>
          <a:bodyPr wrap="square" rtlCol="0">
            <a:spAutoFit/>
          </a:bodyPr>
          <a:lstStyle/>
          <a:p>
            <a:pPr algn="r"/>
            <a:r>
              <a:rPr lang="en-US" sz="1800" b="0" dirty="0">
                <a:solidFill>
                  <a:schemeClr val="bg1"/>
                </a:solidFill>
                <a:latin typeface="Segoe UI Semibold" panose="020B0702040204020203" pitchFamily="34" charset="0"/>
                <a:cs typeface="Segoe UI Semibold" panose="020B0702040204020203" pitchFamily="34" charset="0"/>
              </a:rPr>
              <a:t># GlobalPowerPlatformBootcamp</a:t>
            </a:r>
          </a:p>
        </p:txBody>
      </p:sp>
      <p:sp>
        <p:nvSpPr>
          <p:cNvPr id="9" name="Title 1">
            <a:extLst>
              <a:ext uri="{FF2B5EF4-FFF2-40B4-BE49-F238E27FC236}">
                <a16:creationId xmlns:a16="http://schemas.microsoft.com/office/drawing/2014/main" id="{1B0527BC-51B9-4ACD-B235-32ECAFB1E32B}"/>
              </a:ext>
            </a:extLst>
          </p:cNvPr>
          <p:cNvSpPr>
            <a:spLocks noGrp="1"/>
          </p:cNvSpPr>
          <p:nvPr>
            <p:ph type="title" hasCustomPrompt="1"/>
          </p:nvPr>
        </p:nvSpPr>
        <p:spPr>
          <a:xfrm>
            <a:off x="269240" y="1186356"/>
            <a:ext cx="9859116" cy="1158793"/>
          </a:xfrm>
        </p:spPr>
        <p:txBody>
          <a:bodyPr>
            <a:normAutofit/>
          </a:bodyPr>
          <a:lstStyle>
            <a:lvl1pPr>
              <a:defRPr sz="6000">
                <a:solidFill>
                  <a:schemeClr val="bg1"/>
                </a:solidFill>
              </a:defRPr>
            </a:lvl1pPr>
          </a:lstStyle>
          <a:p>
            <a:r>
              <a:rPr lang="en-US" dirty="0"/>
              <a:t>Demo Title</a:t>
            </a:r>
          </a:p>
        </p:txBody>
      </p:sp>
      <p:pic>
        <p:nvPicPr>
          <p:cNvPr id="11" name="Picture 10">
            <a:extLst>
              <a:ext uri="{FF2B5EF4-FFF2-40B4-BE49-F238E27FC236}">
                <a16:creationId xmlns:a16="http://schemas.microsoft.com/office/drawing/2014/main" id="{ACA724A9-BAC3-45C6-B45C-E04361BA71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900" y="5820395"/>
            <a:ext cx="758825" cy="789654"/>
          </a:xfrm>
          <a:prstGeom prst="rect">
            <a:avLst/>
          </a:prstGeom>
        </p:spPr>
      </p:pic>
    </p:spTree>
    <p:extLst>
      <p:ext uri="{BB962C8B-B14F-4D97-AF65-F5344CB8AC3E}">
        <p14:creationId xmlns:p14="http://schemas.microsoft.com/office/powerpoint/2010/main" val="14395272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336823-2743-4BB6-AEB8-0446CEEDA69D}"/>
              </a:ext>
            </a:extLst>
          </p:cNvPr>
          <p:cNvSpPr/>
          <p:nvPr userDrawn="1"/>
        </p:nvSpPr>
        <p:spPr>
          <a:xfrm>
            <a:off x="0" y="5903372"/>
            <a:ext cx="12192000" cy="954628"/>
          </a:xfrm>
          <a:prstGeom prst="rect">
            <a:avLst/>
          </a:prstGeom>
          <a:solidFill>
            <a:srgbClr val="7327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A5DA0C4F-CCC8-43DB-8B3F-9DAA49069598}"/>
              </a:ext>
            </a:extLst>
          </p:cNvPr>
          <p:cNvSpPr>
            <a:spLocks noGrp="1"/>
          </p:cNvSpPr>
          <p:nvPr>
            <p:ph type="title"/>
          </p:nvPr>
        </p:nvSpPr>
        <p:spPr>
          <a:xfrm>
            <a:off x="838200" y="365126"/>
            <a:ext cx="10515600" cy="103004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EC8110-556C-4872-87BB-386BDE933FDD}"/>
              </a:ext>
            </a:extLst>
          </p:cNvPr>
          <p:cNvSpPr>
            <a:spLocks noGrp="1"/>
          </p:cNvSpPr>
          <p:nvPr>
            <p:ph type="body" idx="1"/>
          </p:nvPr>
        </p:nvSpPr>
        <p:spPr>
          <a:xfrm>
            <a:off x="838200" y="1460500"/>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3FB5A0EE-4465-42FC-8867-34A4EEDD5FD3}"/>
              </a:ext>
            </a:extLst>
          </p:cNvPr>
          <p:cNvSpPr>
            <a:spLocks noGrp="1"/>
          </p:cNvSpPr>
          <p:nvPr>
            <p:ph type="ftr" sz="quarter" idx="3"/>
          </p:nvPr>
        </p:nvSpPr>
        <p:spPr>
          <a:xfrm>
            <a:off x="3908622" y="615788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9" name="TextBox 8">
            <a:extLst>
              <a:ext uri="{FF2B5EF4-FFF2-40B4-BE49-F238E27FC236}">
                <a16:creationId xmlns:a16="http://schemas.microsoft.com/office/drawing/2014/main" id="{D2B25562-A34D-4D48-9643-4618184114C9}"/>
              </a:ext>
            </a:extLst>
          </p:cNvPr>
          <p:cNvSpPr txBox="1"/>
          <p:nvPr userDrawn="1"/>
        </p:nvSpPr>
        <p:spPr>
          <a:xfrm>
            <a:off x="7257011" y="6222237"/>
            <a:ext cx="3951823" cy="369332"/>
          </a:xfrm>
          <a:prstGeom prst="rect">
            <a:avLst/>
          </a:prstGeom>
          <a:noFill/>
        </p:spPr>
        <p:txBody>
          <a:bodyPr wrap="square" rtlCol="0">
            <a:spAutoFit/>
          </a:bodyPr>
          <a:lstStyle/>
          <a:p>
            <a:pPr algn="r"/>
            <a:r>
              <a:rPr lang="en-US" sz="1800" b="0" dirty="0">
                <a:solidFill>
                  <a:schemeClr val="bg1"/>
                </a:solidFill>
                <a:latin typeface="Segoe UI Semibold" panose="020B0702040204020203" pitchFamily="34" charset="0"/>
                <a:cs typeface="Segoe UI Semibold" panose="020B0702040204020203" pitchFamily="34" charset="0"/>
              </a:rPr>
              <a:t>#GlobalPowerPlatformBootcamp</a:t>
            </a:r>
          </a:p>
        </p:txBody>
      </p:sp>
      <p:pic>
        <p:nvPicPr>
          <p:cNvPr id="14" name="Picture 13">
            <a:extLst>
              <a:ext uri="{FF2B5EF4-FFF2-40B4-BE49-F238E27FC236}">
                <a16:creationId xmlns:a16="http://schemas.microsoft.com/office/drawing/2014/main" id="{B4E23DE3-9006-4871-9818-6A3B181A9AEE}"/>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838200" y="5954072"/>
            <a:ext cx="819916" cy="853227"/>
          </a:xfrm>
          <a:prstGeom prst="rect">
            <a:avLst/>
          </a:prstGeom>
        </p:spPr>
      </p:pic>
    </p:spTree>
    <p:extLst>
      <p:ext uri="{BB962C8B-B14F-4D97-AF65-F5344CB8AC3E}">
        <p14:creationId xmlns:p14="http://schemas.microsoft.com/office/powerpoint/2010/main" val="2701062372"/>
      </p:ext>
    </p:extLst>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66" r:id="rId4"/>
    <p:sldLayoutId id="2147483652" r:id="rId5"/>
    <p:sldLayoutId id="2147483653" r:id="rId6"/>
    <p:sldLayoutId id="2147483654" r:id="rId7"/>
    <p:sldLayoutId id="2147483655" r:id="rId8"/>
    <p:sldLayoutId id="2147483664" r:id="rId9"/>
    <p:sldLayoutId id="2147483665" r:id="rId10"/>
    <p:sldLayoutId id="2147483670" r:id="rId11"/>
    <p:sldLayoutId id="2147483671" r:id="rId12"/>
    <p:sldLayoutId id="2147483672" r:id="rId13"/>
    <p:sldLayoutId id="2147483674" r:id="rId14"/>
    <p:sldLayoutId id="2147483662" r:id="rId15"/>
    <p:sldLayoutId id="2147483661" r:id="rId16"/>
    <p:sldLayoutId id="2147483676" r:id="rId17"/>
    <p:sldLayoutId id="2147483669" r:id="rId18"/>
    <p:sldLayoutId id="2147483673" r:id="rId19"/>
    <p:sldLayoutId id="2147483656" r:id="rId20"/>
    <p:sldLayoutId id="2147483657" r:id="rId21"/>
    <p:sldLayoutId id="2147483658" r:id="rId22"/>
    <p:sldLayoutId id="2147483659"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apc01.safelinks.protection.outlook.com/?url=https%3A%2F%2Fdocs.microsoft.com%2Fen-us%2Fpowerapps%2Fdeveloper%2Fcommon-data-service%2Fintroduction-solutions&amp;data=02%7C01%7Csaksham.gupta01%40nagarro.com%7C58a6af286be240b5b3d208d7a3151500%7Ca45fe71af4804e42ad5eaff33165aa35%7C0%7C0%7C637157183293617308&amp;sdata=G2ppCBtv9lrV022olmqK%2F11y8EqOJDxzFRa9RZsEI%2F4%3D&amp;reserved=0" TargetMode="External"/><Relationship Id="rId7" Type="http://schemas.openxmlformats.org/officeDocument/2006/relationships/hyperlink" Target="https://apc01.safelinks.protection.outlook.com/?url=https%3A%2F%2Fdocs.microsoft.com%2Fen-us%2Fpower-platform%2Fadmin%2Fenvironments-overview&amp;data=02%7C01%7Csaksham.gupta01%40nagarro.com%7C58a6af286be240b5b3d208d7a3151500%7Ca45fe71af4804e42ad5eaff33165aa35%7C0%7C0%7C637157183293637304&amp;sdata=5t9K1iQpGycpJJVLAMh6fJixtEqWmiAuitgFzhJPiwU%3D&amp;reserved=0" TargetMode="External"/><Relationship Id="rId2" Type="http://schemas.openxmlformats.org/officeDocument/2006/relationships/hyperlink" Target="https://docs.microsoft.com/en-us/power-platform/admin/environments-overview" TargetMode="External"/><Relationship Id="rId1" Type="http://schemas.openxmlformats.org/officeDocument/2006/relationships/slideLayout" Target="../slideLayouts/slideLayout2.xml"/><Relationship Id="rId6" Type="http://schemas.openxmlformats.org/officeDocument/2006/relationships/hyperlink" Target="https://apc01.safelinks.protection.outlook.com/?url=https%3A%2F%2Fdocs.microsoft.com%2Fen-us%2Fpowerapps%2Fdeveloper%2Fcommon-data-service%2Fbuild-tools-tasks&amp;data=02%7C01%7Csaksham.gupta01%40nagarro.com%7C58a6af286be240b5b3d208d7a3151500%7Ca45fe71af4804e42ad5eaff33165aa35%7C0%7C0%7C637157183293627307&amp;sdata=zUbtjUZYAHbMMFqwhqezZXwJeAsJ2pOWKRoSXPXRoNE%3D&amp;reserved=0" TargetMode="External"/><Relationship Id="rId5" Type="http://schemas.openxmlformats.org/officeDocument/2006/relationships/hyperlink" Target="https://docs.microsoft.com/en-us/powerapps/developer/common-data-service/build-tools-overview" TargetMode="External"/><Relationship Id="rId4" Type="http://schemas.openxmlformats.org/officeDocument/2006/relationships/hyperlink" Target="https://apc01.safelinks.protection.outlook.com/?url=https%3A%2F%2Fdocs.microsoft.com%2Fen-us%2Fpowerapps%2Fmaker%2Fcommon-data-service%2Fsolutions-overview&amp;data=02%7C01%7Csaksham.gupta01%40nagarro.com%7C58a6af286be240b5b3d208d7a3151500%7Ca45fe71af4804e42ad5eaff33165aa35%7C0%7C0%7C637157183293617308&amp;sdata=1IotVaXWVyVVenFbJPHdxvPMLOkPDkqOfefS1E66y5c%3D&amp;reserved=0"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s://www.powerplatformbootcamp.com/survey" TargetMode="External"/><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F56A-2DF4-4793-98E7-DE3BB78710A6}"/>
              </a:ext>
            </a:extLst>
          </p:cNvPr>
          <p:cNvSpPr>
            <a:spLocks noGrp="1"/>
          </p:cNvSpPr>
          <p:nvPr>
            <p:ph type="title"/>
          </p:nvPr>
        </p:nvSpPr>
        <p:spPr/>
        <p:txBody>
          <a:bodyPr/>
          <a:lstStyle/>
          <a:p>
            <a:r>
              <a:rPr lang="en-US" dirty="0"/>
              <a:t>Notes to the Presenter</a:t>
            </a:r>
          </a:p>
        </p:txBody>
      </p:sp>
      <p:sp>
        <p:nvSpPr>
          <p:cNvPr id="3" name="Content Placeholder 2">
            <a:extLst>
              <a:ext uri="{FF2B5EF4-FFF2-40B4-BE49-F238E27FC236}">
                <a16:creationId xmlns:a16="http://schemas.microsoft.com/office/drawing/2014/main" id="{BBA01876-576E-4A88-BC70-64460FD71EE7}"/>
              </a:ext>
            </a:extLst>
          </p:cNvPr>
          <p:cNvSpPr>
            <a:spLocks noGrp="1"/>
          </p:cNvSpPr>
          <p:nvPr>
            <p:ph idx="1"/>
          </p:nvPr>
        </p:nvSpPr>
        <p:spPr/>
        <p:txBody>
          <a:bodyPr/>
          <a:lstStyle/>
          <a:p>
            <a:r>
              <a:rPr lang="en-US" dirty="0"/>
              <a:t>Slides 2-10 contain notes for the presenter and are hidden.</a:t>
            </a:r>
          </a:p>
          <a:p>
            <a:r>
              <a:rPr lang="en-US" dirty="0"/>
              <a:t>You may include your picture and company logo on the intro slide only</a:t>
            </a:r>
          </a:p>
          <a:p>
            <a:r>
              <a:rPr lang="en-US" dirty="0"/>
              <a:t>It is appropriate to provide a brief background (1 minute or less) on your organization.</a:t>
            </a:r>
          </a:p>
          <a:p>
            <a:endParaRPr lang="en-US" dirty="0"/>
          </a:p>
        </p:txBody>
      </p:sp>
    </p:spTree>
    <p:extLst>
      <p:ext uri="{BB962C8B-B14F-4D97-AF65-F5344CB8AC3E}">
        <p14:creationId xmlns:p14="http://schemas.microsoft.com/office/powerpoint/2010/main" val="4190038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5063C-B364-424F-A227-3DAD119088E2}"/>
              </a:ext>
            </a:extLst>
          </p:cNvPr>
          <p:cNvSpPr>
            <a:spLocks noGrp="1"/>
          </p:cNvSpPr>
          <p:nvPr>
            <p:ph type="title" idx="4294967295"/>
          </p:nvPr>
        </p:nvSpPr>
        <p:spPr>
          <a:xfrm>
            <a:off x="1262116" y="931785"/>
            <a:ext cx="4176713" cy="2381250"/>
          </a:xfrm>
        </p:spPr>
        <p:txBody>
          <a:bodyPr vert="horz" lIns="91440" tIns="45720" rIns="91440" bIns="0" rtlCol="0" anchor="b">
            <a:normAutofit/>
          </a:bodyPr>
          <a:lstStyle/>
          <a:p>
            <a:r>
              <a:rPr lang="en-US" sz="4100" dirty="0">
                <a:latin typeface="Gill Sans MT" panose="020B0502020104020203" pitchFamily="34" charset="0"/>
              </a:rPr>
              <a:t>GLOBAL POWER PLATFORM BOOTCAMP</a:t>
            </a:r>
          </a:p>
        </p:txBody>
      </p:sp>
      <p:pic>
        <p:nvPicPr>
          <p:cNvPr id="1026" name="Picture 2" descr="https://www.powerplatformbootcamp.com/LogoBootCamp.png">
            <a:extLst>
              <a:ext uri="{FF2B5EF4-FFF2-40B4-BE49-F238E27FC236}">
                <a16:creationId xmlns:a16="http://schemas.microsoft.com/office/drawing/2014/main" id="{DD9345C0-558B-45C5-A5D1-409C83142F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28016" y="729383"/>
            <a:ext cx="4018093" cy="418551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E7437E5-643D-43CF-9EFE-510E23AB4E19}"/>
              </a:ext>
            </a:extLst>
          </p:cNvPr>
          <p:cNvSpPr txBox="1"/>
          <p:nvPr/>
        </p:nvSpPr>
        <p:spPr>
          <a:xfrm>
            <a:off x="1262116" y="3501506"/>
            <a:ext cx="4075729" cy="646331"/>
          </a:xfrm>
          <a:prstGeom prst="rect">
            <a:avLst/>
          </a:prstGeom>
          <a:noFill/>
        </p:spPr>
        <p:txBody>
          <a:bodyPr wrap="square" rtlCol="0">
            <a:spAutoFit/>
          </a:bodyPr>
          <a:lstStyle/>
          <a:p>
            <a:r>
              <a:rPr lang="en-CA" b="1" dirty="0"/>
              <a:t>Organized Globally, Held Locally</a:t>
            </a:r>
          </a:p>
          <a:p>
            <a:endParaRPr lang="en-CA" dirty="0"/>
          </a:p>
        </p:txBody>
      </p:sp>
      <p:sp>
        <p:nvSpPr>
          <p:cNvPr id="17" name="Rectangle 16">
            <a:extLst>
              <a:ext uri="{FF2B5EF4-FFF2-40B4-BE49-F238E27FC236}">
                <a16:creationId xmlns:a16="http://schemas.microsoft.com/office/drawing/2014/main" id="{39585232-FA53-4E4B-A4E8-B2BCDE46B309}"/>
              </a:ext>
            </a:extLst>
          </p:cNvPr>
          <p:cNvSpPr/>
          <p:nvPr/>
        </p:nvSpPr>
        <p:spPr>
          <a:xfrm>
            <a:off x="0" y="6115049"/>
            <a:ext cx="12192000" cy="742950"/>
          </a:xfrm>
          <a:prstGeom prst="rect">
            <a:avLst/>
          </a:prstGeom>
          <a:solidFill>
            <a:srgbClr val="732773"/>
          </a:solidFill>
          <a:ln w="0">
            <a:solidFill>
              <a:srgbClr val="7327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Rectangle 17">
            <a:extLst>
              <a:ext uri="{FF2B5EF4-FFF2-40B4-BE49-F238E27FC236}">
                <a16:creationId xmlns:a16="http://schemas.microsoft.com/office/drawing/2014/main" id="{8F781DF7-6301-4C0D-A21D-E2AD95B159D5}"/>
              </a:ext>
            </a:extLst>
          </p:cNvPr>
          <p:cNvSpPr/>
          <p:nvPr/>
        </p:nvSpPr>
        <p:spPr>
          <a:xfrm>
            <a:off x="0" y="6115049"/>
            <a:ext cx="12192000" cy="742950"/>
          </a:xfrm>
          <a:prstGeom prst="rect">
            <a:avLst/>
          </a:prstGeom>
          <a:solidFill>
            <a:srgbClr val="002060">
              <a:alpha val="90000"/>
            </a:srgbClr>
          </a:solidFill>
          <a:ln>
            <a:solidFill>
              <a:srgbClr val="1383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9" name="Picture 18">
            <a:extLst>
              <a:ext uri="{FF2B5EF4-FFF2-40B4-BE49-F238E27FC236}">
                <a16:creationId xmlns:a16="http://schemas.microsoft.com/office/drawing/2014/main" id="{2C3AE187-70B8-4E98-B93B-1E5C1A20E0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7278" y="6215055"/>
            <a:ext cx="615498" cy="615498"/>
          </a:xfrm>
          <a:prstGeom prst="rect">
            <a:avLst/>
          </a:prstGeom>
        </p:spPr>
      </p:pic>
      <p:cxnSp>
        <p:nvCxnSpPr>
          <p:cNvPr id="26" name="Straight Connector 25">
            <a:extLst>
              <a:ext uri="{FF2B5EF4-FFF2-40B4-BE49-F238E27FC236}">
                <a16:creationId xmlns:a16="http://schemas.microsoft.com/office/drawing/2014/main" id="{A2F06F10-D40F-4233-9375-2BF19B5110D2}"/>
              </a:ext>
            </a:extLst>
          </p:cNvPr>
          <p:cNvCxnSpPr>
            <a:cxnSpLocks/>
          </p:cNvCxnSpPr>
          <p:nvPr/>
        </p:nvCxnSpPr>
        <p:spPr>
          <a:xfrm>
            <a:off x="1396257" y="3429000"/>
            <a:ext cx="4509243" cy="0"/>
          </a:xfrm>
          <a:prstGeom prst="line">
            <a:avLst/>
          </a:prstGeom>
          <a:ln w="31750">
            <a:solidFill>
              <a:srgbClr val="FF0000"/>
            </a:solidFill>
          </a:ln>
        </p:spPr>
        <p:style>
          <a:lnRef idx="3">
            <a:schemeClr val="accent1"/>
          </a:lnRef>
          <a:fillRef idx="0">
            <a:schemeClr val="accent1"/>
          </a:fillRef>
          <a:effectRef idx="2">
            <a:schemeClr val="accent1"/>
          </a:effectRef>
          <a:fontRef idx="minor">
            <a:schemeClr val="tx1"/>
          </a:fontRef>
        </p:style>
      </p:cxnSp>
      <p:pic>
        <p:nvPicPr>
          <p:cNvPr id="10" name="Picture 9">
            <a:extLst>
              <a:ext uri="{FF2B5EF4-FFF2-40B4-BE49-F238E27FC236}">
                <a16:creationId xmlns:a16="http://schemas.microsoft.com/office/drawing/2014/main" id="{71635584-DF8C-FA49-B207-09D3827D6A5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51981" y="6282740"/>
            <a:ext cx="2392489" cy="550564"/>
          </a:xfrm>
          <a:prstGeom prst="rect">
            <a:avLst/>
          </a:prstGeom>
        </p:spPr>
      </p:pic>
    </p:spTree>
    <p:extLst>
      <p:ext uri="{BB962C8B-B14F-4D97-AF65-F5344CB8AC3E}">
        <p14:creationId xmlns:p14="http://schemas.microsoft.com/office/powerpoint/2010/main" val="261767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F46416-4FE7-4296-B3AA-5796DC59695B}"/>
              </a:ext>
            </a:extLst>
          </p:cNvPr>
          <p:cNvSpPr>
            <a:spLocks noGrp="1"/>
          </p:cNvSpPr>
          <p:nvPr>
            <p:ph type="body" sz="quarter" idx="10"/>
          </p:nvPr>
        </p:nvSpPr>
        <p:spPr>
          <a:xfrm>
            <a:off x="1169988" y="4095995"/>
            <a:ext cx="4907676" cy="1228838"/>
          </a:xfrm>
        </p:spPr>
        <p:txBody>
          <a:bodyPr>
            <a:normAutofit/>
          </a:bodyPr>
          <a:lstStyle/>
          <a:p>
            <a:r>
              <a:rPr lang="en-US" dirty="0"/>
              <a:t>Power of power platform build tools for Azure DevOps</a:t>
            </a:r>
            <a:endParaRPr lang="en-CA" dirty="0"/>
          </a:p>
        </p:txBody>
      </p:sp>
      <p:sp>
        <p:nvSpPr>
          <p:cNvPr id="3" name="Text Placeholder 2">
            <a:extLst>
              <a:ext uri="{FF2B5EF4-FFF2-40B4-BE49-F238E27FC236}">
                <a16:creationId xmlns:a16="http://schemas.microsoft.com/office/drawing/2014/main" id="{91C7E957-89D6-42F9-AB00-39545549B180}"/>
              </a:ext>
            </a:extLst>
          </p:cNvPr>
          <p:cNvSpPr>
            <a:spLocks noGrp="1"/>
          </p:cNvSpPr>
          <p:nvPr>
            <p:ph type="body" sz="quarter" idx="11"/>
          </p:nvPr>
        </p:nvSpPr>
        <p:spPr>
          <a:xfrm>
            <a:off x="1169988" y="5501803"/>
            <a:ext cx="4907676" cy="556097"/>
          </a:xfrm>
        </p:spPr>
        <p:txBody>
          <a:bodyPr>
            <a:normAutofit/>
          </a:bodyPr>
          <a:lstStyle/>
          <a:p>
            <a:r>
              <a:rPr lang="en-CA" dirty="0"/>
              <a:t>Gaurav Dixit &amp; Saksham Gupta</a:t>
            </a:r>
          </a:p>
        </p:txBody>
      </p:sp>
    </p:spTree>
    <p:extLst>
      <p:ext uri="{BB962C8B-B14F-4D97-AF65-F5344CB8AC3E}">
        <p14:creationId xmlns:p14="http://schemas.microsoft.com/office/powerpoint/2010/main" val="700155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445AD1-60A9-47D1-8895-904B44052751}"/>
              </a:ext>
            </a:extLst>
          </p:cNvPr>
          <p:cNvSpPr>
            <a:spLocks noGrp="1"/>
          </p:cNvSpPr>
          <p:nvPr>
            <p:ph type="title"/>
          </p:nvPr>
        </p:nvSpPr>
        <p:spPr>
          <a:xfrm>
            <a:off x="260004" y="346868"/>
            <a:ext cx="8312495" cy="1884363"/>
          </a:xfrm>
        </p:spPr>
        <p:txBody>
          <a:bodyPr/>
          <a:lstStyle/>
          <a:p>
            <a:r>
              <a:rPr lang="en-US" sz="4400" dirty="0"/>
              <a:t>Introduction to Speakers</a:t>
            </a:r>
          </a:p>
        </p:txBody>
      </p:sp>
      <p:sp>
        <p:nvSpPr>
          <p:cNvPr id="4" name="Text Placeholder 3">
            <a:extLst>
              <a:ext uri="{FF2B5EF4-FFF2-40B4-BE49-F238E27FC236}">
                <a16:creationId xmlns:a16="http://schemas.microsoft.com/office/drawing/2014/main" id="{34D9DD78-EDDE-4039-B50F-483E7A91165C}"/>
              </a:ext>
            </a:extLst>
          </p:cNvPr>
          <p:cNvSpPr>
            <a:spLocks noGrp="1"/>
          </p:cNvSpPr>
          <p:nvPr>
            <p:ph type="body" sz="quarter" idx="11"/>
          </p:nvPr>
        </p:nvSpPr>
        <p:spPr>
          <a:xfrm>
            <a:off x="260005" y="1289048"/>
            <a:ext cx="6674195" cy="5568951"/>
          </a:xfrm>
        </p:spPr>
        <p:txBody>
          <a:bodyPr>
            <a:normAutofit/>
          </a:bodyPr>
          <a:lstStyle/>
          <a:p>
            <a:pPr marL="457200" lvl="1" indent="0">
              <a:buNone/>
            </a:pPr>
            <a:r>
              <a:rPr lang="en-US" sz="2800" b="1" dirty="0"/>
              <a:t>Gaurav Dixit</a:t>
            </a:r>
          </a:p>
          <a:p>
            <a:pPr marL="457200" lvl="1" indent="0">
              <a:buNone/>
            </a:pPr>
            <a:r>
              <a:rPr lang="en-US" dirty="0"/>
              <a:t>Senior Technical Architect</a:t>
            </a:r>
          </a:p>
          <a:p>
            <a:pPr marL="457200" lvl="1" indent="0">
              <a:buNone/>
            </a:pPr>
            <a:r>
              <a:rPr lang="en-US" dirty="0"/>
              <a:t>Nagarro Software Pvt Ltd</a:t>
            </a:r>
          </a:p>
          <a:p>
            <a:pPr marL="457200" lvl="1" indent="0">
              <a:buNone/>
            </a:pPr>
            <a:endParaRPr lang="en-US" sz="2000" dirty="0"/>
          </a:p>
          <a:p>
            <a:pPr marL="457200" lvl="1" indent="0">
              <a:buNone/>
            </a:pPr>
            <a:endParaRPr lang="en-US" sz="2000" dirty="0"/>
          </a:p>
          <a:p>
            <a:pPr marL="457200" lvl="1" indent="0">
              <a:buNone/>
            </a:pPr>
            <a:endParaRPr lang="en-US" sz="2000" dirty="0"/>
          </a:p>
          <a:p>
            <a:pPr marL="457200" lvl="1" indent="0">
              <a:buNone/>
            </a:pPr>
            <a:endParaRPr lang="en-US" b="1" dirty="0"/>
          </a:p>
          <a:p>
            <a:pPr marL="457200" lvl="1" indent="0">
              <a:buNone/>
            </a:pPr>
            <a:r>
              <a:rPr lang="en-US" sz="2800" b="1" dirty="0"/>
              <a:t>Saksham Gupta</a:t>
            </a:r>
          </a:p>
          <a:p>
            <a:pPr marL="457200" lvl="1" indent="0">
              <a:buNone/>
            </a:pPr>
            <a:r>
              <a:rPr lang="en-US" dirty="0"/>
              <a:t>Associate Team Lead</a:t>
            </a:r>
          </a:p>
          <a:p>
            <a:pPr marL="457200" lvl="1" indent="0">
              <a:buNone/>
            </a:pPr>
            <a:r>
              <a:rPr lang="en-US" dirty="0"/>
              <a:t>Nagarro Software Pvt Ltd</a:t>
            </a:r>
          </a:p>
        </p:txBody>
      </p:sp>
      <p:pic>
        <p:nvPicPr>
          <p:cNvPr id="8" name="Picture 7" descr="A person wearing a suit and tie&#10;&#10;Description automatically generated">
            <a:extLst>
              <a:ext uri="{FF2B5EF4-FFF2-40B4-BE49-F238E27FC236}">
                <a16:creationId xmlns:a16="http://schemas.microsoft.com/office/drawing/2014/main" id="{684F3143-EFDB-4350-92B8-7E9546BCB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3740" y="1289048"/>
            <a:ext cx="1905000" cy="1905000"/>
          </a:xfrm>
          <a:prstGeom prst="rect">
            <a:avLst/>
          </a:prstGeom>
        </p:spPr>
      </p:pic>
      <p:pic>
        <p:nvPicPr>
          <p:cNvPr id="10" name="Picture 9" descr="A person looking at the camera&#10;&#10;Description automatically generated">
            <a:extLst>
              <a:ext uri="{FF2B5EF4-FFF2-40B4-BE49-F238E27FC236}">
                <a16:creationId xmlns:a16="http://schemas.microsoft.com/office/drawing/2014/main" id="{02B191CD-CDFC-4813-B225-179C9EFAF1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3740" y="3768720"/>
            <a:ext cx="1905000" cy="1905000"/>
          </a:xfrm>
          <a:prstGeom prst="rect">
            <a:avLst/>
          </a:prstGeom>
        </p:spPr>
      </p:pic>
    </p:spTree>
    <p:extLst>
      <p:ext uri="{BB962C8B-B14F-4D97-AF65-F5344CB8AC3E}">
        <p14:creationId xmlns:p14="http://schemas.microsoft.com/office/powerpoint/2010/main" val="4109933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540C-63D9-4102-9168-DD270C7DEE76}"/>
              </a:ext>
            </a:extLst>
          </p:cNvPr>
          <p:cNvSpPr>
            <a:spLocks noGrp="1"/>
          </p:cNvSpPr>
          <p:nvPr>
            <p:ph type="title"/>
          </p:nvPr>
        </p:nvSpPr>
        <p:spPr/>
        <p:txBody>
          <a:bodyPr>
            <a:normAutofit/>
          </a:bodyPr>
          <a:lstStyle/>
          <a:p>
            <a:r>
              <a:rPr lang="en-US" dirty="0"/>
              <a:t>Session Agenda</a:t>
            </a:r>
          </a:p>
        </p:txBody>
      </p:sp>
      <p:sp>
        <p:nvSpPr>
          <p:cNvPr id="3" name="Content Placeholder 2">
            <a:extLst>
              <a:ext uri="{FF2B5EF4-FFF2-40B4-BE49-F238E27FC236}">
                <a16:creationId xmlns:a16="http://schemas.microsoft.com/office/drawing/2014/main" id="{2B258DCE-7C48-4DD8-AE50-AF69CD5ACED3}"/>
              </a:ext>
            </a:extLst>
          </p:cNvPr>
          <p:cNvSpPr>
            <a:spLocks noGrp="1"/>
          </p:cNvSpPr>
          <p:nvPr>
            <p:ph idx="1"/>
          </p:nvPr>
        </p:nvSpPr>
        <p:spPr>
          <a:xfrm>
            <a:off x="838200" y="1318982"/>
            <a:ext cx="10515600" cy="4351338"/>
          </a:xfrm>
        </p:spPr>
        <p:txBody>
          <a:bodyPr>
            <a:normAutofit lnSpcReduction="10000"/>
          </a:bodyPr>
          <a:lstStyle/>
          <a:p>
            <a:pPr>
              <a:lnSpc>
                <a:spcPct val="150000"/>
              </a:lnSpc>
            </a:pPr>
            <a:r>
              <a:rPr lang="de-DE" dirty="0"/>
              <a:t>Power Platform Introduction​</a:t>
            </a:r>
          </a:p>
          <a:p>
            <a:pPr>
              <a:lnSpc>
                <a:spcPct val="150000"/>
              </a:lnSpc>
            </a:pPr>
            <a:r>
              <a:rPr lang="en-IN" dirty="0"/>
              <a:t>Key Concepts​</a:t>
            </a:r>
          </a:p>
          <a:p>
            <a:pPr>
              <a:lnSpc>
                <a:spcPct val="150000"/>
              </a:lnSpc>
            </a:pPr>
            <a:r>
              <a:rPr lang="en-US" dirty="0"/>
              <a:t>Power Environment​</a:t>
            </a:r>
          </a:p>
          <a:p>
            <a:pPr>
              <a:lnSpc>
                <a:spcPct val="150000"/>
              </a:lnSpc>
            </a:pPr>
            <a:r>
              <a:rPr lang="en-US" dirty="0"/>
              <a:t>Azure Power Build Tools​</a:t>
            </a:r>
          </a:p>
          <a:p>
            <a:pPr>
              <a:lnSpc>
                <a:spcPct val="150000"/>
              </a:lnSpc>
            </a:pPr>
            <a:r>
              <a:rPr lang="en-US" dirty="0"/>
              <a:t>DevOps Pipeline and Tasks​</a:t>
            </a:r>
          </a:p>
          <a:p>
            <a:pPr>
              <a:lnSpc>
                <a:spcPct val="150000"/>
              </a:lnSpc>
            </a:pPr>
            <a:r>
              <a:rPr lang="en-US" dirty="0"/>
              <a:t>Demo​</a:t>
            </a:r>
          </a:p>
        </p:txBody>
      </p:sp>
    </p:spTree>
    <p:extLst>
      <p:ext uri="{BB962C8B-B14F-4D97-AF65-F5344CB8AC3E}">
        <p14:creationId xmlns:p14="http://schemas.microsoft.com/office/powerpoint/2010/main" val="325043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C1F4-F425-4762-928E-7D9C8CB9B2C6}"/>
              </a:ext>
            </a:extLst>
          </p:cNvPr>
          <p:cNvSpPr>
            <a:spLocks noGrp="1"/>
          </p:cNvSpPr>
          <p:nvPr>
            <p:ph type="title"/>
          </p:nvPr>
        </p:nvSpPr>
        <p:spPr/>
        <p:txBody>
          <a:bodyPr>
            <a:normAutofit fontScale="90000"/>
          </a:bodyPr>
          <a:lstStyle/>
          <a:p>
            <a:r>
              <a:rPr lang="de-DE" dirty="0"/>
              <a:t>Power Platform Introduction​</a:t>
            </a:r>
            <a:br>
              <a:rPr lang="de-DE" dirty="0"/>
            </a:br>
            <a:endParaRPr lang="en-US" dirty="0"/>
          </a:p>
        </p:txBody>
      </p:sp>
    </p:spTree>
    <p:extLst>
      <p:ext uri="{BB962C8B-B14F-4D97-AF65-F5344CB8AC3E}">
        <p14:creationId xmlns:p14="http://schemas.microsoft.com/office/powerpoint/2010/main" val="3020592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C154-EF78-4424-8D27-7B76161FA787}"/>
              </a:ext>
            </a:extLst>
          </p:cNvPr>
          <p:cNvSpPr>
            <a:spLocks noGrp="1"/>
          </p:cNvSpPr>
          <p:nvPr>
            <p:ph type="title"/>
          </p:nvPr>
        </p:nvSpPr>
        <p:spPr>
          <a:xfrm>
            <a:off x="838200" y="365126"/>
            <a:ext cx="10515600" cy="1030042"/>
          </a:xfrm>
        </p:spPr>
        <p:txBody>
          <a:bodyPr>
            <a:normAutofit/>
          </a:bodyPr>
          <a:lstStyle/>
          <a:p>
            <a:r>
              <a:rPr lang="en-US" dirty="0"/>
              <a:t>Power Platform - Introduction</a:t>
            </a:r>
          </a:p>
        </p:txBody>
      </p:sp>
      <p:sp>
        <p:nvSpPr>
          <p:cNvPr id="3" name="Content Placeholder 2">
            <a:extLst>
              <a:ext uri="{FF2B5EF4-FFF2-40B4-BE49-F238E27FC236}">
                <a16:creationId xmlns:a16="http://schemas.microsoft.com/office/drawing/2014/main" id="{A4F42412-239C-4715-B8FC-9DEA8B76797F}"/>
              </a:ext>
            </a:extLst>
          </p:cNvPr>
          <p:cNvSpPr>
            <a:spLocks noGrp="1"/>
          </p:cNvSpPr>
          <p:nvPr>
            <p:ph idx="1"/>
          </p:nvPr>
        </p:nvSpPr>
        <p:spPr/>
        <p:txBody>
          <a:bodyPr/>
          <a:lstStyle/>
          <a:p>
            <a:pPr fontAlgn="base"/>
            <a:r>
              <a:rPr lang="en-US" dirty="0"/>
              <a:t>Power Platform - is a Microsoft cloud offering which allows you to ​</a:t>
            </a:r>
          </a:p>
          <a:p>
            <a:pPr lvl="1" fontAlgn="base"/>
            <a:r>
              <a:rPr lang="en-US" dirty="0"/>
              <a:t>Analyze data​</a:t>
            </a:r>
          </a:p>
          <a:p>
            <a:pPr lvl="1" fontAlgn="base"/>
            <a:r>
              <a:rPr lang="en-US" dirty="0"/>
              <a:t>Build solutions​</a:t>
            </a:r>
          </a:p>
          <a:p>
            <a:pPr lvl="1" fontAlgn="base"/>
            <a:r>
              <a:rPr lang="en-US" dirty="0"/>
              <a:t>Automate business processes​</a:t>
            </a:r>
          </a:p>
          <a:p>
            <a:pPr lvl="1" fontAlgn="base"/>
            <a:r>
              <a:rPr lang="en-US" dirty="0"/>
              <a:t>Create virtual agents​</a:t>
            </a:r>
          </a:p>
          <a:p>
            <a:pPr fontAlgn="base"/>
            <a:r>
              <a:rPr lang="en-US" dirty="0"/>
              <a:t>Tools ​</a:t>
            </a:r>
          </a:p>
          <a:p>
            <a:pPr marL="0" indent="0" fontAlgn="base">
              <a:buNone/>
            </a:pPr>
            <a:endParaRPr lang="en-US" dirty="0"/>
          </a:p>
          <a:p>
            <a:endParaRPr lang="en-US" dirty="0"/>
          </a:p>
        </p:txBody>
      </p:sp>
      <p:pic>
        <p:nvPicPr>
          <p:cNvPr id="1042" name="Picture 18">
            <a:extLst>
              <a:ext uri="{FF2B5EF4-FFF2-40B4-BE49-F238E27FC236}">
                <a16:creationId xmlns:a16="http://schemas.microsoft.com/office/drawing/2014/main" id="{DBC7500A-2E68-4B00-B3D0-3D3AA5D1DBD2}"/>
              </a:ext>
            </a:extLst>
          </p:cNvPr>
          <p:cNvPicPr>
            <a:picLocks noChangeAspect="1" noChangeArrowheads="1"/>
          </p:cNvPicPr>
          <p:nvPr/>
        </p:nvPicPr>
        <p:blipFill>
          <a:blip r:embed="rId3">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3166739" y="4111403"/>
            <a:ext cx="1362017" cy="1408299"/>
          </a:xfrm>
          <a:prstGeom prst="rect">
            <a:avLst/>
          </a:prstGeom>
          <a:noFill/>
          <a:extLst>
            <a:ext uri="{909E8E84-426E-40DD-AFC4-6F175D3DCCD1}">
              <a14:hiddenFill xmlns:a14="http://schemas.microsoft.com/office/drawing/2010/main">
                <a:solidFill>
                  <a:srgbClr val="FFFFFF"/>
                </a:solidFill>
              </a14:hiddenFill>
            </a:ext>
          </a:extLst>
        </p:spPr>
      </p:pic>
      <p:pic>
        <p:nvPicPr>
          <p:cNvPr id="1024" name="Picture 1023" descr="A picture containing drawing&#10;&#10;Description automatically generated">
            <a:extLst>
              <a:ext uri="{FF2B5EF4-FFF2-40B4-BE49-F238E27FC236}">
                <a16:creationId xmlns:a16="http://schemas.microsoft.com/office/drawing/2014/main" id="{B4B16BEA-390A-44ED-8283-66D020CC38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1090" y="4111403"/>
            <a:ext cx="1386840" cy="1426464"/>
          </a:xfrm>
          <a:prstGeom prst="rect">
            <a:avLst/>
          </a:prstGeom>
        </p:spPr>
      </p:pic>
      <p:pic>
        <p:nvPicPr>
          <p:cNvPr id="1026" name="Picture 1025" descr="A picture containing drawing&#10;&#10;Description automatically generated">
            <a:extLst>
              <a:ext uri="{FF2B5EF4-FFF2-40B4-BE49-F238E27FC236}">
                <a16:creationId xmlns:a16="http://schemas.microsoft.com/office/drawing/2014/main" id="{4B2C6798-572B-4DC0-888A-E3BCA73CFE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6984" y="4111403"/>
            <a:ext cx="1875644" cy="1408176"/>
          </a:xfrm>
          <a:prstGeom prst="rect">
            <a:avLst/>
          </a:prstGeom>
        </p:spPr>
      </p:pic>
      <p:pic>
        <p:nvPicPr>
          <p:cNvPr id="1030" name="Picture 1029" descr="A picture containing drawing, plate&#10;&#10;Description automatically generated">
            <a:extLst>
              <a:ext uri="{FF2B5EF4-FFF2-40B4-BE49-F238E27FC236}">
                <a16:creationId xmlns:a16="http://schemas.microsoft.com/office/drawing/2014/main" id="{CE94F592-3A4F-4540-A24E-17AB36019D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0856" y="4129691"/>
            <a:ext cx="1681988" cy="1408176"/>
          </a:xfrm>
          <a:prstGeom prst="rect">
            <a:avLst/>
          </a:prstGeom>
        </p:spPr>
      </p:pic>
    </p:spTree>
    <p:extLst>
      <p:ext uri="{BB962C8B-B14F-4D97-AF65-F5344CB8AC3E}">
        <p14:creationId xmlns:p14="http://schemas.microsoft.com/office/powerpoint/2010/main" val="4147248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A4D2C-B095-481A-BA46-E459012B7E14}"/>
              </a:ext>
            </a:extLst>
          </p:cNvPr>
          <p:cNvSpPr>
            <a:spLocks noGrp="1"/>
          </p:cNvSpPr>
          <p:nvPr>
            <p:ph type="title"/>
          </p:nvPr>
        </p:nvSpPr>
        <p:spPr/>
        <p:txBody>
          <a:bodyPr>
            <a:normAutofit/>
          </a:bodyPr>
          <a:lstStyle/>
          <a:p>
            <a:r>
              <a:rPr lang="en-IN" sz="6000" dirty="0"/>
              <a:t>Key Concepts​</a:t>
            </a:r>
            <a:endParaRPr lang="en-US" sz="6000" dirty="0"/>
          </a:p>
        </p:txBody>
      </p:sp>
    </p:spTree>
    <p:extLst>
      <p:ext uri="{BB962C8B-B14F-4D97-AF65-F5344CB8AC3E}">
        <p14:creationId xmlns:p14="http://schemas.microsoft.com/office/powerpoint/2010/main" val="3202419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F9A78-C7D1-4265-8DB9-69F3F2556C1C}"/>
              </a:ext>
            </a:extLst>
          </p:cNvPr>
          <p:cNvSpPr>
            <a:spLocks noGrp="1"/>
          </p:cNvSpPr>
          <p:nvPr>
            <p:ph type="title"/>
          </p:nvPr>
        </p:nvSpPr>
        <p:spPr/>
        <p:txBody>
          <a:bodyPr>
            <a:normAutofit/>
          </a:bodyPr>
          <a:lstStyle/>
          <a:p>
            <a:r>
              <a:rPr lang="en-US" dirty="0"/>
              <a:t>Power Platform - Key Concepts</a:t>
            </a:r>
            <a:endParaRPr lang="en-US" b="1" dirty="0">
              <a:latin typeface="+mn-lt"/>
            </a:endParaRPr>
          </a:p>
        </p:txBody>
      </p:sp>
      <p:sp>
        <p:nvSpPr>
          <p:cNvPr id="3" name="Content Placeholder 2">
            <a:extLst>
              <a:ext uri="{FF2B5EF4-FFF2-40B4-BE49-F238E27FC236}">
                <a16:creationId xmlns:a16="http://schemas.microsoft.com/office/drawing/2014/main" id="{3ECC07AB-97F3-4575-AA58-394AE0885078}"/>
              </a:ext>
            </a:extLst>
          </p:cNvPr>
          <p:cNvSpPr>
            <a:spLocks noGrp="1"/>
          </p:cNvSpPr>
          <p:nvPr>
            <p:ph idx="1"/>
          </p:nvPr>
        </p:nvSpPr>
        <p:spPr/>
        <p:txBody>
          <a:bodyPr>
            <a:normAutofit/>
          </a:bodyPr>
          <a:lstStyle/>
          <a:p>
            <a:pPr fontAlgn="base"/>
            <a:r>
              <a:rPr lang="en-US" dirty="0"/>
              <a:t>Common Data Service​ &amp; Model</a:t>
            </a:r>
          </a:p>
          <a:p>
            <a:pPr lvl="1" fontAlgn="base"/>
            <a:r>
              <a:rPr lang="en-US" dirty="0"/>
              <a:t>Securely store and manage data</a:t>
            </a:r>
          </a:p>
          <a:p>
            <a:pPr lvl="1" fontAlgn="base"/>
            <a:r>
              <a:rPr lang="en-US" dirty="0"/>
              <a:t>Entities​</a:t>
            </a:r>
          </a:p>
          <a:p>
            <a:pPr lvl="2" fontAlgn="base"/>
            <a:r>
              <a:rPr lang="en-US" dirty="0"/>
              <a:t>Ready to use standard set of entities</a:t>
            </a:r>
          </a:p>
          <a:p>
            <a:pPr lvl="2" fontAlgn="base"/>
            <a:r>
              <a:rPr lang="en-US" dirty="0"/>
              <a:t>Custom entities</a:t>
            </a:r>
          </a:p>
          <a:p>
            <a:pPr lvl="2" fontAlgn="base"/>
            <a:r>
              <a:rPr lang="en-US" dirty="0"/>
              <a:t>Structured metadata, rich data types, auto numbering, lookups, business data types</a:t>
            </a:r>
          </a:p>
          <a:p>
            <a:endParaRPr lang="en-US" dirty="0"/>
          </a:p>
        </p:txBody>
      </p:sp>
      <p:pic>
        <p:nvPicPr>
          <p:cNvPr id="4" name="Picture 3">
            <a:extLst>
              <a:ext uri="{FF2B5EF4-FFF2-40B4-BE49-F238E27FC236}">
                <a16:creationId xmlns:a16="http://schemas.microsoft.com/office/drawing/2014/main" id="{28CD8E0A-EADF-4B6C-BFFE-C6108B18B13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894115" y="3793648"/>
            <a:ext cx="4535259" cy="2018190"/>
          </a:xfrm>
          <a:prstGeom prst="rect">
            <a:avLst/>
          </a:prstGeom>
          <a:ln>
            <a:solidFill>
              <a:schemeClr val="tx1"/>
            </a:solidFill>
          </a:ln>
        </p:spPr>
      </p:pic>
    </p:spTree>
    <p:extLst>
      <p:ext uri="{BB962C8B-B14F-4D97-AF65-F5344CB8AC3E}">
        <p14:creationId xmlns:p14="http://schemas.microsoft.com/office/powerpoint/2010/main" val="1497915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FB26C6-8E33-47E2-93BF-1F29A275AD81}"/>
              </a:ext>
            </a:extLst>
          </p:cNvPr>
          <p:cNvSpPr>
            <a:spLocks noGrp="1"/>
          </p:cNvSpPr>
          <p:nvPr>
            <p:ph type="title"/>
          </p:nvPr>
        </p:nvSpPr>
        <p:spPr>
          <a:xfrm>
            <a:off x="838200" y="365126"/>
            <a:ext cx="10515600" cy="1030042"/>
          </a:xfrm>
        </p:spPr>
        <p:txBody>
          <a:bodyPr>
            <a:normAutofit/>
          </a:bodyPr>
          <a:lstStyle/>
          <a:p>
            <a:pPr fontAlgn="base"/>
            <a:r>
              <a:rPr lang="en-US" dirty="0"/>
              <a:t>Power Platform - Key Concepts</a:t>
            </a:r>
            <a:endParaRPr lang="en-US" sz="3100" b="1" dirty="0">
              <a:latin typeface="+mn-lt"/>
            </a:endParaRPr>
          </a:p>
        </p:txBody>
      </p:sp>
      <p:sp>
        <p:nvSpPr>
          <p:cNvPr id="7" name="Content Placeholder 2">
            <a:extLst>
              <a:ext uri="{FF2B5EF4-FFF2-40B4-BE49-F238E27FC236}">
                <a16:creationId xmlns:a16="http://schemas.microsoft.com/office/drawing/2014/main" id="{E942DD13-3936-49B3-9C1F-C09A1D61EEB2}"/>
              </a:ext>
            </a:extLst>
          </p:cNvPr>
          <p:cNvSpPr>
            <a:spLocks noGrp="1"/>
          </p:cNvSpPr>
          <p:nvPr>
            <p:ph idx="1"/>
          </p:nvPr>
        </p:nvSpPr>
        <p:spPr>
          <a:xfrm>
            <a:off x="838200" y="1460500"/>
            <a:ext cx="10515600" cy="4351338"/>
          </a:xfrm>
        </p:spPr>
        <p:txBody>
          <a:bodyPr>
            <a:normAutofit/>
          </a:bodyPr>
          <a:lstStyle/>
          <a:p>
            <a:pPr fontAlgn="base"/>
            <a:r>
              <a:rPr lang="en-IN" dirty="0"/>
              <a:t>Power App Solutions</a:t>
            </a:r>
            <a:r>
              <a:rPr lang="en-US" dirty="0"/>
              <a:t>​</a:t>
            </a:r>
          </a:p>
          <a:p>
            <a:pPr lvl="1" fontAlgn="base"/>
            <a:r>
              <a:rPr lang="en-US" dirty="0"/>
              <a:t>Contains app(s), site maps, entities, processes, web resources, option sets etc. </a:t>
            </a:r>
          </a:p>
          <a:p>
            <a:pPr lvl="1" fontAlgn="base"/>
            <a:r>
              <a:rPr lang="en-US" dirty="0"/>
              <a:t>Package and maintain units of software</a:t>
            </a:r>
          </a:p>
          <a:p>
            <a:pPr lvl="1" fontAlgn="base"/>
            <a:r>
              <a:rPr lang="en-US" dirty="0"/>
              <a:t>Transport apps and components from one environment to another</a:t>
            </a:r>
          </a:p>
          <a:p>
            <a:pPr lvl="1" fontAlgn="base"/>
            <a:r>
              <a:rPr lang="en-US" dirty="0"/>
              <a:t>Transport customizations from one environment to another</a:t>
            </a:r>
          </a:p>
          <a:p>
            <a:pPr lvl="1" fontAlgn="base"/>
            <a:r>
              <a:rPr lang="en-US" dirty="0"/>
              <a:t>Used by ISVs</a:t>
            </a:r>
          </a:p>
          <a:p>
            <a:pPr lvl="1" fontAlgn="base"/>
            <a:r>
              <a:rPr lang="en-US" dirty="0"/>
              <a:t>Unmanaged vs Managed solutions​</a:t>
            </a:r>
          </a:p>
        </p:txBody>
      </p:sp>
    </p:spTree>
    <p:extLst>
      <p:ext uri="{BB962C8B-B14F-4D97-AF65-F5344CB8AC3E}">
        <p14:creationId xmlns:p14="http://schemas.microsoft.com/office/powerpoint/2010/main" val="3660787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74FA3-258A-4F2D-AAB6-7628DCAB7E70}"/>
              </a:ext>
            </a:extLst>
          </p:cNvPr>
          <p:cNvSpPr>
            <a:spLocks noGrp="1"/>
          </p:cNvSpPr>
          <p:nvPr>
            <p:ph type="title"/>
          </p:nvPr>
        </p:nvSpPr>
        <p:spPr/>
        <p:txBody>
          <a:bodyPr>
            <a:normAutofit fontScale="90000"/>
          </a:bodyPr>
          <a:lstStyle/>
          <a:p>
            <a:r>
              <a:rPr lang="en-US" dirty="0"/>
              <a:t>Power Apps Environment​</a:t>
            </a:r>
          </a:p>
        </p:txBody>
      </p:sp>
    </p:spTree>
    <p:extLst>
      <p:ext uri="{BB962C8B-B14F-4D97-AF65-F5344CB8AC3E}">
        <p14:creationId xmlns:p14="http://schemas.microsoft.com/office/powerpoint/2010/main" val="1283937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9876-1ACA-426E-9361-1654A52F8407}"/>
              </a:ext>
            </a:extLst>
          </p:cNvPr>
          <p:cNvSpPr>
            <a:spLocks noGrp="1"/>
          </p:cNvSpPr>
          <p:nvPr>
            <p:ph type="title"/>
          </p:nvPr>
        </p:nvSpPr>
        <p:spPr/>
        <p:txBody>
          <a:bodyPr/>
          <a:lstStyle/>
          <a:p>
            <a:r>
              <a:rPr lang="en-US" dirty="0"/>
              <a:t>Presentation Best Practices</a:t>
            </a:r>
          </a:p>
        </p:txBody>
      </p:sp>
      <p:sp>
        <p:nvSpPr>
          <p:cNvPr id="3" name="Content Placeholder 2">
            <a:extLst>
              <a:ext uri="{FF2B5EF4-FFF2-40B4-BE49-F238E27FC236}">
                <a16:creationId xmlns:a16="http://schemas.microsoft.com/office/drawing/2014/main" id="{0CC1E327-F367-4038-8BB2-F7EA450A6051}"/>
              </a:ext>
            </a:extLst>
          </p:cNvPr>
          <p:cNvSpPr>
            <a:spLocks noGrp="1"/>
          </p:cNvSpPr>
          <p:nvPr>
            <p:ph idx="1"/>
          </p:nvPr>
        </p:nvSpPr>
        <p:spPr/>
        <p:txBody>
          <a:bodyPr/>
          <a:lstStyle/>
          <a:p>
            <a:r>
              <a:rPr lang="en-US" dirty="0"/>
              <a:t>Frame your presentation by answering:</a:t>
            </a:r>
          </a:p>
          <a:p>
            <a:pPr lvl="1"/>
            <a:r>
              <a:rPr lang="en-US" dirty="0"/>
              <a:t>What do you want your audience to learn?</a:t>
            </a:r>
          </a:p>
          <a:p>
            <a:pPr lvl="1"/>
            <a:r>
              <a:rPr lang="en-US" dirty="0"/>
              <a:t>What do you want your audience to do differently?</a:t>
            </a:r>
          </a:p>
          <a:p>
            <a:pPr lvl="1"/>
            <a:r>
              <a:rPr lang="en-US" dirty="0"/>
              <a:t>What result or outcomes do you want your audience to realize?</a:t>
            </a:r>
          </a:p>
          <a:p>
            <a:r>
              <a:rPr lang="en-US" dirty="0"/>
              <a:t>Clarify your session objectives at the beginning of your presentation.</a:t>
            </a:r>
          </a:p>
          <a:p>
            <a:endParaRPr lang="en-US" dirty="0"/>
          </a:p>
        </p:txBody>
      </p:sp>
    </p:spTree>
    <p:extLst>
      <p:ext uri="{BB962C8B-B14F-4D97-AF65-F5344CB8AC3E}">
        <p14:creationId xmlns:p14="http://schemas.microsoft.com/office/powerpoint/2010/main" val="2874655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63B5-9A9C-4459-9AEC-862C82693D15}"/>
              </a:ext>
            </a:extLst>
          </p:cNvPr>
          <p:cNvSpPr>
            <a:spLocks noGrp="1"/>
          </p:cNvSpPr>
          <p:nvPr>
            <p:ph type="title"/>
          </p:nvPr>
        </p:nvSpPr>
        <p:spPr/>
        <p:txBody>
          <a:bodyPr>
            <a:normAutofit/>
          </a:bodyPr>
          <a:lstStyle/>
          <a:p>
            <a:pPr fontAlgn="base"/>
            <a:r>
              <a:rPr lang="en-US" dirty="0"/>
              <a:t>Power </a:t>
            </a:r>
            <a:r>
              <a:rPr lang="en-US" b="1" dirty="0"/>
              <a:t>Environment - Overview</a:t>
            </a:r>
            <a:r>
              <a:rPr lang="en-IN" b="1" dirty="0"/>
              <a:t>​</a:t>
            </a:r>
            <a:endParaRPr lang="en-US" b="1" dirty="0">
              <a:latin typeface="+mn-lt"/>
            </a:endParaRPr>
          </a:p>
        </p:txBody>
      </p:sp>
      <p:sp>
        <p:nvSpPr>
          <p:cNvPr id="3" name="Content Placeholder 2">
            <a:extLst>
              <a:ext uri="{FF2B5EF4-FFF2-40B4-BE49-F238E27FC236}">
                <a16:creationId xmlns:a16="http://schemas.microsoft.com/office/drawing/2014/main" id="{4FD72A9E-B4B8-43BF-90C7-BBA3E2E0B834}"/>
              </a:ext>
            </a:extLst>
          </p:cNvPr>
          <p:cNvSpPr>
            <a:spLocks noGrp="1"/>
          </p:cNvSpPr>
          <p:nvPr>
            <p:ph idx="1"/>
          </p:nvPr>
        </p:nvSpPr>
        <p:spPr/>
        <p:txBody>
          <a:bodyPr>
            <a:normAutofit/>
          </a:bodyPr>
          <a:lstStyle/>
          <a:p>
            <a:pPr lvl="1" fontAlgn="base"/>
            <a:r>
              <a:rPr lang="en-US" sz="2800" dirty="0"/>
              <a:t>Store, Manage and Share</a:t>
            </a:r>
          </a:p>
          <a:p>
            <a:pPr lvl="2" fontAlgn="base"/>
            <a:r>
              <a:rPr lang="en-US" sz="2400" dirty="0"/>
              <a:t>Business data</a:t>
            </a:r>
          </a:p>
          <a:p>
            <a:pPr lvl="2" fontAlgn="base"/>
            <a:r>
              <a:rPr lang="en-US" sz="2400" dirty="0"/>
              <a:t>Apps</a:t>
            </a:r>
          </a:p>
          <a:p>
            <a:pPr lvl="2" fontAlgn="base"/>
            <a:r>
              <a:rPr lang="en-US" sz="2400" dirty="0"/>
              <a:t>Flows</a:t>
            </a:r>
          </a:p>
          <a:p>
            <a:pPr lvl="1" fontAlgn="base"/>
            <a:r>
              <a:rPr lang="en-US" sz="2800" dirty="0"/>
              <a:t>Separates apps with different requirements</a:t>
            </a:r>
          </a:p>
          <a:p>
            <a:pPr lvl="2" fontAlgn="base"/>
            <a:r>
              <a:rPr lang="en-US" sz="2400" dirty="0"/>
              <a:t>Roles</a:t>
            </a:r>
          </a:p>
          <a:p>
            <a:pPr lvl="2" fontAlgn="base"/>
            <a:r>
              <a:rPr lang="en-US" sz="2400" dirty="0"/>
              <a:t>Security</a:t>
            </a:r>
          </a:p>
          <a:p>
            <a:pPr lvl="2" fontAlgn="base"/>
            <a:r>
              <a:rPr lang="en-US" sz="2400" dirty="0"/>
              <a:t>Target audiences.</a:t>
            </a:r>
          </a:p>
          <a:p>
            <a:pPr lvl="1" fontAlgn="base"/>
            <a:r>
              <a:rPr lang="en-US" sz="2800" dirty="0"/>
              <a:t>Zero or one CDS database​</a:t>
            </a:r>
          </a:p>
          <a:p>
            <a:pPr lvl="1" fontAlgn="base"/>
            <a:r>
              <a:rPr lang="en-US" sz="2800" dirty="0"/>
              <a:t>Allows DLP policies</a:t>
            </a:r>
          </a:p>
          <a:p>
            <a:endParaRPr lang="en-US" dirty="0"/>
          </a:p>
        </p:txBody>
      </p:sp>
    </p:spTree>
    <p:extLst>
      <p:ext uri="{BB962C8B-B14F-4D97-AF65-F5344CB8AC3E}">
        <p14:creationId xmlns:p14="http://schemas.microsoft.com/office/powerpoint/2010/main" val="2830788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63B5-9A9C-4459-9AEC-862C82693D15}"/>
              </a:ext>
            </a:extLst>
          </p:cNvPr>
          <p:cNvSpPr>
            <a:spLocks noGrp="1"/>
          </p:cNvSpPr>
          <p:nvPr>
            <p:ph type="title"/>
          </p:nvPr>
        </p:nvSpPr>
        <p:spPr/>
        <p:txBody>
          <a:bodyPr>
            <a:normAutofit/>
          </a:bodyPr>
          <a:lstStyle/>
          <a:p>
            <a:pPr fontAlgn="base"/>
            <a:r>
              <a:rPr lang="en-US" dirty="0"/>
              <a:t>Power </a:t>
            </a:r>
            <a:r>
              <a:rPr lang="en-US" b="1" dirty="0"/>
              <a:t>Environment - Overview</a:t>
            </a:r>
            <a:r>
              <a:rPr lang="en-IN" b="1" dirty="0"/>
              <a:t>​</a:t>
            </a:r>
            <a:endParaRPr lang="en-US" b="1" dirty="0">
              <a:latin typeface="+mn-lt"/>
            </a:endParaRPr>
          </a:p>
        </p:txBody>
      </p:sp>
      <p:sp>
        <p:nvSpPr>
          <p:cNvPr id="3" name="Content Placeholder 2">
            <a:extLst>
              <a:ext uri="{FF2B5EF4-FFF2-40B4-BE49-F238E27FC236}">
                <a16:creationId xmlns:a16="http://schemas.microsoft.com/office/drawing/2014/main" id="{4FD72A9E-B4B8-43BF-90C7-BBA3E2E0B834}"/>
              </a:ext>
            </a:extLst>
          </p:cNvPr>
          <p:cNvSpPr>
            <a:spLocks noGrp="1"/>
          </p:cNvSpPr>
          <p:nvPr>
            <p:ph idx="1"/>
          </p:nvPr>
        </p:nvSpPr>
        <p:spPr/>
        <p:txBody>
          <a:bodyPr>
            <a:normAutofit/>
          </a:bodyPr>
          <a:lstStyle/>
          <a:p>
            <a:pPr fontAlgn="base"/>
            <a:r>
              <a:rPr lang="en-US" dirty="0"/>
              <a:t>Import/Export Apps</a:t>
            </a:r>
          </a:p>
          <a:p>
            <a:endParaRPr lang="en-US" dirty="0"/>
          </a:p>
        </p:txBody>
      </p:sp>
      <p:graphicFrame>
        <p:nvGraphicFramePr>
          <p:cNvPr id="4" name="Table 3">
            <a:extLst>
              <a:ext uri="{FF2B5EF4-FFF2-40B4-BE49-F238E27FC236}">
                <a16:creationId xmlns:a16="http://schemas.microsoft.com/office/drawing/2014/main" id="{1AA2A9D0-B690-4B7B-8558-A62CA85933B2}"/>
              </a:ext>
            </a:extLst>
          </p:cNvPr>
          <p:cNvGraphicFramePr>
            <a:graphicFrameLocks noGrp="1"/>
          </p:cNvGraphicFramePr>
          <p:nvPr>
            <p:extLst>
              <p:ext uri="{D42A27DB-BD31-4B8C-83A1-F6EECF244321}">
                <p14:modId xmlns:p14="http://schemas.microsoft.com/office/powerpoint/2010/main" val="3368910190"/>
              </p:ext>
            </p:extLst>
          </p:nvPr>
        </p:nvGraphicFramePr>
        <p:xfrm>
          <a:off x="3080194" y="2276992"/>
          <a:ext cx="6031611" cy="2304015"/>
        </p:xfrm>
        <a:graphic>
          <a:graphicData uri="http://schemas.openxmlformats.org/drawingml/2006/table">
            <a:tbl>
              <a:tblPr firstRow="1" firstCol="1" bandRow="1">
                <a:tableStyleId>{B301B821-A1FF-4177-AEE7-76D212191A09}</a:tableStyleId>
              </a:tblPr>
              <a:tblGrid>
                <a:gridCol w="3935684">
                  <a:extLst>
                    <a:ext uri="{9D8B030D-6E8A-4147-A177-3AD203B41FA5}">
                      <a16:colId xmlns:a16="http://schemas.microsoft.com/office/drawing/2014/main" val="3616766777"/>
                    </a:ext>
                  </a:extLst>
                </a:gridCol>
                <a:gridCol w="2095927">
                  <a:extLst>
                    <a:ext uri="{9D8B030D-6E8A-4147-A177-3AD203B41FA5}">
                      <a16:colId xmlns:a16="http://schemas.microsoft.com/office/drawing/2014/main" val="863751428"/>
                    </a:ext>
                  </a:extLst>
                </a:gridCol>
              </a:tblGrid>
              <a:tr h="329145">
                <a:tc>
                  <a:txBody>
                    <a:bodyPr/>
                    <a:lstStyle/>
                    <a:p>
                      <a:pPr marL="0" marR="0" algn="ctr">
                        <a:lnSpc>
                          <a:spcPct val="107000"/>
                        </a:lnSpc>
                        <a:spcBef>
                          <a:spcPts val="0"/>
                        </a:spcBef>
                        <a:spcAft>
                          <a:spcPts val="0"/>
                        </a:spcAft>
                      </a:pPr>
                      <a:r>
                        <a:rPr lang="en-US" sz="1200" dirty="0">
                          <a:effectLst/>
                        </a:rPr>
                        <a:t>Resource Type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Supported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4790850"/>
                  </a:ext>
                </a:extLst>
              </a:tr>
              <a:tr h="329145">
                <a:tc>
                  <a:txBody>
                    <a:bodyPr/>
                    <a:lstStyle/>
                    <a:p>
                      <a:pPr marL="0" marR="0" algn="l">
                        <a:lnSpc>
                          <a:spcPct val="107000"/>
                        </a:lnSpc>
                        <a:spcBef>
                          <a:spcPts val="0"/>
                        </a:spcBef>
                        <a:spcAft>
                          <a:spcPts val="0"/>
                        </a:spcAft>
                      </a:pPr>
                      <a:r>
                        <a:rPr lang="en-US" sz="1200" dirty="0">
                          <a:effectLst/>
                        </a:rPr>
                        <a:t> App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200" dirty="0">
                          <a:effectLst/>
                        </a:rPr>
                        <a:t> Yes, for canvas apps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7129517"/>
                  </a:ext>
                </a:extLst>
              </a:tr>
              <a:tr h="329145">
                <a:tc>
                  <a:txBody>
                    <a:bodyPr/>
                    <a:lstStyle/>
                    <a:p>
                      <a:pPr marL="0" marR="0" algn="l">
                        <a:lnSpc>
                          <a:spcPct val="107000"/>
                        </a:lnSpc>
                        <a:spcBef>
                          <a:spcPts val="0"/>
                        </a:spcBef>
                        <a:spcAft>
                          <a:spcPts val="0"/>
                        </a:spcAft>
                      </a:pPr>
                      <a:r>
                        <a:rPr lang="en-US" sz="1200" dirty="0">
                          <a:effectLst/>
                        </a:rPr>
                        <a:t> Power Automate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200" dirty="0">
                          <a:effectLst/>
                        </a:rPr>
                        <a:t> Yes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1444839"/>
                  </a:ext>
                </a:extLst>
              </a:tr>
              <a:tr h="329145">
                <a:tc>
                  <a:txBody>
                    <a:bodyPr/>
                    <a:lstStyle/>
                    <a:p>
                      <a:pPr marL="0" marR="0" algn="l">
                        <a:lnSpc>
                          <a:spcPct val="107000"/>
                        </a:lnSpc>
                        <a:spcBef>
                          <a:spcPts val="0"/>
                        </a:spcBef>
                        <a:spcAft>
                          <a:spcPts val="0"/>
                        </a:spcAft>
                      </a:pPr>
                      <a:r>
                        <a:rPr lang="en-US" sz="1200" dirty="0">
                          <a:effectLst/>
                        </a:rPr>
                        <a:t> Custom Connectors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200" dirty="0">
                          <a:effectLst/>
                        </a:rPr>
                        <a:t> 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9797311"/>
                  </a:ext>
                </a:extLst>
              </a:tr>
              <a:tr h="329145">
                <a:tc>
                  <a:txBody>
                    <a:bodyPr/>
                    <a:lstStyle/>
                    <a:p>
                      <a:pPr marL="0" marR="0" algn="l">
                        <a:lnSpc>
                          <a:spcPct val="107000"/>
                        </a:lnSpc>
                        <a:spcBef>
                          <a:spcPts val="0"/>
                        </a:spcBef>
                        <a:spcAft>
                          <a:spcPts val="0"/>
                        </a:spcAft>
                      </a:pPr>
                      <a:r>
                        <a:rPr lang="en-US" sz="1200" dirty="0">
                          <a:effectLst/>
                        </a:rPr>
                        <a:t> Connections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200" dirty="0">
                          <a:effectLst/>
                        </a:rPr>
                        <a:t> 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6361900"/>
                  </a:ext>
                </a:extLst>
              </a:tr>
              <a:tr h="329145">
                <a:tc>
                  <a:txBody>
                    <a:bodyPr/>
                    <a:lstStyle/>
                    <a:p>
                      <a:pPr marL="0" marR="0" algn="l">
                        <a:lnSpc>
                          <a:spcPct val="107000"/>
                        </a:lnSpc>
                        <a:spcBef>
                          <a:spcPts val="0"/>
                        </a:spcBef>
                        <a:spcAft>
                          <a:spcPts val="0"/>
                        </a:spcAft>
                      </a:pPr>
                      <a:r>
                        <a:rPr lang="en-US" sz="1200" dirty="0">
                          <a:effectLst/>
                        </a:rPr>
                        <a:t> Common Data Service Customizations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200" dirty="0">
                          <a:effectLst/>
                        </a:rPr>
                        <a:t> 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7663143"/>
                  </a:ext>
                </a:extLst>
              </a:tr>
              <a:tr h="329145">
                <a:tc>
                  <a:txBody>
                    <a:bodyPr/>
                    <a:lstStyle/>
                    <a:p>
                      <a:pPr marL="0" marR="0" algn="l">
                        <a:lnSpc>
                          <a:spcPct val="107000"/>
                        </a:lnSpc>
                        <a:spcBef>
                          <a:spcPts val="0"/>
                        </a:spcBef>
                        <a:spcAft>
                          <a:spcPts val="0"/>
                        </a:spcAft>
                      </a:pPr>
                      <a:r>
                        <a:rPr lang="en-US" sz="1200" dirty="0">
                          <a:effectLst/>
                        </a:rPr>
                        <a:t> Gateways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200" dirty="0">
                          <a:effectLst/>
                        </a:rPr>
                        <a:t> 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479200"/>
                  </a:ext>
                </a:extLst>
              </a:tr>
            </a:tbl>
          </a:graphicData>
        </a:graphic>
      </p:graphicFrame>
    </p:spTree>
    <p:extLst>
      <p:ext uri="{BB962C8B-B14F-4D97-AF65-F5344CB8AC3E}">
        <p14:creationId xmlns:p14="http://schemas.microsoft.com/office/powerpoint/2010/main" val="3376667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D5A2-A7D4-449A-930D-4CEB20029C3D}"/>
              </a:ext>
            </a:extLst>
          </p:cNvPr>
          <p:cNvSpPr>
            <a:spLocks noGrp="1"/>
          </p:cNvSpPr>
          <p:nvPr>
            <p:ph type="title"/>
          </p:nvPr>
        </p:nvSpPr>
        <p:spPr/>
        <p:txBody>
          <a:bodyPr>
            <a:normAutofit/>
          </a:bodyPr>
          <a:lstStyle/>
          <a:p>
            <a:r>
              <a:rPr lang="en-US" dirty="0"/>
              <a:t>Power </a:t>
            </a:r>
            <a:r>
              <a:rPr lang="en-US" b="1" dirty="0"/>
              <a:t>Environment – Use Case</a:t>
            </a:r>
            <a:endParaRPr lang="en-US" sz="3100" b="1" dirty="0">
              <a:latin typeface="+mn-lt"/>
            </a:endParaRPr>
          </a:p>
        </p:txBody>
      </p:sp>
      <p:sp>
        <p:nvSpPr>
          <p:cNvPr id="3" name="Content Placeholder 2">
            <a:extLst>
              <a:ext uri="{FF2B5EF4-FFF2-40B4-BE49-F238E27FC236}">
                <a16:creationId xmlns:a16="http://schemas.microsoft.com/office/drawing/2014/main" id="{8EF33151-2A40-4B34-877C-075DDEC7ED86}"/>
              </a:ext>
            </a:extLst>
          </p:cNvPr>
          <p:cNvSpPr>
            <a:spLocks noGrp="1"/>
          </p:cNvSpPr>
          <p:nvPr>
            <p:ph idx="1"/>
          </p:nvPr>
        </p:nvSpPr>
        <p:spPr/>
        <p:txBody>
          <a:bodyPr/>
          <a:lstStyle/>
          <a:p>
            <a:pPr fontAlgn="base"/>
            <a:r>
              <a:rPr lang="en-US" dirty="0"/>
              <a:t>Separate environments for </a:t>
            </a:r>
          </a:p>
          <a:p>
            <a:pPr lvl="1" fontAlgn="base"/>
            <a:r>
              <a:rPr lang="en-US" dirty="0"/>
              <a:t>Teams/Departments E.g. Sales department environment​</a:t>
            </a:r>
          </a:p>
          <a:p>
            <a:pPr lvl="1" fontAlgn="base"/>
            <a:r>
              <a:rPr lang="en-US" dirty="0"/>
              <a:t>Global branches ​</a:t>
            </a:r>
          </a:p>
          <a:p>
            <a:pPr lvl="1" fontAlgn="base"/>
            <a:r>
              <a:rPr lang="en-US" dirty="0"/>
              <a:t>Testing/Production versions of the Apps.</a:t>
            </a:r>
          </a:p>
          <a:p>
            <a:endParaRPr lang="en-US" dirty="0"/>
          </a:p>
        </p:txBody>
      </p:sp>
      <p:pic>
        <p:nvPicPr>
          <p:cNvPr id="5" name="Picture 4">
            <a:extLst>
              <a:ext uri="{FF2B5EF4-FFF2-40B4-BE49-F238E27FC236}">
                <a16:creationId xmlns:a16="http://schemas.microsoft.com/office/drawing/2014/main" id="{CD8B4825-0F5E-4FF8-A249-0D3D20BFE444}"/>
              </a:ext>
            </a:extLst>
          </p:cNvPr>
          <p:cNvPicPr>
            <a:picLocks noChangeAspect="1"/>
          </p:cNvPicPr>
          <p:nvPr/>
        </p:nvPicPr>
        <p:blipFill>
          <a:blip r:embed="rId2">
            <a:clrChange>
              <a:clrFrom>
                <a:srgbClr val="E4E4E4"/>
              </a:clrFrom>
              <a:clrTo>
                <a:srgbClr val="E4E4E4">
                  <a:alpha val="0"/>
                </a:srgbClr>
              </a:clrTo>
            </a:clrChange>
          </a:blip>
          <a:stretch>
            <a:fillRect/>
          </a:stretch>
        </p:blipFill>
        <p:spPr>
          <a:xfrm>
            <a:off x="2797944" y="3429000"/>
            <a:ext cx="6596111" cy="2266967"/>
          </a:xfrm>
          <a:prstGeom prst="rect">
            <a:avLst/>
          </a:prstGeom>
        </p:spPr>
      </p:pic>
    </p:spTree>
    <p:extLst>
      <p:ext uri="{BB962C8B-B14F-4D97-AF65-F5344CB8AC3E}">
        <p14:creationId xmlns:p14="http://schemas.microsoft.com/office/powerpoint/2010/main" val="578251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CEEAC-A7CA-492E-AB15-484CEC2BB092}"/>
              </a:ext>
            </a:extLst>
          </p:cNvPr>
          <p:cNvSpPr>
            <a:spLocks noGrp="1"/>
          </p:cNvSpPr>
          <p:nvPr>
            <p:ph type="title"/>
          </p:nvPr>
        </p:nvSpPr>
        <p:spPr/>
        <p:txBody>
          <a:bodyPr>
            <a:normAutofit fontScale="90000"/>
          </a:bodyPr>
          <a:lstStyle/>
          <a:p>
            <a:r>
              <a:rPr lang="en-US" dirty="0"/>
              <a:t>Azure Power Build Tools​</a:t>
            </a:r>
          </a:p>
        </p:txBody>
      </p:sp>
    </p:spTree>
    <p:extLst>
      <p:ext uri="{BB962C8B-B14F-4D97-AF65-F5344CB8AC3E}">
        <p14:creationId xmlns:p14="http://schemas.microsoft.com/office/powerpoint/2010/main" val="3041512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ABEAE-652E-44FA-8061-33476892CA52}"/>
              </a:ext>
            </a:extLst>
          </p:cNvPr>
          <p:cNvSpPr>
            <a:spLocks noGrp="1"/>
          </p:cNvSpPr>
          <p:nvPr>
            <p:ph type="title"/>
          </p:nvPr>
        </p:nvSpPr>
        <p:spPr>
          <a:xfrm>
            <a:off x="838199" y="365126"/>
            <a:ext cx="11103429" cy="1030042"/>
          </a:xfrm>
        </p:spPr>
        <p:txBody>
          <a:bodyPr>
            <a:noAutofit/>
          </a:bodyPr>
          <a:lstStyle/>
          <a:p>
            <a:r>
              <a:rPr lang="en-US" dirty="0"/>
              <a:t>Azure Power Build Tools​ - </a:t>
            </a:r>
            <a:r>
              <a:rPr lang="en-IN" b="1" dirty="0"/>
              <a:t>Introduction</a:t>
            </a:r>
            <a:endParaRPr lang="en-US" b="1" dirty="0">
              <a:latin typeface="+mn-lt"/>
            </a:endParaRPr>
          </a:p>
        </p:txBody>
      </p:sp>
      <p:sp>
        <p:nvSpPr>
          <p:cNvPr id="3" name="Content Placeholder 2">
            <a:extLst>
              <a:ext uri="{FF2B5EF4-FFF2-40B4-BE49-F238E27FC236}">
                <a16:creationId xmlns:a16="http://schemas.microsoft.com/office/drawing/2014/main" id="{51BD3C6B-20B8-4583-B720-38A840577559}"/>
              </a:ext>
            </a:extLst>
          </p:cNvPr>
          <p:cNvSpPr>
            <a:spLocks noGrp="1"/>
          </p:cNvSpPr>
          <p:nvPr>
            <p:ph idx="1"/>
          </p:nvPr>
        </p:nvSpPr>
        <p:spPr/>
        <p:txBody>
          <a:bodyPr>
            <a:normAutofit/>
          </a:bodyPr>
          <a:lstStyle/>
          <a:p>
            <a:pPr fontAlgn="base"/>
            <a:r>
              <a:rPr lang="en-US" dirty="0"/>
              <a:t>Collection of Power Platform specific Azure DevOps build tasks</a:t>
            </a:r>
          </a:p>
          <a:p>
            <a:pPr fontAlgn="base"/>
            <a:r>
              <a:rPr lang="en-US" dirty="0"/>
              <a:t>The build tasks can perform following activities:</a:t>
            </a:r>
          </a:p>
          <a:p>
            <a:pPr lvl="1" fontAlgn="base"/>
            <a:r>
              <a:rPr lang="en-US" dirty="0"/>
              <a:t>Import Solution</a:t>
            </a:r>
          </a:p>
          <a:p>
            <a:pPr lvl="1" fontAlgn="base"/>
            <a:r>
              <a:rPr lang="en-US" dirty="0"/>
              <a:t>Build Artifacts</a:t>
            </a:r>
          </a:p>
          <a:p>
            <a:pPr lvl="1" fontAlgn="base"/>
            <a:r>
              <a:rPr lang="en-US" dirty="0"/>
              <a:t>Deploy to Test/STG/Prod​</a:t>
            </a:r>
          </a:p>
          <a:p>
            <a:endParaRPr lang="en-US" sz="1600" dirty="0"/>
          </a:p>
        </p:txBody>
      </p:sp>
    </p:spTree>
    <p:extLst>
      <p:ext uri="{BB962C8B-B14F-4D97-AF65-F5344CB8AC3E}">
        <p14:creationId xmlns:p14="http://schemas.microsoft.com/office/powerpoint/2010/main" val="2108878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ABEAE-652E-44FA-8061-33476892CA52}"/>
              </a:ext>
            </a:extLst>
          </p:cNvPr>
          <p:cNvSpPr>
            <a:spLocks noGrp="1"/>
          </p:cNvSpPr>
          <p:nvPr>
            <p:ph type="title"/>
          </p:nvPr>
        </p:nvSpPr>
        <p:spPr>
          <a:xfrm>
            <a:off x="838199" y="365126"/>
            <a:ext cx="11103429" cy="1030042"/>
          </a:xfrm>
        </p:spPr>
        <p:txBody>
          <a:bodyPr>
            <a:noAutofit/>
          </a:bodyPr>
          <a:lstStyle/>
          <a:p>
            <a:r>
              <a:rPr lang="en-US" dirty="0"/>
              <a:t>Azure Power Build Tools​ - </a:t>
            </a:r>
            <a:r>
              <a:rPr lang="en-IN" b="1" dirty="0"/>
              <a:t>Introduction</a:t>
            </a:r>
            <a:endParaRPr lang="en-US" b="1" dirty="0">
              <a:latin typeface="+mn-lt"/>
            </a:endParaRPr>
          </a:p>
        </p:txBody>
      </p:sp>
      <p:sp>
        <p:nvSpPr>
          <p:cNvPr id="3" name="Content Placeholder 2">
            <a:extLst>
              <a:ext uri="{FF2B5EF4-FFF2-40B4-BE49-F238E27FC236}">
                <a16:creationId xmlns:a16="http://schemas.microsoft.com/office/drawing/2014/main" id="{51BD3C6B-20B8-4583-B720-38A840577559}"/>
              </a:ext>
            </a:extLst>
          </p:cNvPr>
          <p:cNvSpPr>
            <a:spLocks noGrp="1"/>
          </p:cNvSpPr>
          <p:nvPr>
            <p:ph idx="1"/>
          </p:nvPr>
        </p:nvSpPr>
        <p:spPr/>
        <p:txBody>
          <a:bodyPr>
            <a:normAutofit/>
          </a:bodyPr>
          <a:lstStyle/>
          <a:p>
            <a:pPr fontAlgn="base"/>
            <a:r>
              <a:rPr lang="en-US" dirty="0"/>
              <a:t>Eliminates the need to manually download custom tooling and scripts</a:t>
            </a:r>
          </a:p>
          <a:p>
            <a:pPr fontAlgn="base"/>
            <a:r>
              <a:rPr lang="en-US" dirty="0"/>
              <a:t>The build tasks categories:</a:t>
            </a:r>
          </a:p>
          <a:p>
            <a:pPr lvl="1" fontAlgn="base"/>
            <a:r>
              <a:rPr lang="en-US" dirty="0"/>
              <a:t>Solution​</a:t>
            </a:r>
          </a:p>
          <a:p>
            <a:pPr lvl="1" fontAlgn="base"/>
            <a:r>
              <a:rPr lang="en-US" dirty="0"/>
              <a:t>Environment Management</a:t>
            </a:r>
          </a:p>
          <a:p>
            <a:pPr lvl="1" fontAlgn="base"/>
            <a:r>
              <a:rPr lang="en-US" dirty="0"/>
              <a:t>Helper​</a:t>
            </a:r>
          </a:p>
          <a:p>
            <a:pPr lvl="1" fontAlgn="base"/>
            <a:r>
              <a:rPr lang="en-US" dirty="0"/>
              <a:t>Quality Check​​</a:t>
            </a:r>
          </a:p>
          <a:p>
            <a:endParaRPr lang="en-US" sz="1600" dirty="0"/>
          </a:p>
        </p:txBody>
      </p:sp>
    </p:spTree>
    <p:extLst>
      <p:ext uri="{BB962C8B-B14F-4D97-AF65-F5344CB8AC3E}">
        <p14:creationId xmlns:p14="http://schemas.microsoft.com/office/powerpoint/2010/main" val="3579502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75957-B3EC-43D5-8807-0509F5EADE63}"/>
              </a:ext>
            </a:extLst>
          </p:cNvPr>
          <p:cNvSpPr>
            <a:spLocks noGrp="1"/>
          </p:cNvSpPr>
          <p:nvPr>
            <p:ph type="title"/>
          </p:nvPr>
        </p:nvSpPr>
        <p:spPr>
          <a:xfrm>
            <a:off x="838200" y="365126"/>
            <a:ext cx="11353800" cy="1030042"/>
          </a:xfrm>
        </p:spPr>
        <p:txBody>
          <a:bodyPr>
            <a:noAutofit/>
          </a:bodyPr>
          <a:lstStyle/>
          <a:p>
            <a:pPr fontAlgn="base"/>
            <a:r>
              <a:rPr lang="en-US" dirty="0"/>
              <a:t>Azure Power Build Tools​ - DevOps Tasks​</a:t>
            </a:r>
            <a:endParaRPr lang="en-US" b="1" dirty="0">
              <a:latin typeface="+mn-lt"/>
            </a:endParaRPr>
          </a:p>
        </p:txBody>
      </p:sp>
      <p:sp>
        <p:nvSpPr>
          <p:cNvPr id="3" name="Content Placeholder 2">
            <a:extLst>
              <a:ext uri="{FF2B5EF4-FFF2-40B4-BE49-F238E27FC236}">
                <a16:creationId xmlns:a16="http://schemas.microsoft.com/office/drawing/2014/main" id="{0D5D34C1-432F-4BAB-86EE-D4A3F4503CD8}"/>
              </a:ext>
            </a:extLst>
          </p:cNvPr>
          <p:cNvSpPr>
            <a:spLocks noGrp="1"/>
          </p:cNvSpPr>
          <p:nvPr>
            <p:ph idx="1"/>
          </p:nvPr>
        </p:nvSpPr>
        <p:spPr/>
        <p:txBody>
          <a:bodyPr>
            <a:normAutofit/>
          </a:bodyPr>
          <a:lstStyle/>
          <a:p>
            <a:pPr fontAlgn="base"/>
            <a:r>
              <a:rPr lang="en-US" dirty="0"/>
              <a:t>Solution tasks​</a:t>
            </a:r>
          </a:p>
          <a:p>
            <a:pPr lvl="1" fontAlgn="base"/>
            <a:r>
              <a:rPr lang="en-US" dirty="0"/>
              <a:t>Export solution</a:t>
            </a:r>
          </a:p>
          <a:p>
            <a:pPr lvl="1" fontAlgn="base"/>
            <a:r>
              <a:rPr lang="en-US" dirty="0"/>
              <a:t>Unpack solution</a:t>
            </a:r>
          </a:p>
          <a:p>
            <a:pPr lvl="1" fontAlgn="base"/>
            <a:r>
              <a:rPr lang="en-US" dirty="0"/>
              <a:t>Set solution version</a:t>
            </a:r>
          </a:p>
          <a:p>
            <a:pPr lvl="1" fontAlgn="base"/>
            <a:r>
              <a:rPr lang="en-US" dirty="0"/>
              <a:t>Pack solution</a:t>
            </a:r>
          </a:p>
          <a:p>
            <a:pPr lvl="1" fontAlgn="base"/>
            <a:r>
              <a:rPr lang="en-US" dirty="0"/>
              <a:t>Import solution</a:t>
            </a:r>
          </a:p>
          <a:p>
            <a:pPr lvl="1" fontAlgn="base"/>
            <a:r>
              <a:rPr lang="en-US" dirty="0"/>
              <a:t>Deploy package</a:t>
            </a:r>
          </a:p>
        </p:txBody>
      </p:sp>
    </p:spTree>
    <p:extLst>
      <p:ext uri="{BB962C8B-B14F-4D97-AF65-F5344CB8AC3E}">
        <p14:creationId xmlns:p14="http://schemas.microsoft.com/office/powerpoint/2010/main" val="786795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A534-E7AF-49A4-9BF8-46E0EA2C2D82}"/>
              </a:ext>
            </a:extLst>
          </p:cNvPr>
          <p:cNvSpPr>
            <a:spLocks noGrp="1"/>
          </p:cNvSpPr>
          <p:nvPr>
            <p:ph type="title"/>
          </p:nvPr>
        </p:nvSpPr>
        <p:spPr>
          <a:xfrm>
            <a:off x="838200" y="365126"/>
            <a:ext cx="11353800" cy="1030042"/>
          </a:xfrm>
        </p:spPr>
        <p:txBody>
          <a:bodyPr>
            <a:noAutofit/>
          </a:bodyPr>
          <a:lstStyle/>
          <a:p>
            <a:r>
              <a:rPr lang="en-US" dirty="0"/>
              <a:t>Azure Power Build Tools​ - DevOps Tasks​</a:t>
            </a:r>
          </a:p>
        </p:txBody>
      </p:sp>
      <p:sp>
        <p:nvSpPr>
          <p:cNvPr id="3" name="Content Placeholder 2">
            <a:extLst>
              <a:ext uri="{FF2B5EF4-FFF2-40B4-BE49-F238E27FC236}">
                <a16:creationId xmlns:a16="http://schemas.microsoft.com/office/drawing/2014/main" id="{836A38D9-43FE-41C1-B5FE-AD5434E86E05}"/>
              </a:ext>
            </a:extLst>
          </p:cNvPr>
          <p:cNvSpPr>
            <a:spLocks noGrp="1"/>
          </p:cNvSpPr>
          <p:nvPr>
            <p:ph idx="1"/>
          </p:nvPr>
        </p:nvSpPr>
        <p:spPr/>
        <p:txBody>
          <a:bodyPr>
            <a:normAutofit/>
          </a:bodyPr>
          <a:lstStyle/>
          <a:p>
            <a:pPr fontAlgn="base"/>
            <a:r>
              <a:rPr lang="en-US" dirty="0"/>
              <a:t>Environment management tasks​</a:t>
            </a:r>
          </a:p>
          <a:p>
            <a:pPr lvl="1" fontAlgn="base"/>
            <a:r>
              <a:rPr lang="en-US" dirty="0"/>
              <a:t>Create environment</a:t>
            </a:r>
          </a:p>
          <a:p>
            <a:pPr lvl="1" fontAlgn="base"/>
            <a:r>
              <a:rPr lang="en-US" dirty="0"/>
              <a:t>Delete environment</a:t>
            </a:r>
          </a:p>
          <a:p>
            <a:pPr lvl="1" fontAlgn="base"/>
            <a:r>
              <a:rPr lang="en-US" dirty="0"/>
              <a:t>Backup environment</a:t>
            </a:r>
          </a:p>
          <a:p>
            <a:pPr lvl="1" fontAlgn="base"/>
            <a:r>
              <a:rPr lang="en-US" dirty="0"/>
              <a:t>Copy environment</a:t>
            </a:r>
            <a:endParaRPr lang="en-US" sz="1600" dirty="0"/>
          </a:p>
          <a:p>
            <a:pPr fontAlgn="base"/>
            <a:r>
              <a:rPr lang="en-US" dirty="0"/>
              <a:t>Helper task​</a:t>
            </a:r>
          </a:p>
          <a:p>
            <a:pPr lvl="1" fontAlgn="base"/>
            <a:r>
              <a:rPr lang="en-US" dirty="0"/>
              <a:t>PowerApps tool installer​</a:t>
            </a:r>
          </a:p>
          <a:p>
            <a:pPr fontAlgn="base"/>
            <a:r>
              <a:rPr lang="en-US" dirty="0"/>
              <a:t>Quality check tasks​</a:t>
            </a:r>
          </a:p>
          <a:p>
            <a:pPr lvl="1" fontAlgn="base"/>
            <a:r>
              <a:rPr lang="en-US" dirty="0"/>
              <a:t>PowerApps checker​</a:t>
            </a:r>
          </a:p>
        </p:txBody>
      </p:sp>
    </p:spTree>
    <p:extLst>
      <p:ext uri="{BB962C8B-B14F-4D97-AF65-F5344CB8AC3E}">
        <p14:creationId xmlns:p14="http://schemas.microsoft.com/office/powerpoint/2010/main" val="3694091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BCBE7-5EE0-4CC1-816D-FF648F97C155}"/>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001591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E5BF-F930-43B0-BAFE-FF4D8F59468D}"/>
              </a:ext>
            </a:extLst>
          </p:cNvPr>
          <p:cNvSpPr>
            <a:spLocks noGrp="1"/>
          </p:cNvSpPr>
          <p:nvPr>
            <p:ph type="title"/>
          </p:nvPr>
        </p:nvSpPr>
        <p:spPr/>
        <p:txBody>
          <a:bodyPr>
            <a:normAutofit/>
          </a:bodyPr>
          <a:lstStyle/>
          <a:p>
            <a:r>
              <a:rPr lang="en-US" dirty="0"/>
              <a:t>Demo - Part 1  </a:t>
            </a:r>
            <a:r>
              <a:rPr lang="en-US" sz="3100" b="1" dirty="0">
                <a:latin typeface="+mn-lt"/>
              </a:rPr>
              <a:t>​</a:t>
            </a:r>
          </a:p>
        </p:txBody>
      </p:sp>
      <p:sp>
        <p:nvSpPr>
          <p:cNvPr id="3" name="Content Placeholder 2">
            <a:extLst>
              <a:ext uri="{FF2B5EF4-FFF2-40B4-BE49-F238E27FC236}">
                <a16:creationId xmlns:a16="http://schemas.microsoft.com/office/drawing/2014/main" id="{A7F50ECF-F3D7-4EC1-B277-588CAB2EDFBE}"/>
              </a:ext>
            </a:extLst>
          </p:cNvPr>
          <p:cNvSpPr>
            <a:spLocks noGrp="1"/>
          </p:cNvSpPr>
          <p:nvPr>
            <p:ph idx="1"/>
          </p:nvPr>
        </p:nvSpPr>
        <p:spPr>
          <a:xfrm>
            <a:off x="838200" y="1577041"/>
            <a:ext cx="10515600" cy="4351338"/>
          </a:xfrm>
        </p:spPr>
        <p:txBody>
          <a:bodyPr>
            <a:normAutofit/>
          </a:bodyPr>
          <a:lstStyle/>
          <a:p>
            <a:pPr fontAlgn="base"/>
            <a:r>
              <a:rPr lang="en-US" dirty="0"/>
              <a:t>PowerApps deployment from dev environment to different environments</a:t>
            </a:r>
          </a:p>
          <a:p>
            <a:pPr lvl="1" fontAlgn="base"/>
            <a:r>
              <a:rPr lang="en-US" dirty="0"/>
              <a:t>Sample canvas app</a:t>
            </a:r>
          </a:p>
          <a:p>
            <a:pPr lvl="1" fontAlgn="base"/>
            <a:r>
              <a:rPr lang="en-US" dirty="0"/>
              <a:t>Build pipeline to export a solution from dev environment as managed solution</a:t>
            </a:r>
          </a:p>
          <a:p>
            <a:pPr lvl="1" fontAlgn="base"/>
            <a:r>
              <a:rPr lang="en-US" dirty="0"/>
              <a:t>Release pipeline to deploy managed solution to production environment</a:t>
            </a:r>
          </a:p>
        </p:txBody>
      </p:sp>
    </p:spTree>
    <p:extLst>
      <p:ext uri="{BB962C8B-B14F-4D97-AF65-F5344CB8AC3E}">
        <p14:creationId xmlns:p14="http://schemas.microsoft.com/office/powerpoint/2010/main" val="238938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41EB5-0ABD-4B80-BB7B-7E8F1290E50A}"/>
              </a:ext>
            </a:extLst>
          </p:cNvPr>
          <p:cNvSpPr>
            <a:spLocks noGrp="1"/>
          </p:cNvSpPr>
          <p:nvPr>
            <p:ph type="title"/>
          </p:nvPr>
        </p:nvSpPr>
        <p:spPr/>
        <p:txBody>
          <a:bodyPr/>
          <a:lstStyle/>
          <a:p>
            <a:r>
              <a:rPr lang="en-US" dirty="0"/>
              <a:t>Presentation Best Practices</a:t>
            </a:r>
          </a:p>
        </p:txBody>
      </p:sp>
      <p:sp>
        <p:nvSpPr>
          <p:cNvPr id="3" name="Content Placeholder 2">
            <a:extLst>
              <a:ext uri="{FF2B5EF4-FFF2-40B4-BE49-F238E27FC236}">
                <a16:creationId xmlns:a16="http://schemas.microsoft.com/office/drawing/2014/main" id="{F7648459-45EA-4FBD-AAA3-19FF89589B1D}"/>
              </a:ext>
            </a:extLst>
          </p:cNvPr>
          <p:cNvSpPr>
            <a:spLocks noGrp="1"/>
          </p:cNvSpPr>
          <p:nvPr>
            <p:ph idx="1"/>
          </p:nvPr>
        </p:nvSpPr>
        <p:spPr/>
        <p:txBody>
          <a:bodyPr/>
          <a:lstStyle/>
          <a:p>
            <a:r>
              <a:rPr lang="en-US" dirty="0"/>
              <a:t>Pictures speak 1,000 words; include a screenshot or picture on each slide to add visual interest. </a:t>
            </a:r>
          </a:p>
          <a:p>
            <a:r>
              <a:rPr lang="en-US" dirty="0"/>
              <a:t>A good goal is to aim for 7 words per slide.</a:t>
            </a:r>
          </a:p>
          <a:p>
            <a:r>
              <a:rPr lang="en-US" dirty="0"/>
              <a:t>Increase attention and interaction by using a variety of communication mediums, such as polls and videos.</a:t>
            </a:r>
          </a:p>
          <a:p>
            <a:r>
              <a:rPr lang="en-US" dirty="0"/>
              <a:t>Plan and follow a rough agenda including a breakdown by minute to help stay on track.</a:t>
            </a:r>
          </a:p>
          <a:p>
            <a:endParaRPr lang="en-US" dirty="0"/>
          </a:p>
        </p:txBody>
      </p:sp>
    </p:spTree>
    <p:extLst>
      <p:ext uri="{BB962C8B-B14F-4D97-AF65-F5344CB8AC3E}">
        <p14:creationId xmlns:p14="http://schemas.microsoft.com/office/powerpoint/2010/main" val="1824699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797EA-8163-430A-AA7D-4D37FA68E322}"/>
              </a:ext>
            </a:extLst>
          </p:cNvPr>
          <p:cNvSpPr>
            <a:spLocks noGrp="1"/>
          </p:cNvSpPr>
          <p:nvPr>
            <p:ph type="title"/>
          </p:nvPr>
        </p:nvSpPr>
        <p:spPr/>
        <p:txBody>
          <a:bodyPr>
            <a:normAutofit/>
          </a:bodyPr>
          <a:lstStyle/>
          <a:p>
            <a:r>
              <a:rPr lang="en-US" dirty="0"/>
              <a:t>Demo - Part 2</a:t>
            </a:r>
            <a:endParaRPr lang="en-US" sz="3100" b="1" dirty="0">
              <a:latin typeface="+mn-lt"/>
            </a:endParaRPr>
          </a:p>
        </p:txBody>
      </p:sp>
      <p:sp>
        <p:nvSpPr>
          <p:cNvPr id="3" name="Content Placeholder 2">
            <a:extLst>
              <a:ext uri="{FF2B5EF4-FFF2-40B4-BE49-F238E27FC236}">
                <a16:creationId xmlns:a16="http://schemas.microsoft.com/office/drawing/2014/main" id="{7A7CB78E-62A1-4219-9CFE-BC036173987F}"/>
              </a:ext>
            </a:extLst>
          </p:cNvPr>
          <p:cNvSpPr>
            <a:spLocks noGrp="1"/>
          </p:cNvSpPr>
          <p:nvPr>
            <p:ph idx="1"/>
          </p:nvPr>
        </p:nvSpPr>
        <p:spPr>
          <a:xfrm>
            <a:off x="838200" y="1639797"/>
            <a:ext cx="10515600" cy="4351338"/>
          </a:xfrm>
        </p:spPr>
        <p:txBody>
          <a:bodyPr>
            <a:normAutofit/>
          </a:bodyPr>
          <a:lstStyle/>
          <a:p>
            <a:pPr fontAlgn="base"/>
            <a:r>
              <a:rPr lang="en-US" dirty="0"/>
              <a:t>Travel Approval PowerApps deployment from IT department to HR department.</a:t>
            </a:r>
          </a:p>
          <a:p>
            <a:pPr lvl="1" fontAlgn="base"/>
            <a:r>
              <a:rPr lang="en-US" dirty="0"/>
              <a:t>Build pipeline to export a solution from IT department environment as managed solution.​</a:t>
            </a:r>
          </a:p>
          <a:p>
            <a:pPr lvl="1" fontAlgn="base"/>
            <a:r>
              <a:rPr lang="en-US" dirty="0"/>
              <a:t>Release pipeline to deploy managed solution to HR department environment.​</a:t>
            </a:r>
          </a:p>
        </p:txBody>
      </p:sp>
    </p:spTree>
    <p:extLst>
      <p:ext uri="{BB962C8B-B14F-4D97-AF65-F5344CB8AC3E}">
        <p14:creationId xmlns:p14="http://schemas.microsoft.com/office/powerpoint/2010/main" val="215539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2191-CA58-4D3D-9888-29BD759E007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D0B8DF1-D24B-432F-9521-E1354D2FF9F0}"/>
              </a:ext>
            </a:extLst>
          </p:cNvPr>
          <p:cNvSpPr>
            <a:spLocks noGrp="1"/>
          </p:cNvSpPr>
          <p:nvPr>
            <p:ph idx="1"/>
          </p:nvPr>
        </p:nvSpPr>
        <p:spPr>
          <a:xfrm>
            <a:off x="838200" y="1460500"/>
            <a:ext cx="11208798" cy="4351338"/>
          </a:xfrm>
        </p:spPr>
        <p:txBody>
          <a:bodyPr>
            <a:normAutofit/>
          </a:bodyPr>
          <a:lstStyle/>
          <a:p>
            <a:r>
              <a:rPr lang="en-IN" sz="2400" u="sng" dirty="0">
                <a:hlinkClick r:id="rId2"/>
              </a:rPr>
              <a:t>https://docs.microsoft.com/en-us/power-platform/admin/environments-overview</a:t>
            </a:r>
            <a:endParaRPr lang="en-IN" sz="2400" u="sng" dirty="0"/>
          </a:p>
          <a:p>
            <a:r>
              <a:rPr lang="en-IN" sz="2400" u="sng" dirty="0">
                <a:hlinkClick r:id="rId3"/>
              </a:rPr>
              <a:t>https://docs.microsoft.com/en-us/powerapps/developer/common-data-service/introduction-solutions</a:t>
            </a:r>
            <a:endParaRPr lang="en-US" sz="2400" dirty="0"/>
          </a:p>
          <a:p>
            <a:r>
              <a:rPr lang="en-IN" sz="2400" u="sng" dirty="0">
                <a:hlinkClick r:id="rId4"/>
              </a:rPr>
              <a:t>https://docs.microsoft.com/en-us/powerapps/maker/common-data-service/solutions-overview</a:t>
            </a:r>
            <a:endParaRPr lang="en-US" sz="2400" dirty="0"/>
          </a:p>
          <a:p>
            <a:r>
              <a:rPr lang="en-IN" sz="2400" u="sng" dirty="0">
                <a:hlinkClick r:id="rId5"/>
              </a:rPr>
              <a:t>https://docs.microsoft.com/en-us/powerapps/developer/common-data-service/build-tools-overview</a:t>
            </a:r>
            <a:endParaRPr lang="en-US" sz="2400" dirty="0"/>
          </a:p>
          <a:p>
            <a:r>
              <a:rPr lang="en-IN" sz="2400" u="sng" dirty="0">
                <a:hlinkClick r:id="rId6"/>
              </a:rPr>
              <a:t>https://docs.microsoft.com/en-us/powerapps/developer/common-data-service/build-tools-tasks</a:t>
            </a:r>
            <a:endParaRPr lang="en-US" sz="2400" dirty="0"/>
          </a:p>
          <a:p>
            <a:r>
              <a:rPr lang="en-IN" sz="2400" u="sng" dirty="0">
                <a:hlinkClick r:id="rId7"/>
              </a:rPr>
              <a:t>https://docs.microsoft.com/en-us/power-platform/admin/environments-overview</a:t>
            </a:r>
            <a:endParaRPr lang="en-US" sz="2400" dirty="0"/>
          </a:p>
          <a:p>
            <a:endParaRPr lang="en-US" sz="2400" dirty="0"/>
          </a:p>
        </p:txBody>
      </p:sp>
    </p:spTree>
    <p:extLst>
      <p:ext uri="{BB962C8B-B14F-4D97-AF65-F5344CB8AC3E}">
        <p14:creationId xmlns:p14="http://schemas.microsoft.com/office/powerpoint/2010/main" val="3545835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0E4C2-198A-412F-A1DC-11226FC925EA}"/>
              </a:ext>
            </a:extLst>
          </p:cNvPr>
          <p:cNvSpPr>
            <a:spLocks noGrp="1"/>
          </p:cNvSpPr>
          <p:nvPr>
            <p:ph type="title"/>
          </p:nvPr>
        </p:nvSpPr>
        <p:spPr/>
        <p:txBody>
          <a:bodyPr>
            <a:normAutofit/>
          </a:bodyPr>
          <a:lstStyle/>
          <a:p>
            <a:r>
              <a:rPr lang="en-US" sz="6000" dirty="0">
                <a:solidFill>
                  <a:schemeClr val="bg1"/>
                </a:solidFill>
              </a:rPr>
              <a:t>Any Questions?</a:t>
            </a:r>
          </a:p>
        </p:txBody>
      </p:sp>
    </p:spTree>
    <p:extLst>
      <p:ext uri="{BB962C8B-B14F-4D97-AF65-F5344CB8AC3E}">
        <p14:creationId xmlns:p14="http://schemas.microsoft.com/office/powerpoint/2010/main" val="3907497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33200-9E83-4FFD-8A31-1D80C3550579}"/>
              </a:ext>
            </a:extLst>
          </p:cNvPr>
          <p:cNvSpPr>
            <a:spLocks noGrp="1"/>
          </p:cNvSpPr>
          <p:nvPr>
            <p:ph type="title"/>
          </p:nvPr>
        </p:nvSpPr>
        <p:spPr>
          <a:xfrm>
            <a:off x="841248" y="581891"/>
            <a:ext cx="3363242" cy="3740727"/>
          </a:xfrm>
        </p:spPr>
        <p:txBody>
          <a:bodyPr vert="horz" lIns="91440" tIns="45720" rIns="91440" bIns="45720" rtlCol="0" anchor="b">
            <a:normAutofit/>
          </a:bodyPr>
          <a:lstStyle/>
          <a:p>
            <a:r>
              <a:rPr lang="en-US" sz="4800" kern="1200" dirty="0">
                <a:solidFill>
                  <a:schemeClr val="tx1"/>
                </a:solidFill>
                <a:latin typeface="+mj-lt"/>
                <a:ea typeface="+mj-ea"/>
                <a:cs typeface="+mj-cs"/>
              </a:rPr>
              <a:t>Please fill out the survey! </a:t>
            </a:r>
            <a:br>
              <a:rPr lang="en-US" sz="4800" kern="1200" dirty="0">
                <a:solidFill>
                  <a:schemeClr val="tx1"/>
                </a:solidFill>
                <a:latin typeface="+mj-lt"/>
                <a:ea typeface="+mj-ea"/>
                <a:cs typeface="+mj-cs"/>
              </a:rPr>
            </a:br>
            <a:r>
              <a:rPr lang="en-US" sz="4800" kern="1200" dirty="0">
                <a:solidFill>
                  <a:schemeClr val="tx1"/>
                </a:solidFill>
                <a:latin typeface="+mj-lt"/>
                <a:ea typeface="+mj-ea"/>
                <a:cs typeface="+mj-cs"/>
              </a:rPr>
              <a:t>&amp; Win Swags!!</a:t>
            </a:r>
          </a:p>
        </p:txBody>
      </p:sp>
      <p:pic>
        <p:nvPicPr>
          <p:cNvPr id="4" name="Picture 3">
            <a:extLst>
              <a:ext uri="{FF2B5EF4-FFF2-40B4-BE49-F238E27FC236}">
                <a16:creationId xmlns:a16="http://schemas.microsoft.com/office/drawing/2014/main" id="{1AEC8162-D9C6-434D-9467-952F69B35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875" y="343766"/>
            <a:ext cx="4680512" cy="4680512"/>
          </a:xfrm>
          <a:prstGeom prst="rect">
            <a:avLst/>
          </a:prstGeom>
        </p:spPr>
      </p:pic>
      <p:sp>
        <p:nvSpPr>
          <p:cNvPr id="5" name="TextBox 4">
            <a:extLst>
              <a:ext uri="{FF2B5EF4-FFF2-40B4-BE49-F238E27FC236}">
                <a16:creationId xmlns:a16="http://schemas.microsoft.com/office/drawing/2014/main" id="{D0EF7A67-E46C-4B60-B71D-A4D694261DB2}"/>
              </a:ext>
            </a:extLst>
          </p:cNvPr>
          <p:cNvSpPr txBox="1"/>
          <p:nvPr/>
        </p:nvSpPr>
        <p:spPr>
          <a:xfrm>
            <a:off x="5953126" y="5249741"/>
            <a:ext cx="6076950" cy="369332"/>
          </a:xfrm>
          <a:prstGeom prst="rect">
            <a:avLst/>
          </a:prstGeom>
          <a:noFill/>
        </p:spPr>
        <p:txBody>
          <a:bodyPr wrap="square" rtlCol="0">
            <a:spAutoFit/>
          </a:bodyPr>
          <a:lstStyle/>
          <a:p>
            <a:r>
              <a:rPr lang="en-CA" dirty="0">
                <a:hlinkClick r:id="rId3"/>
              </a:rPr>
              <a:t>https://www.powerplatformbootcamp.com/survey</a:t>
            </a:r>
            <a:endParaRPr lang="en-CA" dirty="0"/>
          </a:p>
        </p:txBody>
      </p:sp>
    </p:spTree>
    <p:extLst>
      <p:ext uri="{BB962C8B-B14F-4D97-AF65-F5344CB8AC3E}">
        <p14:creationId xmlns:p14="http://schemas.microsoft.com/office/powerpoint/2010/main" val="4138252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A036C-BA54-45FC-9987-BE658FE42601}"/>
              </a:ext>
            </a:extLst>
          </p:cNvPr>
          <p:cNvSpPr>
            <a:spLocks noGrp="1"/>
          </p:cNvSpPr>
          <p:nvPr>
            <p:ph type="title"/>
          </p:nvPr>
        </p:nvSpPr>
        <p:spPr/>
        <p:txBody>
          <a:bodyPr>
            <a:normAutofit fontScale="90000"/>
          </a:bodyPr>
          <a:lstStyle/>
          <a:p>
            <a:pPr algn="ctr"/>
            <a:r>
              <a:rPr lang="en-US" dirty="0">
                <a:solidFill>
                  <a:srgbClr val="732773"/>
                </a:solidFill>
              </a:rPr>
              <a:t>Thank You For Attending</a:t>
            </a:r>
          </a:p>
        </p:txBody>
      </p:sp>
    </p:spTree>
    <p:extLst>
      <p:ext uri="{BB962C8B-B14F-4D97-AF65-F5344CB8AC3E}">
        <p14:creationId xmlns:p14="http://schemas.microsoft.com/office/powerpoint/2010/main" val="1814514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66030-F2D3-4CD4-B42D-DD163CAEB3FC}"/>
              </a:ext>
            </a:extLst>
          </p:cNvPr>
          <p:cNvSpPr>
            <a:spLocks noGrp="1"/>
          </p:cNvSpPr>
          <p:nvPr>
            <p:ph type="title"/>
          </p:nvPr>
        </p:nvSpPr>
        <p:spPr/>
        <p:txBody>
          <a:bodyPr/>
          <a:lstStyle/>
          <a:p>
            <a:r>
              <a:rPr lang="en-US" dirty="0"/>
              <a:t>Example of Text Layout</a:t>
            </a:r>
          </a:p>
        </p:txBody>
      </p:sp>
      <p:sp>
        <p:nvSpPr>
          <p:cNvPr id="3" name="Content Placeholder 2">
            <a:extLst>
              <a:ext uri="{FF2B5EF4-FFF2-40B4-BE49-F238E27FC236}">
                <a16:creationId xmlns:a16="http://schemas.microsoft.com/office/drawing/2014/main" id="{D20A5258-4654-4455-9ACC-27D7D8FF570A}"/>
              </a:ext>
            </a:extLst>
          </p:cNvPr>
          <p:cNvSpPr>
            <a:spLocks noGrp="1"/>
          </p:cNvSpPr>
          <p:nvPr>
            <p:ph idx="1"/>
          </p:nvPr>
        </p:nvSpPr>
        <p:spPr/>
        <p:txBody>
          <a:bodyPr/>
          <a:lstStyle/>
          <a:p>
            <a:r>
              <a:rPr lang="en-US" dirty="0"/>
              <a:t>Main topic 1: size 28pt</a:t>
            </a:r>
          </a:p>
          <a:p>
            <a:pPr lvl="1"/>
            <a:r>
              <a:rPr lang="en-US" dirty="0"/>
              <a:t>Size 24pt for the subtopics</a:t>
            </a:r>
          </a:p>
          <a:p>
            <a:pPr lvl="1"/>
            <a:r>
              <a:rPr lang="en-US" dirty="0"/>
              <a:t>Size 24pt for the subtopics</a:t>
            </a:r>
          </a:p>
          <a:p>
            <a:r>
              <a:rPr lang="en-US" dirty="0"/>
              <a:t>Main topic 2: size 28pt</a:t>
            </a:r>
          </a:p>
          <a:p>
            <a:pPr lvl="1"/>
            <a:r>
              <a:rPr lang="en-US" dirty="0"/>
              <a:t>Size 24pt for the subtopics</a:t>
            </a:r>
          </a:p>
          <a:p>
            <a:pPr lvl="1"/>
            <a:r>
              <a:rPr lang="en-US" dirty="0"/>
              <a:t>Size 24pt for the subtopics</a:t>
            </a:r>
          </a:p>
          <a:p>
            <a:r>
              <a:rPr lang="en-US" dirty="0"/>
              <a:t>Main topic 3: size 28pt</a:t>
            </a:r>
          </a:p>
          <a:p>
            <a:pPr lvl="1"/>
            <a:r>
              <a:rPr lang="en-US" dirty="0"/>
              <a:t>Size 24pt for the subtopics</a:t>
            </a:r>
          </a:p>
          <a:p>
            <a:pPr lvl="1"/>
            <a:r>
              <a:rPr lang="en-US" dirty="0"/>
              <a:t>Size 24pt for the subtopics</a:t>
            </a:r>
          </a:p>
          <a:p>
            <a:endParaRPr lang="en-US" dirty="0"/>
          </a:p>
        </p:txBody>
      </p:sp>
    </p:spTree>
    <p:extLst>
      <p:ext uri="{BB962C8B-B14F-4D97-AF65-F5344CB8AC3E}">
        <p14:creationId xmlns:p14="http://schemas.microsoft.com/office/powerpoint/2010/main" val="925070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 name="Picture 25" descr="A screenshot of a cell phone&#10;&#10;Description generated with high confidence">
            <a:extLst>
              <a:ext uri="{FF2B5EF4-FFF2-40B4-BE49-F238E27FC236}">
                <a16:creationId xmlns:a16="http://schemas.microsoft.com/office/drawing/2014/main" id="{6BE87431-4707-40AC-9583-060582FAC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468" y="3285246"/>
            <a:ext cx="1712020" cy="2018798"/>
          </a:xfrm>
          <a:prstGeom prst="rect">
            <a:avLst/>
          </a:prstGeom>
        </p:spPr>
      </p:pic>
      <p:sp>
        <p:nvSpPr>
          <p:cNvPr id="2" name="Title 1">
            <a:extLst>
              <a:ext uri="{FF2B5EF4-FFF2-40B4-BE49-F238E27FC236}">
                <a16:creationId xmlns:a16="http://schemas.microsoft.com/office/drawing/2014/main" id="{3BA3E7E8-A722-49CB-B1E7-A21F33DD3F5E}"/>
              </a:ext>
            </a:extLst>
          </p:cNvPr>
          <p:cNvSpPr>
            <a:spLocks noGrp="1"/>
          </p:cNvSpPr>
          <p:nvPr>
            <p:ph type="title"/>
          </p:nvPr>
        </p:nvSpPr>
        <p:spPr/>
        <p:txBody>
          <a:bodyPr/>
          <a:lstStyle/>
          <a:p>
            <a:r>
              <a:rPr lang="en-US" dirty="0"/>
              <a:t>Slide Palette Info</a:t>
            </a:r>
          </a:p>
        </p:txBody>
      </p:sp>
      <p:sp>
        <p:nvSpPr>
          <p:cNvPr id="3" name="Content Placeholder 2">
            <a:extLst>
              <a:ext uri="{FF2B5EF4-FFF2-40B4-BE49-F238E27FC236}">
                <a16:creationId xmlns:a16="http://schemas.microsoft.com/office/drawing/2014/main" id="{E96092A6-5C5B-4B29-8D4C-C44F894150F8}"/>
              </a:ext>
            </a:extLst>
          </p:cNvPr>
          <p:cNvSpPr>
            <a:spLocks noGrp="1"/>
          </p:cNvSpPr>
          <p:nvPr>
            <p:ph idx="1"/>
          </p:nvPr>
        </p:nvSpPr>
        <p:spPr>
          <a:xfrm>
            <a:off x="838200" y="1460500"/>
            <a:ext cx="10515600" cy="1138321"/>
          </a:xfrm>
        </p:spPr>
        <p:txBody>
          <a:bodyPr>
            <a:normAutofit lnSpcReduction="10000"/>
          </a:bodyPr>
          <a:lstStyle/>
          <a:p>
            <a:r>
              <a:rPr lang="en-US" dirty="0"/>
              <a:t>The PowerPoint palette for this template has been built for you and is shown below. Avoid using too many colors in your presentation. </a:t>
            </a:r>
          </a:p>
          <a:p>
            <a:endParaRPr lang="en-US" dirty="0"/>
          </a:p>
        </p:txBody>
      </p:sp>
      <p:sp>
        <p:nvSpPr>
          <p:cNvPr id="5" name="Rectangle 3">
            <a:extLst>
              <a:ext uri="{FF2B5EF4-FFF2-40B4-BE49-F238E27FC236}">
                <a16:creationId xmlns:a16="http://schemas.microsoft.com/office/drawing/2014/main" id="{A9B300E4-E428-4EB8-93D1-1F4A109DA730}"/>
              </a:ext>
            </a:extLst>
          </p:cNvPr>
          <p:cNvSpPr/>
          <p:nvPr/>
        </p:nvSpPr>
        <p:spPr bwMode="auto">
          <a:xfrm>
            <a:off x="4085581" y="3757683"/>
            <a:ext cx="6987641" cy="1410300"/>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0245AA4D-63DA-4FD4-BE1B-CA7368362777}"/>
              </a:ext>
            </a:extLst>
          </p:cNvPr>
          <p:cNvSpPr/>
          <p:nvPr/>
        </p:nvSpPr>
        <p:spPr bwMode="auto">
          <a:xfrm>
            <a:off x="6762565" y="3893699"/>
            <a:ext cx="1182809" cy="1182334"/>
          </a:xfrm>
          <a:prstGeom prst="rect">
            <a:avLst/>
          </a:prstGeom>
          <a:solidFill>
            <a:srgbClr val="CE88CB"/>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rPr>
              <a:t>Accent 3</a:t>
            </a:r>
          </a:p>
        </p:txBody>
      </p:sp>
      <p:sp>
        <p:nvSpPr>
          <p:cNvPr id="7" name="Rectangle 6">
            <a:extLst>
              <a:ext uri="{FF2B5EF4-FFF2-40B4-BE49-F238E27FC236}">
                <a16:creationId xmlns:a16="http://schemas.microsoft.com/office/drawing/2014/main" id="{D2D9FC0C-936A-42E5-B128-015712475624}"/>
              </a:ext>
            </a:extLst>
          </p:cNvPr>
          <p:cNvSpPr/>
          <p:nvPr/>
        </p:nvSpPr>
        <p:spPr bwMode="auto">
          <a:xfrm>
            <a:off x="4203919" y="3893699"/>
            <a:ext cx="1182809" cy="1182334"/>
          </a:xfrm>
          <a:prstGeom prst="rect">
            <a:avLst/>
          </a:prstGeom>
          <a:solidFill>
            <a:srgbClr val="73277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lnSpc>
                <a:spcPct val="90000"/>
              </a:lnSpc>
              <a:spcBef>
                <a:spcPct val="0"/>
              </a:spcBef>
              <a:spcAft>
                <a:spcPct val="0"/>
              </a:spcAft>
            </a:pPr>
            <a:r>
              <a:rPr lang="en-US" sz="1961" dirty="0">
                <a:gradFill>
                  <a:gsLst>
                    <a:gs pos="5417">
                      <a:srgbClr val="000000"/>
                    </a:gs>
                    <a:gs pos="28000">
                      <a:srgbClr val="000000"/>
                    </a:gs>
                  </a:gsLst>
                  <a:lin ang="5400000" scaled="0"/>
                </a:gradFill>
              </a:rPr>
              <a:t>Accent 1</a:t>
            </a:r>
          </a:p>
        </p:txBody>
      </p:sp>
      <p:sp>
        <p:nvSpPr>
          <p:cNvPr id="8" name="Rectangle 7">
            <a:extLst>
              <a:ext uri="{FF2B5EF4-FFF2-40B4-BE49-F238E27FC236}">
                <a16:creationId xmlns:a16="http://schemas.microsoft.com/office/drawing/2014/main" id="{F38311DA-8DDE-47EB-83FA-6A63FAC1208C}"/>
              </a:ext>
            </a:extLst>
          </p:cNvPr>
          <p:cNvSpPr/>
          <p:nvPr/>
        </p:nvSpPr>
        <p:spPr bwMode="auto">
          <a:xfrm>
            <a:off x="5483242" y="3893699"/>
            <a:ext cx="1182809" cy="1182334"/>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rPr>
              <a:t>Accent 2</a:t>
            </a:r>
          </a:p>
        </p:txBody>
      </p:sp>
      <p:sp>
        <p:nvSpPr>
          <p:cNvPr id="9" name="Rectangle 8">
            <a:extLst>
              <a:ext uri="{FF2B5EF4-FFF2-40B4-BE49-F238E27FC236}">
                <a16:creationId xmlns:a16="http://schemas.microsoft.com/office/drawing/2014/main" id="{1B3AE9D3-D1DF-4010-96C9-C50714921006}"/>
              </a:ext>
            </a:extLst>
          </p:cNvPr>
          <p:cNvSpPr/>
          <p:nvPr/>
        </p:nvSpPr>
        <p:spPr bwMode="auto">
          <a:xfrm>
            <a:off x="10071582" y="4026381"/>
            <a:ext cx="917338" cy="916970"/>
          </a:xfrm>
          <a:prstGeom prst="rect">
            <a:avLst/>
          </a:prstGeom>
          <a:solidFill>
            <a:srgbClr val="E7BFE8"/>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lnSpc>
                <a:spcPct val="90000"/>
              </a:lnSpc>
              <a:spcBef>
                <a:spcPct val="0"/>
              </a:spcBef>
              <a:spcAft>
                <a:spcPct val="0"/>
              </a:spcAft>
            </a:pPr>
            <a:r>
              <a:rPr lang="en-US" sz="1176" dirty="0">
                <a:gradFill>
                  <a:gsLst>
                    <a:gs pos="0">
                      <a:srgbClr val="FFFFFF"/>
                    </a:gs>
                    <a:gs pos="100000">
                      <a:srgbClr val="FFFFFF"/>
                    </a:gs>
                  </a:gsLst>
                  <a:lin ang="5400000" scaled="0"/>
                </a:gradFill>
              </a:rPr>
              <a:t>Accent 6</a:t>
            </a:r>
          </a:p>
        </p:txBody>
      </p:sp>
      <p:sp>
        <p:nvSpPr>
          <p:cNvPr id="10" name="Rectangle 9">
            <a:extLst>
              <a:ext uri="{FF2B5EF4-FFF2-40B4-BE49-F238E27FC236}">
                <a16:creationId xmlns:a16="http://schemas.microsoft.com/office/drawing/2014/main" id="{FA97CE41-FA09-41C7-B077-1AB3D7C16E57}"/>
              </a:ext>
            </a:extLst>
          </p:cNvPr>
          <p:cNvSpPr/>
          <p:nvPr/>
        </p:nvSpPr>
        <p:spPr bwMode="auto">
          <a:xfrm>
            <a:off x="9060301" y="4026381"/>
            <a:ext cx="917338" cy="916970"/>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lnSpc>
                <a:spcPct val="90000"/>
              </a:lnSpc>
              <a:spcBef>
                <a:spcPct val="0"/>
              </a:spcBef>
              <a:spcAft>
                <a:spcPct val="0"/>
              </a:spcAft>
            </a:pPr>
            <a:r>
              <a:rPr lang="en-US" sz="1176" dirty="0">
                <a:gradFill>
                  <a:gsLst>
                    <a:gs pos="0">
                      <a:srgbClr val="FFFFFF"/>
                    </a:gs>
                    <a:gs pos="100000">
                      <a:srgbClr val="FFFFFF"/>
                    </a:gs>
                  </a:gsLst>
                  <a:lin ang="5400000" scaled="0"/>
                </a:gradFill>
              </a:rPr>
              <a:t>Accent 5</a:t>
            </a:r>
          </a:p>
        </p:txBody>
      </p:sp>
      <p:sp>
        <p:nvSpPr>
          <p:cNvPr id="11" name="Rectangle 10">
            <a:extLst>
              <a:ext uri="{FF2B5EF4-FFF2-40B4-BE49-F238E27FC236}">
                <a16:creationId xmlns:a16="http://schemas.microsoft.com/office/drawing/2014/main" id="{EC6BF2C8-7395-4842-B2C5-7E48A4651742}"/>
              </a:ext>
            </a:extLst>
          </p:cNvPr>
          <p:cNvSpPr/>
          <p:nvPr/>
        </p:nvSpPr>
        <p:spPr bwMode="auto">
          <a:xfrm>
            <a:off x="8041890" y="4026381"/>
            <a:ext cx="917338" cy="916970"/>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lnSpc>
                <a:spcPct val="90000"/>
              </a:lnSpc>
              <a:spcBef>
                <a:spcPct val="0"/>
              </a:spcBef>
              <a:spcAft>
                <a:spcPct val="0"/>
              </a:spcAft>
            </a:pPr>
            <a:r>
              <a:rPr lang="en-US" sz="1176" dirty="0">
                <a:gradFill>
                  <a:gsLst>
                    <a:gs pos="0">
                      <a:srgbClr val="FFFFFF"/>
                    </a:gs>
                    <a:gs pos="100000">
                      <a:srgbClr val="FFFFFF"/>
                    </a:gs>
                  </a:gsLst>
                  <a:lin ang="5400000" scaled="0"/>
                </a:gradFill>
              </a:rPr>
              <a:t>Accent 4</a:t>
            </a:r>
          </a:p>
        </p:txBody>
      </p:sp>
      <p:sp>
        <p:nvSpPr>
          <p:cNvPr id="12" name="Rectangle 11">
            <a:extLst>
              <a:ext uri="{FF2B5EF4-FFF2-40B4-BE49-F238E27FC236}">
                <a16:creationId xmlns:a16="http://schemas.microsoft.com/office/drawing/2014/main" id="{BC5EB8F3-D436-4A23-942D-1AAD5023AA6E}"/>
              </a:ext>
            </a:extLst>
          </p:cNvPr>
          <p:cNvSpPr/>
          <p:nvPr/>
        </p:nvSpPr>
        <p:spPr bwMode="auto">
          <a:xfrm>
            <a:off x="2803212" y="3893699"/>
            <a:ext cx="1182809" cy="1182334"/>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102" fontAlgn="base">
              <a:lnSpc>
                <a:spcPct val="90000"/>
              </a:lnSpc>
              <a:spcBef>
                <a:spcPct val="0"/>
              </a:spcBef>
              <a:spcAft>
                <a:spcPct val="0"/>
              </a:spcAft>
            </a:pPr>
            <a:r>
              <a:rPr lang="en-US" sz="1372" dirty="0">
                <a:gradFill>
                  <a:gsLst>
                    <a:gs pos="5417">
                      <a:srgbClr val="000000"/>
                    </a:gs>
                    <a:gs pos="28000">
                      <a:srgbClr val="000000"/>
                    </a:gs>
                  </a:gsLst>
                  <a:lin ang="5400000" scaled="0"/>
                </a:gradFill>
              </a:rPr>
              <a:t>Text</a:t>
            </a:r>
          </a:p>
          <a:p>
            <a:pPr algn="ctr" defTabSz="914102" fontAlgn="base">
              <a:lnSpc>
                <a:spcPct val="90000"/>
              </a:lnSpc>
              <a:spcBef>
                <a:spcPct val="0"/>
              </a:spcBef>
              <a:spcAft>
                <a:spcPct val="0"/>
              </a:spcAft>
            </a:pPr>
            <a:r>
              <a:rPr lang="en-US" sz="1372" dirty="0">
                <a:gradFill>
                  <a:gsLst>
                    <a:gs pos="5417">
                      <a:srgbClr val="000000"/>
                    </a:gs>
                    <a:gs pos="28000">
                      <a:srgbClr val="000000"/>
                    </a:gs>
                  </a:gsLst>
                  <a:lin ang="5400000" scaled="0"/>
                </a:gradFill>
              </a:rPr>
              <a:t>Dark 2</a:t>
            </a:r>
          </a:p>
        </p:txBody>
      </p:sp>
      <p:sp>
        <p:nvSpPr>
          <p:cNvPr id="13" name="TextBox 12">
            <a:extLst>
              <a:ext uri="{FF2B5EF4-FFF2-40B4-BE49-F238E27FC236}">
                <a16:creationId xmlns:a16="http://schemas.microsoft.com/office/drawing/2014/main" id="{2CEBFE0E-1A08-4C0D-AFA0-A7B51FB52F72}"/>
              </a:ext>
            </a:extLst>
          </p:cNvPr>
          <p:cNvSpPr txBox="1"/>
          <p:nvPr/>
        </p:nvSpPr>
        <p:spPr>
          <a:xfrm>
            <a:off x="1676442" y="2664153"/>
            <a:ext cx="8489747" cy="488797"/>
          </a:xfrm>
          <a:prstGeom prst="rect">
            <a:avLst/>
          </a:prstGeom>
          <a:noFill/>
        </p:spPr>
        <p:txBody>
          <a:bodyPr wrap="square" lIns="179285" tIns="0" rIns="179285" bIns="0" rtlCol="0">
            <a:spAutoFit/>
          </a:bodyPr>
          <a:lstStyle/>
          <a:p>
            <a:pPr>
              <a:lnSpc>
                <a:spcPct val="90000"/>
              </a:lnSpc>
            </a:pPr>
            <a:r>
              <a:rPr lang="en-US" sz="1765" dirty="0">
                <a:gradFill>
                  <a:gsLst>
                    <a:gs pos="2917">
                      <a:schemeClr val="tx1"/>
                    </a:gs>
                    <a:gs pos="30000">
                      <a:schemeClr val="tx1"/>
                    </a:gs>
                  </a:gsLst>
                  <a:lin ang="5400000" scaled="0"/>
                </a:gradFill>
              </a:rPr>
              <a:t>Select the 4</a:t>
            </a:r>
            <a:r>
              <a:rPr lang="en-US" sz="1765" baseline="30000" dirty="0">
                <a:gradFill>
                  <a:gsLst>
                    <a:gs pos="2917">
                      <a:schemeClr val="tx1"/>
                    </a:gs>
                    <a:gs pos="30000">
                      <a:schemeClr val="tx1"/>
                    </a:gs>
                  </a:gsLst>
                  <a:lin ang="5400000" scaled="0"/>
                </a:gradFill>
              </a:rPr>
              <a:t>th</a:t>
            </a:r>
            <a:r>
              <a:rPr lang="en-US" sz="1765" dirty="0">
                <a:gradFill>
                  <a:gsLst>
                    <a:gs pos="2917">
                      <a:schemeClr val="tx1"/>
                    </a:gs>
                    <a:gs pos="30000">
                      <a:schemeClr val="tx1"/>
                    </a:gs>
                  </a:gsLst>
                  <a:lin ang="5400000" scaled="0"/>
                </a:gradFill>
              </a:rPr>
              <a:t> color from the left for subheads and 1</a:t>
            </a:r>
            <a:r>
              <a:rPr lang="en-US" sz="1765" baseline="30000" dirty="0">
                <a:gradFill>
                  <a:gsLst>
                    <a:gs pos="2917">
                      <a:schemeClr val="tx1"/>
                    </a:gs>
                    <a:gs pos="30000">
                      <a:schemeClr val="tx1"/>
                    </a:gs>
                  </a:gsLst>
                  <a:lin ang="5400000" scaled="0"/>
                </a:gradFill>
              </a:rPr>
              <a:t>st</a:t>
            </a:r>
            <a:r>
              <a:rPr lang="en-US" sz="1765" dirty="0">
                <a:gradFill>
                  <a:gsLst>
                    <a:gs pos="2917">
                      <a:schemeClr val="tx1"/>
                    </a:gs>
                    <a:gs pos="30000">
                      <a:schemeClr val="tx1"/>
                    </a:gs>
                  </a:gsLst>
                  <a:lin ang="5400000" scaled="0"/>
                </a:gradFill>
              </a:rPr>
              <a:t> level non-bulleted text color, or wherever “color” text is preferred over the default black/white text</a:t>
            </a:r>
          </a:p>
        </p:txBody>
      </p:sp>
      <p:sp>
        <p:nvSpPr>
          <p:cNvPr id="14" name="TextBox 13">
            <a:extLst>
              <a:ext uri="{FF2B5EF4-FFF2-40B4-BE49-F238E27FC236}">
                <a16:creationId xmlns:a16="http://schemas.microsoft.com/office/drawing/2014/main" id="{4E69ADEC-E7CC-466E-8E7A-2016B306ABD9}"/>
              </a:ext>
            </a:extLst>
          </p:cNvPr>
          <p:cNvSpPr txBox="1"/>
          <p:nvPr/>
        </p:nvSpPr>
        <p:spPr>
          <a:xfrm>
            <a:off x="4210191" y="3250648"/>
            <a:ext cx="6921750" cy="271554"/>
          </a:xfrm>
          <a:prstGeom prst="rect">
            <a:avLst/>
          </a:prstGeom>
          <a:noFill/>
        </p:spPr>
        <p:txBody>
          <a:bodyPr wrap="square" lIns="0" tIns="0" rIns="0" bIns="0" rtlCol="0">
            <a:spAutoFit/>
          </a:bodyPr>
          <a:lstStyle/>
          <a:p>
            <a:pPr algn="ctr">
              <a:lnSpc>
                <a:spcPct val="90000"/>
              </a:lnSpc>
            </a:pPr>
            <a:r>
              <a:rPr lang="en-US" sz="1961" dirty="0">
                <a:gradFill>
                  <a:gsLst>
                    <a:gs pos="2917">
                      <a:schemeClr val="tx1"/>
                    </a:gs>
                    <a:gs pos="30000">
                      <a:schemeClr val="tx1"/>
                    </a:gs>
                  </a:gsLst>
                  <a:lin ang="5400000" scaled="0"/>
                </a:gradFill>
              </a:rPr>
              <a:t>Accent colors 1-6 – (6 Theme Colors to the far right)</a:t>
            </a:r>
          </a:p>
        </p:txBody>
      </p:sp>
      <p:grpSp>
        <p:nvGrpSpPr>
          <p:cNvPr id="15" name="Group 14">
            <a:extLst>
              <a:ext uri="{FF2B5EF4-FFF2-40B4-BE49-F238E27FC236}">
                <a16:creationId xmlns:a16="http://schemas.microsoft.com/office/drawing/2014/main" id="{FE24C870-8201-4046-B505-980077D53E48}"/>
              </a:ext>
            </a:extLst>
          </p:cNvPr>
          <p:cNvGrpSpPr/>
          <p:nvPr/>
        </p:nvGrpSpPr>
        <p:grpSpPr>
          <a:xfrm>
            <a:off x="4203917" y="3331754"/>
            <a:ext cx="6785003" cy="446906"/>
            <a:chOff x="5099206" y="3872901"/>
            <a:chExt cx="6165897" cy="363048"/>
          </a:xfrm>
        </p:grpSpPr>
        <p:cxnSp>
          <p:nvCxnSpPr>
            <p:cNvPr id="16" name="Straight Connector 15">
              <a:extLst>
                <a:ext uri="{FF2B5EF4-FFF2-40B4-BE49-F238E27FC236}">
                  <a16:creationId xmlns:a16="http://schemas.microsoft.com/office/drawing/2014/main" id="{0D0C98AB-88C3-417E-9E86-6B694B56F376}"/>
                </a:ext>
              </a:extLst>
            </p:cNvPr>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a:extLst>
                <a:ext uri="{FF2B5EF4-FFF2-40B4-BE49-F238E27FC236}">
                  <a16:creationId xmlns:a16="http://schemas.microsoft.com/office/drawing/2014/main" id="{6837463E-26B1-4E36-867A-75A4D1187254}"/>
                </a:ext>
              </a:extLst>
            </p:cNvPr>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8FC1CB-F3D9-4EA5-8967-F3AE12666CC4}"/>
                </a:ext>
              </a:extLst>
            </p:cNvPr>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a:extLst>
              <a:ext uri="{FF2B5EF4-FFF2-40B4-BE49-F238E27FC236}">
                <a16:creationId xmlns:a16="http://schemas.microsoft.com/office/drawing/2014/main" id="{037FC79F-41A7-4DDA-9139-8D2CF2ABC8F9}"/>
              </a:ext>
            </a:extLst>
          </p:cNvPr>
          <p:cNvSpPr txBox="1">
            <a:spLocks/>
          </p:cNvSpPr>
          <p:nvPr/>
        </p:nvSpPr>
        <p:spPr>
          <a:xfrm>
            <a:off x="3907760" y="5228617"/>
            <a:ext cx="4401548" cy="387798"/>
          </a:xfrm>
          <a:prstGeom prst="rect">
            <a:avLst/>
          </a:prstGeom>
        </p:spPr>
        <p:txBody>
          <a:bodyPr vert="horz" wrap="square" lIns="179285" tIns="0" rIns="179285"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gradFill>
                  <a:gsLst>
                    <a:gs pos="2917">
                      <a:schemeClr val="tx1"/>
                    </a:gs>
                    <a:gs pos="30000">
                      <a:schemeClr val="tx1"/>
                    </a:gs>
                  </a:gsLst>
                  <a:lin ang="5400000" scaled="0"/>
                </a:gradFill>
                <a:latin typeface="+mn-lt"/>
              </a:rPr>
              <a:t>Use </a:t>
            </a:r>
            <a:r>
              <a:rPr lang="en-US" sz="1400" b="1" dirty="0">
                <a:gradFill>
                  <a:gsLst>
                    <a:gs pos="2917">
                      <a:schemeClr val="tx1"/>
                    </a:gs>
                    <a:gs pos="30000">
                      <a:schemeClr val="tx1"/>
                    </a:gs>
                  </a:gsLst>
                  <a:lin ang="5400000" scaled="0"/>
                </a:gradFill>
                <a:latin typeface="+mn-lt"/>
              </a:rPr>
              <a:t>Accent 1</a:t>
            </a:r>
            <a:r>
              <a:rPr lang="en-US" sz="1400" dirty="0">
                <a:gradFill>
                  <a:gsLst>
                    <a:gs pos="2917">
                      <a:schemeClr val="tx1"/>
                    </a:gs>
                    <a:gs pos="30000">
                      <a:schemeClr val="tx1"/>
                    </a:gs>
                  </a:gsLst>
                  <a:lin ang="5400000" scaled="0"/>
                </a:gradFill>
                <a:latin typeface="+mn-lt"/>
              </a:rPr>
              <a:t> as the main accent color. </a:t>
            </a:r>
            <a:br>
              <a:rPr lang="en-US" sz="1400" dirty="0">
                <a:gradFill>
                  <a:gsLst>
                    <a:gs pos="2917">
                      <a:schemeClr val="tx1"/>
                    </a:gs>
                    <a:gs pos="30000">
                      <a:schemeClr val="tx1"/>
                    </a:gs>
                  </a:gsLst>
                  <a:lin ang="5400000" scaled="0"/>
                </a:gradFill>
                <a:latin typeface="+mn-lt"/>
              </a:rPr>
            </a:br>
            <a:r>
              <a:rPr lang="en-US" sz="1400" dirty="0">
                <a:gradFill>
                  <a:gsLst>
                    <a:gs pos="2917">
                      <a:schemeClr val="tx1"/>
                    </a:gs>
                    <a:gs pos="30000">
                      <a:schemeClr val="tx1"/>
                    </a:gs>
                  </a:gsLst>
                  <a:lin ang="5400000" scaled="0"/>
                </a:gradFill>
                <a:latin typeface="+mn-lt"/>
              </a:rPr>
              <a:t>Use </a:t>
            </a:r>
            <a:r>
              <a:rPr lang="en-US" sz="1400" b="1" dirty="0">
                <a:gradFill>
                  <a:gsLst>
                    <a:gs pos="2917">
                      <a:schemeClr val="tx1"/>
                    </a:gs>
                    <a:gs pos="30000">
                      <a:schemeClr val="tx1"/>
                    </a:gs>
                  </a:gsLst>
                  <a:lin ang="5400000" scaled="0"/>
                </a:gradFill>
                <a:latin typeface="+mn-lt"/>
              </a:rPr>
              <a:t>Accent 2</a:t>
            </a:r>
            <a:r>
              <a:rPr lang="en-US" sz="1400" dirty="0">
                <a:gradFill>
                  <a:gsLst>
                    <a:gs pos="2917">
                      <a:schemeClr val="tx1"/>
                    </a:gs>
                    <a:gs pos="30000">
                      <a:schemeClr val="tx1"/>
                    </a:gs>
                  </a:gsLst>
                  <a:lin ang="5400000" scaled="0"/>
                </a:gradFill>
                <a:latin typeface="+mn-lt"/>
              </a:rPr>
              <a:t> and </a:t>
            </a:r>
            <a:r>
              <a:rPr lang="en-US" sz="1400" b="1" dirty="0">
                <a:gradFill>
                  <a:gsLst>
                    <a:gs pos="2917">
                      <a:schemeClr val="tx1"/>
                    </a:gs>
                    <a:gs pos="30000">
                      <a:schemeClr val="tx1"/>
                    </a:gs>
                  </a:gsLst>
                  <a:lin ang="5400000" scaled="0"/>
                </a:gradFill>
                <a:latin typeface="+mn-lt"/>
              </a:rPr>
              <a:t>Accent 3</a:t>
            </a:r>
            <a:r>
              <a:rPr lang="en-US" sz="1400" dirty="0">
                <a:gradFill>
                  <a:gsLst>
                    <a:gs pos="2917">
                      <a:schemeClr val="tx1"/>
                    </a:gs>
                    <a:gs pos="30000">
                      <a:schemeClr val="tx1"/>
                    </a:gs>
                  </a:gsLst>
                  <a:lin ang="5400000" scaled="0"/>
                </a:gradFill>
                <a:latin typeface="+mn-lt"/>
              </a:rPr>
              <a:t> when </a:t>
            </a:r>
            <a:r>
              <a:rPr lang="en-US" sz="1400" dirty="0">
                <a:gradFill>
                  <a:gsLst>
                    <a:gs pos="0">
                      <a:schemeClr val="tx1"/>
                    </a:gs>
                    <a:gs pos="86000">
                      <a:schemeClr val="tx1"/>
                    </a:gs>
                  </a:gsLst>
                  <a:lin ang="5400000" scaled="0"/>
                </a:gradFill>
                <a:latin typeface="+mn-lt"/>
              </a:rPr>
              <a:t>additional colors are needed. </a:t>
            </a:r>
          </a:p>
        </p:txBody>
      </p:sp>
      <p:sp>
        <p:nvSpPr>
          <p:cNvPr id="20" name="Rectangle 19">
            <a:extLst>
              <a:ext uri="{FF2B5EF4-FFF2-40B4-BE49-F238E27FC236}">
                <a16:creationId xmlns:a16="http://schemas.microsoft.com/office/drawing/2014/main" id="{F56363D7-8DA4-4DAF-A521-F15AEE20B227}"/>
              </a:ext>
            </a:extLst>
          </p:cNvPr>
          <p:cNvSpPr/>
          <p:nvPr/>
        </p:nvSpPr>
        <p:spPr bwMode="auto">
          <a:xfrm>
            <a:off x="1702320" y="3523530"/>
            <a:ext cx="1017331" cy="180595"/>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id="{63C795BF-655F-4B09-B38D-8012A200D252}"/>
              </a:ext>
            </a:extLst>
          </p:cNvPr>
          <p:cNvGrpSpPr/>
          <p:nvPr/>
        </p:nvGrpSpPr>
        <p:grpSpPr>
          <a:xfrm>
            <a:off x="1659189" y="3158623"/>
            <a:ext cx="1746582" cy="933851"/>
            <a:chOff x="1132686" y="2188508"/>
            <a:chExt cx="1746128" cy="1942320"/>
          </a:xfrm>
        </p:grpSpPr>
        <p:cxnSp>
          <p:nvCxnSpPr>
            <p:cNvPr id="22" name="Straight Connector 21">
              <a:extLst>
                <a:ext uri="{FF2B5EF4-FFF2-40B4-BE49-F238E27FC236}">
                  <a16:creationId xmlns:a16="http://schemas.microsoft.com/office/drawing/2014/main" id="{05C56C9E-09B7-4DBC-BCFA-29F23F771787}"/>
                </a:ext>
              </a:extLst>
            </p:cNvPr>
            <p:cNvCxnSpPr/>
            <p:nvPr/>
          </p:nvCxnSpPr>
          <p:spPr>
            <a:xfrm>
              <a:off x="2878814" y="2188508"/>
              <a:ext cx="0" cy="1942320"/>
            </a:xfrm>
            <a:prstGeom prst="line">
              <a:avLst/>
            </a:prstGeom>
            <a:noFill/>
            <a:ln>
              <a:solidFill>
                <a:schemeClr val="tx1"/>
              </a:solidFill>
              <a:headEnd type="none" w="med" len="med"/>
              <a:tailEnd type="oval" w="med" len="med"/>
            </a:ln>
            <a:effectLst/>
          </p:spPr>
          <p:style>
            <a:lnRef idx="1">
              <a:schemeClr val="accent2"/>
            </a:lnRef>
            <a:fillRef idx="3">
              <a:schemeClr val="accent2"/>
            </a:fillRef>
            <a:effectRef idx="2">
              <a:schemeClr val="accent2"/>
            </a:effectRef>
            <a:fontRef idx="minor">
              <a:schemeClr val="lt1"/>
            </a:fontRef>
          </p:style>
        </p:cxnSp>
        <p:sp>
          <p:nvSpPr>
            <p:cNvPr id="23" name="Freeform 25">
              <a:extLst>
                <a:ext uri="{FF2B5EF4-FFF2-40B4-BE49-F238E27FC236}">
                  <a16:creationId xmlns:a16="http://schemas.microsoft.com/office/drawing/2014/main" id="{81E2492C-6051-4383-B9F1-8D0E363580C3}"/>
                </a:ext>
              </a:extLst>
            </p:cNvPr>
            <p:cNvSpPr/>
            <p:nvPr/>
          </p:nvSpPr>
          <p:spPr bwMode="auto">
            <a:xfrm>
              <a:off x="1132686" y="2188508"/>
              <a:ext cx="1746128" cy="264405"/>
            </a:xfrm>
            <a:custGeom>
              <a:avLst/>
              <a:gdLst>
                <a:gd name="connsiteX0" fmla="*/ 0 w 1883885"/>
                <a:gd name="connsiteY0" fmla="*/ 264405 h 264405"/>
                <a:gd name="connsiteX1" fmla="*/ 0 w 1883885"/>
                <a:gd name="connsiteY1" fmla="*/ 0 h 264405"/>
                <a:gd name="connsiteX2" fmla="*/ 1883885 w 1883885"/>
                <a:gd name="connsiteY2" fmla="*/ 0 h 264405"/>
              </a:gdLst>
              <a:ahLst/>
              <a:cxnLst>
                <a:cxn ang="0">
                  <a:pos x="connsiteX0" y="connsiteY0"/>
                </a:cxn>
                <a:cxn ang="0">
                  <a:pos x="connsiteX1" y="connsiteY1"/>
                </a:cxn>
                <a:cxn ang="0">
                  <a:pos x="connsiteX2" y="connsiteY2"/>
                </a:cxn>
              </a:cxnLst>
              <a:rect l="l" t="t" r="r" b="b"/>
              <a:pathLst>
                <a:path w="1883885" h="264405">
                  <a:moveTo>
                    <a:pt x="0" y="264405"/>
                  </a:moveTo>
                  <a:lnTo>
                    <a:pt x="0" y="0"/>
                  </a:lnTo>
                  <a:lnTo>
                    <a:pt x="1883885" y="0"/>
                  </a:lnTo>
                </a:path>
              </a:pathLst>
            </a:cu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90000"/>
                </a:lnSpc>
              </a:pPr>
              <a:endParaRPr lang="en-US" sz="1765" dirty="0"/>
            </a:p>
          </p:txBody>
        </p:sp>
      </p:grpSp>
      <p:sp>
        <p:nvSpPr>
          <p:cNvPr id="24" name="Text Placeholder 2">
            <a:extLst>
              <a:ext uri="{FF2B5EF4-FFF2-40B4-BE49-F238E27FC236}">
                <a16:creationId xmlns:a16="http://schemas.microsoft.com/office/drawing/2014/main" id="{9FCEA352-FAF3-4AEB-92FA-1C17EE02AF10}"/>
              </a:ext>
            </a:extLst>
          </p:cNvPr>
          <p:cNvSpPr txBox="1">
            <a:spLocks/>
          </p:cNvSpPr>
          <p:nvPr/>
        </p:nvSpPr>
        <p:spPr>
          <a:xfrm>
            <a:off x="8196167" y="5216357"/>
            <a:ext cx="2947030" cy="387798"/>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gradFill>
                  <a:gsLst>
                    <a:gs pos="0">
                      <a:schemeClr val="tx1"/>
                    </a:gs>
                    <a:gs pos="86000">
                      <a:schemeClr val="tx1"/>
                    </a:gs>
                  </a:gsLst>
                  <a:lin ang="5400000" scaled="0"/>
                </a:gradFill>
                <a:latin typeface="+mn-lt"/>
              </a:rPr>
              <a:t>Use </a:t>
            </a:r>
            <a:r>
              <a:rPr lang="en-US" sz="1400" b="1" dirty="0">
                <a:gradFill>
                  <a:gsLst>
                    <a:gs pos="0">
                      <a:schemeClr val="tx1"/>
                    </a:gs>
                    <a:gs pos="86000">
                      <a:schemeClr val="tx1"/>
                    </a:gs>
                  </a:gsLst>
                  <a:lin ang="5400000" scaled="0"/>
                </a:gradFill>
                <a:latin typeface="+mn-lt"/>
              </a:rPr>
              <a:t>Accents 4-6 </a:t>
            </a:r>
            <a:r>
              <a:rPr lang="en-US" sz="1400" dirty="0">
                <a:gradFill>
                  <a:gsLst>
                    <a:gs pos="0">
                      <a:schemeClr val="tx1"/>
                    </a:gs>
                    <a:gs pos="86000">
                      <a:schemeClr val="tx1"/>
                    </a:gs>
                  </a:gsLst>
                  <a:lin ang="5400000" scaled="0"/>
                </a:gradFill>
                <a:latin typeface="+mn-lt"/>
              </a:rPr>
              <a:t>sparingly – only when more colors are necessary. </a:t>
            </a:r>
          </a:p>
        </p:txBody>
      </p:sp>
    </p:spTree>
    <p:extLst>
      <p:ext uri="{BB962C8B-B14F-4D97-AF65-F5344CB8AC3E}">
        <p14:creationId xmlns:p14="http://schemas.microsoft.com/office/powerpoint/2010/main" val="3739153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CCB79-A827-4390-A643-CB0F1F4BF385}"/>
              </a:ext>
            </a:extLst>
          </p:cNvPr>
          <p:cNvSpPr>
            <a:spLocks noGrp="1"/>
          </p:cNvSpPr>
          <p:nvPr>
            <p:ph type="title"/>
          </p:nvPr>
        </p:nvSpPr>
        <p:spPr/>
        <p:txBody>
          <a:bodyPr/>
          <a:lstStyle/>
          <a:p>
            <a:r>
              <a:rPr lang="en-US" dirty="0"/>
              <a:t>Chart Example</a:t>
            </a:r>
          </a:p>
        </p:txBody>
      </p:sp>
      <p:graphicFrame>
        <p:nvGraphicFramePr>
          <p:cNvPr id="4" name="Content Placeholder 3">
            <a:extLst>
              <a:ext uri="{FF2B5EF4-FFF2-40B4-BE49-F238E27FC236}">
                <a16:creationId xmlns:a16="http://schemas.microsoft.com/office/drawing/2014/main" id="{23FBD433-BD74-4629-A04C-5517FB242582}"/>
              </a:ext>
            </a:extLst>
          </p:cNvPr>
          <p:cNvGraphicFramePr>
            <a:graphicFrameLocks noGrp="1"/>
          </p:cNvGraphicFramePr>
          <p:nvPr>
            <p:ph idx="1"/>
          </p:nvPr>
        </p:nvGraphicFramePr>
        <p:xfrm>
          <a:off x="838200" y="1460500"/>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50603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719F-C1DD-44FA-A705-84C46413C70B}"/>
              </a:ext>
            </a:extLst>
          </p:cNvPr>
          <p:cNvSpPr>
            <a:spLocks noGrp="1"/>
          </p:cNvSpPr>
          <p:nvPr>
            <p:ph type="title"/>
          </p:nvPr>
        </p:nvSpPr>
        <p:spPr/>
        <p:txBody>
          <a:bodyPr/>
          <a:lstStyle/>
          <a:p>
            <a:r>
              <a:rPr lang="en-US" dirty="0"/>
              <a:t>Lots of data? Minimalize and Plan</a:t>
            </a:r>
          </a:p>
        </p:txBody>
      </p:sp>
      <p:grpSp>
        <p:nvGrpSpPr>
          <p:cNvPr id="4" name="Group 3">
            <a:extLst>
              <a:ext uri="{FF2B5EF4-FFF2-40B4-BE49-F238E27FC236}">
                <a16:creationId xmlns:a16="http://schemas.microsoft.com/office/drawing/2014/main" id="{97A09C77-2B93-4DCE-8D28-3840FEFC0B06}"/>
              </a:ext>
            </a:extLst>
          </p:cNvPr>
          <p:cNvGrpSpPr/>
          <p:nvPr/>
        </p:nvGrpSpPr>
        <p:grpSpPr>
          <a:xfrm>
            <a:off x="422623" y="2304647"/>
            <a:ext cx="8523361" cy="3411284"/>
            <a:chOff x="277244" y="2402586"/>
            <a:chExt cx="5189521" cy="3377581"/>
          </a:xfrm>
        </p:grpSpPr>
        <p:sp>
          <p:nvSpPr>
            <p:cNvPr id="5" name="Rectangle 4">
              <a:extLst>
                <a:ext uri="{FF2B5EF4-FFF2-40B4-BE49-F238E27FC236}">
                  <a16:creationId xmlns:a16="http://schemas.microsoft.com/office/drawing/2014/main" id="{E5C0D9D9-711C-46DB-99CF-A37A91B4D9D4}"/>
                </a:ext>
              </a:extLst>
            </p:cNvPr>
            <p:cNvSpPr/>
            <p:nvPr/>
          </p:nvSpPr>
          <p:spPr bwMode="auto">
            <a:xfrm rot="16200000">
              <a:off x="941232" y="3810012"/>
              <a:ext cx="3044648" cy="89565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9" tIns="143428" rIns="182889" bIns="143428" numCol="1" spcCol="0" rtlCol="0" fromWordArt="0" anchor="t" anchorCtr="0" forceAA="0" compatLnSpc="1">
              <a:prstTxWarp prst="textNoShape">
                <a:avLst/>
              </a:prstTxWarp>
              <a:noAutofit/>
            </a:bodyPr>
            <a:lstStyle/>
            <a:p>
              <a:pPr defTabSz="913924"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125M</a:t>
              </a:r>
            </a:p>
          </p:txBody>
        </p:sp>
        <p:sp>
          <p:nvSpPr>
            <p:cNvPr id="6" name="Rectangle 5">
              <a:extLst>
                <a:ext uri="{FF2B5EF4-FFF2-40B4-BE49-F238E27FC236}">
                  <a16:creationId xmlns:a16="http://schemas.microsoft.com/office/drawing/2014/main" id="{513AD574-DDBD-4B46-9753-3F85EC023A72}"/>
                </a:ext>
              </a:extLst>
            </p:cNvPr>
            <p:cNvSpPr/>
            <p:nvPr/>
          </p:nvSpPr>
          <p:spPr bwMode="auto">
            <a:xfrm rot="16200000">
              <a:off x="1696352" y="3643547"/>
              <a:ext cx="3377581" cy="895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9" tIns="143428" rIns="182889" bIns="143428" numCol="1" spcCol="0" rtlCol="0" fromWordArt="0" anchor="t" anchorCtr="0" forceAA="0" compatLnSpc="1">
              <a:prstTxWarp prst="textNoShape">
                <a:avLst/>
              </a:prstTxWarp>
              <a:noAutofit/>
            </a:bodyPr>
            <a:lstStyle/>
            <a:p>
              <a:pPr defTabSz="913924" fontAlgn="base">
                <a:lnSpc>
                  <a:spcPct val="90000"/>
                </a:lnSpc>
                <a:spcBef>
                  <a:spcPct val="0"/>
                </a:spcBef>
                <a:spcAft>
                  <a:spcPct val="0"/>
                </a:spcAft>
              </a:pPr>
              <a:r>
                <a:rPr lang="en-US" sz="1765" dirty="0">
                  <a:gradFill>
                    <a:gsLst>
                      <a:gs pos="0">
                        <a:schemeClr val="tx1">
                          <a:lumMod val="50000"/>
                        </a:schemeClr>
                      </a:gs>
                      <a:gs pos="100000">
                        <a:schemeClr val="tx1">
                          <a:lumMod val="50000"/>
                        </a:schemeClr>
                      </a:gs>
                    </a:gsLst>
                    <a:lin ang="5400000" scaled="0"/>
                  </a:gradFill>
                  <a:ea typeface="Segoe UI" pitchFamily="34" charset="0"/>
                  <a:cs typeface="Segoe UI" pitchFamily="34" charset="0"/>
                </a:rPr>
                <a:t>140M</a:t>
              </a:r>
            </a:p>
            <a:p>
              <a:pPr algn="ctr" defTabSz="913924" fontAlgn="base">
                <a:lnSpc>
                  <a:spcPct val="8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C1155D5F-CCDB-44A6-8FBC-0B3AFB5C6039}"/>
                </a:ext>
              </a:extLst>
            </p:cNvPr>
            <p:cNvSpPr/>
            <p:nvPr/>
          </p:nvSpPr>
          <p:spPr bwMode="auto">
            <a:xfrm rot="16200000">
              <a:off x="-48281" y="3742083"/>
              <a:ext cx="3180504" cy="895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9" tIns="143428" rIns="182889" bIns="143428" numCol="1" spcCol="0" rtlCol="0" fromWordArt="0" anchor="t" anchorCtr="0" forceAA="0" compatLnSpc="1">
              <a:prstTxWarp prst="textNoShape">
                <a:avLst/>
              </a:prstTxWarp>
              <a:noAutofit/>
            </a:bodyPr>
            <a:lstStyle/>
            <a:p>
              <a:pPr defTabSz="913924" fontAlgn="base">
                <a:lnSpc>
                  <a:spcPct val="90000"/>
                </a:lnSpc>
                <a:spcBef>
                  <a:spcPct val="0"/>
                </a:spcBef>
                <a:spcAft>
                  <a:spcPct val="0"/>
                </a:spcAft>
              </a:pPr>
              <a:r>
                <a:rPr lang="en-US" sz="1765" spc="-50" dirty="0">
                  <a:gradFill>
                    <a:gsLst>
                      <a:gs pos="0">
                        <a:srgbClr val="FFFFFF"/>
                      </a:gs>
                      <a:gs pos="100000">
                        <a:srgbClr val="FFFFFF"/>
                      </a:gs>
                    </a:gsLst>
                    <a:lin ang="5400000" scaled="0"/>
                  </a:gradFill>
                  <a:ea typeface="Segoe UI" pitchFamily="34" charset="0"/>
                  <a:cs typeface="Segoe UI" pitchFamily="34" charset="0"/>
                </a:rPr>
                <a:t>130M</a:t>
              </a:r>
            </a:p>
          </p:txBody>
        </p:sp>
        <p:sp>
          <p:nvSpPr>
            <p:cNvPr id="8" name="Rectangle 7">
              <a:extLst>
                <a:ext uri="{FF2B5EF4-FFF2-40B4-BE49-F238E27FC236}">
                  <a16:creationId xmlns:a16="http://schemas.microsoft.com/office/drawing/2014/main" id="{6BC26F2E-9989-4FC4-BDDD-FF7D4B1EC564}"/>
                </a:ext>
              </a:extLst>
            </p:cNvPr>
            <p:cNvSpPr/>
            <p:nvPr/>
          </p:nvSpPr>
          <p:spPr bwMode="auto">
            <a:xfrm rot="16200000">
              <a:off x="2926959" y="4465702"/>
              <a:ext cx="2246400" cy="38252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3924" fontAlgn="base">
                <a:spcBef>
                  <a:spcPct val="0"/>
                </a:spcBef>
                <a:spcAft>
                  <a:spcPct val="0"/>
                </a:spcAft>
              </a:pPr>
              <a:r>
                <a:rPr lang="en-US" sz="1176" dirty="0">
                  <a:gradFill>
                    <a:gsLst>
                      <a:gs pos="0">
                        <a:schemeClr val="tx1"/>
                      </a:gs>
                      <a:gs pos="100000">
                        <a:schemeClr val="tx1"/>
                      </a:gs>
                    </a:gsLst>
                    <a:lin ang="5400000" scaled="0"/>
                  </a:gradFill>
                  <a:ea typeface="Segoe UI" pitchFamily="34" charset="0"/>
                  <a:cs typeface="Segoe UI" pitchFamily="34" charset="0"/>
                </a:rPr>
                <a:t>Other</a:t>
              </a:r>
            </a:p>
          </p:txBody>
        </p:sp>
        <p:sp>
          <p:nvSpPr>
            <p:cNvPr id="9" name="Rectangle 8">
              <a:extLst>
                <a:ext uri="{FF2B5EF4-FFF2-40B4-BE49-F238E27FC236}">
                  <a16:creationId xmlns:a16="http://schemas.microsoft.com/office/drawing/2014/main" id="{7A13B54E-69A3-4406-979D-FE1154F3741C}"/>
                </a:ext>
              </a:extLst>
            </p:cNvPr>
            <p:cNvSpPr/>
            <p:nvPr/>
          </p:nvSpPr>
          <p:spPr bwMode="auto">
            <a:xfrm rot="16200000">
              <a:off x="3770095" y="4900391"/>
              <a:ext cx="1377024" cy="38252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3924" fontAlgn="base">
                <a:spcBef>
                  <a:spcPct val="0"/>
                </a:spcBef>
                <a:spcAft>
                  <a:spcPct val="0"/>
                </a:spcAft>
              </a:pPr>
              <a:r>
                <a:rPr lang="en-US" sz="1176" dirty="0">
                  <a:gradFill>
                    <a:gsLst>
                      <a:gs pos="0">
                        <a:schemeClr val="tx1"/>
                      </a:gs>
                      <a:gs pos="100000">
                        <a:schemeClr val="tx1"/>
                      </a:gs>
                    </a:gsLst>
                    <a:lin ang="5400000" scaled="0"/>
                  </a:gradFill>
                  <a:ea typeface="Segoe UI" pitchFamily="34" charset="0"/>
                  <a:cs typeface="Segoe UI" pitchFamily="34" charset="0"/>
                </a:rPr>
                <a:t>Other</a:t>
              </a:r>
            </a:p>
          </p:txBody>
        </p:sp>
        <p:sp>
          <p:nvSpPr>
            <p:cNvPr id="10" name="Rectangle 9">
              <a:extLst>
                <a:ext uri="{FF2B5EF4-FFF2-40B4-BE49-F238E27FC236}">
                  <a16:creationId xmlns:a16="http://schemas.microsoft.com/office/drawing/2014/main" id="{8CFB109D-FECC-427E-8EBC-F6985D619849}"/>
                </a:ext>
              </a:extLst>
            </p:cNvPr>
            <p:cNvSpPr/>
            <p:nvPr/>
          </p:nvSpPr>
          <p:spPr>
            <a:xfrm>
              <a:off x="3641405" y="2424395"/>
              <a:ext cx="112459" cy="360338"/>
            </a:xfrm>
            <a:prstGeom prst="rect">
              <a:avLst/>
            </a:prstGeom>
          </p:spPr>
          <p:txBody>
            <a:bodyPr wrap="none" lIns="91427" tIns="45714" rIns="91427" bIns="45714">
              <a:spAutoFit/>
            </a:bodyPr>
            <a:lstStyle/>
            <a:p>
              <a:pPr algn="ctr" defTabSz="913924" fontAlgn="base">
                <a:spcBef>
                  <a:spcPct val="0"/>
                </a:spcBef>
                <a:spcAft>
                  <a:spcPct val="0"/>
                </a:spcAft>
              </a:pPr>
              <a:endParaRPr lang="en-US" sz="1765" spc="5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4ED99D91-9375-4F27-98E0-56A90675BEA4}"/>
                </a:ext>
              </a:extLst>
            </p:cNvPr>
            <p:cNvSpPr/>
            <p:nvPr/>
          </p:nvSpPr>
          <p:spPr>
            <a:xfrm>
              <a:off x="1656341" y="2617610"/>
              <a:ext cx="112459" cy="360338"/>
            </a:xfrm>
            <a:prstGeom prst="rect">
              <a:avLst/>
            </a:prstGeom>
          </p:spPr>
          <p:txBody>
            <a:bodyPr wrap="none" lIns="91427" tIns="45714" rIns="91427" bIns="45714">
              <a:spAutoFit/>
            </a:bodyPr>
            <a:lstStyle/>
            <a:p>
              <a:pPr algn="ctr" defTabSz="913924" fontAlgn="base">
                <a:spcBef>
                  <a:spcPct val="0"/>
                </a:spcBef>
                <a:spcAft>
                  <a:spcPct val="0"/>
                </a:spcAft>
              </a:pPr>
              <a:endParaRPr lang="en-US" sz="1765" spc="5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44B4F603-AEEF-4440-9CAE-4923255D6CB5}"/>
                </a:ext>
              </a:extLst>
            </p:cNvPr>
            <p:cNvSpPr/>
            <p:nvPr/>
          </p:nvSpPr>
          <p:spPr>
            <a:xfrm>
              <a:off x="2646566" y="2748710"/>
              <a:ext cx="112459" cy="360338"/>
            </a:xfrm>
            <a:prstGeom prst="rect">
              <a:avLst/>
            </a:prstGeom>
          </p:spPr>
          <p:txBody>
            <a:bodyPr wrap="none" lIns="91427" tIns="45714" rIns="91427" bIns="45714">
              <a:spAutoFit/>
            </a:bodyPr>
            <a:lstStyle/>
            <a:p>
              <a:pPr algn="ctr" defTabSz="913924" fontAlgn="base">
                <a:spcBef>
                  <a:spcPct val="0"/>
                </a:spcBef>
                <a:spcAft>
                  <a:spcPct val="0"/>
                </a:spcAft>
              </a:pPr>
              <a:endParaRPr lang="en-US" sz="1765" spc="5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F0871270-7B1A-4385-AA6E-49E8CE34FCAA}"/>
                </a:ext>
              </a:extLst>
            </p:cNvPr>
            <p:cNvSpPr/>
            <p:nvPr/>
          </p:nvSpPr>
          <p:spPr bwMode="auto">
            <a:xfrm rot="16200000">
              <a:off x="314896" y="5026846"/>
              <a:ext cx="1124114" cy="38252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3924" fontAlgn="base">
                <a:spcBef>
                  <a:spcPct val="0"/>
                </a:spcBef>
                <a:spcAft>
                  <a:spcPct val="0"/>
                </a:spcAft>
              </a:pPr>
              <a:r>
                <a:rPr lang="en-US" sz="1176" dirty="0">
                  <a:gradFill>
                    <a:gsLst>
                      <a:gs pos="0">
                        <a:schemeClr val="tx1"/>
                      </a:gs>
                      <a:gs pos="100000">
                        <a:schemeClr val="tx1"/>
                      </a:gs>
                    </a:gsLst>
                    <a:lin ang="5400000" scaled="0"/>
                  </a:gradFill>
                  <a:ea typeface="Segoe UI" pitchFamily="34" charset="0"/>
                  <a:cs typeface="Segoe UI" pitchFamily="34" charset="0"/>
                </a:rPr>
                <a:t>Other</a:t>
              </a:r>
            </a:p>
          </p:txBody>
        </p:sp>
        <p:sp>
          <p:nvSpPr>
            <p:cNvPr id="14" name="Rectangle 13">
              <a:extLst>
                <a:ext uri="{FF2B5EF4-FFF2-40B4-BE49-F238E27FC236}">
                  <a16:creationId xmlns:a16="http://schemas.microsoft.com/office/drawing/2014/main" id="{ACE13EE5-945F-43A7-9815-5BAD3D412018}"/>
                </a:ext>
              </a:extLst>
            </p:cNvPr>
            <p:cNvSpPr/>
            <p:nvPr/>
          </p:nvSpPr>
          <p:spPr bwMode="auto">
            <a:xfrm rot="16200000">
              <a:off x="-223959" y="4896442"/>
              <a:ext cx="1384927" cy="38252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3924" fontAlgn="base">
                <a:spcBef>
                  <a:spcPct val="0"/>
                </a:spcBef>
                <a:spcAft>
                  <a:spcPct val="0"/>
                </a:spcAft>
              </a:pPr>
              <a:r>
                <a:rPr lang="en-US" sz="1176" dirty="0">
                  <a:gradFill>
                    <a:gsLst>
                      <a:gs pos="0">
                        <a:schemeClr val="tx1"/>
                      </a:gs>
                      <a:gs pos="100000">
                        <a:schemeClr val="tx1"/>
                      </a:gs>
                    </a:gsLst>
                    <a:lin ang="5400000" scaled="0"/>
                  </a:gradFill>
                  <a:ea typeface="Segoe UI" pitchFamily="34" charset="0"/>
                  <a:cs typeface="Segoe UI" pitchFamily="34" charset="0"/>
                </a:rPr>
                <a:t>Other</a:t>
              </a:r>
            </a:p>
          </p:txBody>
        </p:sp>
        <p:sp>
          <p:nvSpPr>
            <p:cNvPr id="15" name="Rectangle 14">
              <a:extLst>
                <a:ext uri="{FF2B5EF4-FFF2-40B4-BE49-F238E27FC236}">
                  <a16:creationId xmlns:a16="http://schemas.microsoft.com/office/drawing/2014/main" id="{115C0FA7-06CA-4280-AECE-C890B5490FDE}"/>
                </a:ext>
              </a:extLst>
            </p:cNvPr>
            <p:cNvSpPr/>
            <p:nvPr/>
          </p:nvSpPr>
          <p:spPr bwMode="auto">
            <a:xfrm rot="16200000">
              <a:off x="4867408" y="5180806"/>
              <a:ext cx="816194" cy="38252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3924" fontAlgn="base">
                <a:spcBef>
                  <a:spcPct val="0"/>
                </a:spcBef>
                <a:spcAft>
                  <a:spcPct val="0"/>
                </a:spcAft>
              </a:pPr>
              <a:r>
                <a:rPr lang="en-US" sz="1176" dirty="0">
                  <a:gradFill>
                    <a:gsLst>
                      <a:gs pos="0">
                        <a:schemeClr val="tx1"/>
                      </a:gs>
                      <a:gs pos="100000">
                        <a:schemeClr val="tx1"/>
                      </a:gs>
                    </a:gsLst>
                    <a:lin ang="5400000" scaled="0"/>
                  </a:gradFill>
                  <a:ea typeface="Segoe UI" pitchFamily="34" charset="0"/>
                  <a:cs typeface="Segoe UI" pitchFamily="34" charset="0"/>
                </a:rPr>
                <a:t>Other</a:t>
              </a:r>
            </a:p>
          </p:txBody>
        </p:sp>
        <p:sp>
          <p:nvSpPr>
            <p:cNvPr id="16" name="Rectangle 15">
              <a:extLst>
                <a:ext uri="{FF2B5EF4-FFF2-40B4-BE49-F238E27FC236}">
                  <a16:creationId xmlns:a16="http://schemas.microsoft.com/office/drawing/2014/main" id="{0C1B05E8-B63A-41BC-BA8F-E0735406C8A5}"/>
                </a:ext>
              </a:extLst>
            </p:cNvPr>
            <p:cNvSpPr/>
            <p:nvPr/>
          </p:nvSpPr>
          <p:spPr bwMode="auto">
            <a:xfrm rot="16200000">
              <a:off x="4364273" y="5086121"/>
              <a:ext cx="1005564" cy="38252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3924" fontAlgn="base">
                <a:spcBef>
                  <a:spcPct val="0"/>
                </a:spcBef>
                <a:spcAft>
                  <a:spcPct val="0"/>
                </a:spcAft>
              </a:pPr>
              <a:r>
                <a:rPr lang="en-US" sz="1176" dirty="0">
                  <a:gradFill>
                    <a:gsLst>
                      <a:gs pos="0">
                        <a:schemeClr val="tx1"/>
                      </a:gs>
                      <a:gs pos="100000">
                        <a:schemeClr val="tx1"/>
                      </a:gs>
                    </a:gsLst>
                    <a:lin ang="5400000" scaled="0"/>
                  </a:gradFill>
                  <a:ea typeface="Segoe UI" pitchFamily="34" charset="0"/>
                  <a:cs typeface="Segoe UI" pitchFamily="34" charset="0"/>
                </a:rPr>
                <a:t>Other</a:t>
              </a:r>
            </a:p>
          </p:txBody>
        </p:sp>
      </p:grpSp>
      <p:sp>
        <p:nvSpPr>
          <p:cNvPr id="17" name="TextBox 16">
            <a:extLst>
              <a:ext uri="{FF2B5EF4-FFF2-40B4-BE49-F238E27FC236}">
                <a16:creationId xmlns:a16="http://schemas.microsoft.com/office/drawing/2014/main" id="{C759B93C-F76E-4996-811D-4A4198F7FACE}"/>
              </a:ext>
            </a:extLst>
          </p:cNvPr>
          <p:cNvSpPr txBox="1"/>
          <p:nvPr/>
        </p:nvSpPr>
        <p:spPr>
          <a:xfrm>
            <a:off x="422623" y="1409779"/>
            <a:ext cx="2691816" cy="621806"/>
          </a:xfrm>
          <a:prstGeom prst="rect">
            <a:avLst/>
          </a:prstGeom>
          <a:noFill/>
        </p:spPr>
        <p:txBody>
          <a:bodyPr wrap="square" lIns="179285" tIns="143428" rIns="179285" bIns="143428" rtlCol="0">
            <a:noAutofit/>
          </a:bodyPr>
          <a:lstStyle/>
          <a:p>
            <a:pPr lvl="0"/>
            <a:r>
              <a:rPr lang="en-US" sz="1078" dirty="0">
                <a:gradFill>
                  <a:gsLst>
                    <a:gs pos="1250">
                      <a:schemeClr val="tx1"/>
                    </a:gs>
                    <a:gs pos="99000">
                      <a:schemeClr val="tx1"/>
                    </a:gs>
                  </a:gsLst>
                  <a:lin ang="5400000" scaled="0"/>
                </a:gradFill>
              </a:rPr>
              <a:t>Gray is used to de-emphasize data that is less important. Use cool gray 3 or cool gray 7. See slide 7 for color formulas.</a:t>
            </a:r>
          </a:p>
        </p:txBody>
      </p:sp>
      <p:sp>
        <p:nvSpPr>
          <p:cNvPr id="18" name="TextBox 17">
            <a:extLst>
              <a:ext uri="{FF2B5EF4-FFF2-40B4-BE49-F238E27FC236}">
                <a16:creationId xmlns:a16="http://schemas.microsoft.com/office/drawing/2014/main" id="{4FD87F53-509A-42C7-883A-F2F8E86BD8C2}"/>
              </a:ext>
            </a:extLst>
          </p:cNvPr>
          <p:cNvSpPr txBox="1"/>
          <p:nvPr/>
        </p:nvSpPr>
        <p:spPr>
          <a:xfrm>
            <a:off x="3423928" y="1409779"/>
            <a:ext cx="1478266" cy="621806"/>
          </a:xfrm>
          <a:prstGeom prst="rect">
            <a:avLst/>
          </a:prstGeom>
          <a:noFill/>
        </p:spPr>
        <p:txBody>
          <a:bodyPr wrap="square" lIns="179285" tIns="143428" rIns="179285" bIns="143428" rtlCol="0">
            <a:noAutofit/>
          </a:bodyPr>
          <a:lstStyle/>
          <a:p>
            <a:pPr lvl="0"/>
            <a:r>
              <a:rPr lang="en-US" sz="1078" dirty="0">
                <a:gradFill>
                  <a:gsLst>
                    <a:gs pos="1250">
                      <a:schemeClr val="tx1"/>
                    </a:gs>
                    <a:gs pos="99000">
                      <a:schemeClr val="tx1"/>
                    </a:gs>
                  </a:gsLst>
                  <a:lin ang="5400000" scaled="0"/>
                </a:gradFill>
              </a:rPr>
              <a:t>All elements have the same interior margins as text blocks.</a:t>
            </a:r>
          </a:p>
        </p:txBody>
      </p:sp>
      <p:sp>
        <p:nvSpPr>
          <p:cNvPr id="19" name="TextBox 18">
            <a:extLst>
              <a:ext uri="{FF2B5EF4-FFF2-40B4-BE49-F238E27FC236}">
                <a16:creationId xmlns:a16="http://schemas.microsoft.com/office/drawing/2014/main" id="{766B604D-D054-4001-AC8F-EB60CA67503B}"/>
              </a:ext>
            </a:extLst>
          </p:cNvPr>
          <p:cNvSpPr txBox="1"/>
          <p:nvPr/>
        </p:nvSpPr>
        <p:spPr>
          <a:xfrm>
            <a:off x="9387434" y="2304646"/>
            <a:ext cx="2691811" cy="1792846"/>
          </a:xfrm>
          <a:prstGeom prst="rect">
            <a:avLst/>
          </a:prstGeom>
          <a:noFill/>
        </p:spPr>
        <p:txBody>
          <a:bodyPr wrap="square" lIns="179285" tIns="143428" rIns="179285" bIns="143428" rtlCol="0">
            <a:noAutofit/>
          </a:bodyPr>
          <a:lstStyle/>
          <a:p>
            <a:pPr>
              <a:lnSpc>
                <a:spcPct val="90000"/>
              </a:lnSpc>
              <a:spcAft>
                <a:spcPts val="588"/>
              </a:spcAft>
            </a:pPr>
            <a:r>
              <a:rPr lang="en-US" sz="1078" dirty="0">
                <a:gradFill>
                  <a:gsLst>
                    <a:gs pos="1250">
                      <a:schemeClr val="tx1"/>
                    </a:gs>
                    <a:gs pos="99000">
                      <a:schemeClr val="tx1"/>
                    </a:gs>
                  </a:gsLst>
                  <a:lin ang="5400000" scaled="0"/>
                </a:gradFill>
              </a:rPr>
              <a:t>When a chart or graphic, has more elements than can easily be aligned to the grid, align the outer edges of the group, top, bottom, left and right edges to the grid.</a:t>
            </a:r>
          </a:p>
          <a:p>
            <a:pPr>
              <a:lnSpc>
                <a:spcPct val="90000"/>
              </a:lnSpc>
              <a:spcAft>
                <a:spcPts val="588"/>
              </a:spcAft>
            </a:pPr>
            <a:r>
              <a:rPr lang="en-US" sz="1078" dirty="0">
                <a:gradFill>
                  <a:gsLst>
                    <a:gs pos="1250">
                      <a:schemeClr val="tx1"/>
                    </a:gs>
                    <a:gs pos="99000">
                      <a:schemeClr val="tx1"/>
                    </a:gs>
                  </a:gsLst>
                  <a:lin ang="5400000" scaled="0"/>
                </a:gradFill>
              </a:rPr>
              <a:t>It is preferable to keep the group aligned to the left border. </a:t>
            </a:r>
          </a:p>
        </p:txBody>
      </p:sp>
      <p:sp>
        <p:nvSpPr>
          <p:cNvPr id="20" name="Freeform 6">
            <a:extLst>
              <a:ext uri="{FF2B5EF4-FFF2-40B4-BE49-F238E27FC236}">
                <a16:creationId xmlns:a16="http://schemas.microsoft.com/office/drawing/2014/main" id="{EFB827BC-3299-4B11-998C-7AE12E6123FF}"/>
              </a:ext>
            </a:extLst>
          </p:cNvPr>
          <p:cNvSpPr/>
          <p:nvPr/>
        </p:nvSpPr>
        <p:spPr bwMode="auto">
          <a:xfrm>
            <a:off x="6605966" y="2298311"/>
            <a:ext cx="2778040" cy="2599632"/>
          </a:xfrm>
          <a:custGeom>
            <a:avLst/>
            <a:gdLst>
              <a:gd name="connsiteX0" fmla="*/ 2548890 w 2548890"/>
              <a:gd name="connsiteY0" fmla="*/ 2023110 h 2023110"/>
              <a:gd name="connsiteX1" fmla="*/ 2548890 w 2548890"/>
              <a:gd name="connsiteY1" fmla="*/ 0 h 2023110"/>
              <a:gd name="connsiteX2" fmla="*/ 0 w 2548890"/>
              <a:gd name="connsiteY2" fmla="*/ 0 h 2023110"/>
            </a:gdLst>
            <a:ahLst/>
            <a:cxnLst>
              <a:cxn ang="0">
                <a:pos x="connsiteX0" y="connsiteY0"/>
              </a:cxn>
              <a:cxn ang="0">
                <a:pos x="connsiteX1" y="connsiteY1"/>
              </a:cxn>
              <a:cxn ang="0">
                <a:pos x="connsiteX2" y="connsiteY2"/>
              </a:cxn>
            </a:cxnLst>
            <a:rect l="l" t="t" r="r" b="b"/>
            <a:pathLst>
              <a:path w="2548890" h="2023110">
                <a:moveTo>
                  <a:pt x="2548890" y="2023110"/>
                </a:moveTo>
                <a:lnTo>
                  <a:pt x="2548890" y="0"/>
                </a:lnTo>
                <a:lnTo>
                  <a:pt x="0" y="0"/>
                </a:lnTo>
              </a:path>
            </a:pathLst>
          </a:cu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cxnSp>
        <p:nvCxnSpPr>
          <p:cNvPr id="21" name="Straight Connector 20">
            <a:extLst>
              <a:ext uri="{FF2B5EF4-FFF2-40B4-BE49-F238E27FC236}">
                <a16:creationId xmlns:a16="http://schemas.microsoft.com/office/drawing/2014/main" id="{853E390A-7F44-4F1B-B8A9-95B0BD150453}"/>
              </a:ext>
            </a:extLst>
          </p:cNvPr>
          <p:cNvCxnSpPr>
            <a:cxnSpLocks/>
          </p:cNvCxnSpPr>
          <p:nvPr/>
        </p:nvCxnSpPr>
        <p:spPr>
          <a:xfrm>
            <a:off x="712888" y="2107011"/>
            <a:ext cx="0" cy="2432362"/>
          </a:xfrm>
          <a:prstGeom prst="line">
            <a:avLst/>
          </a:prstGeom>
          <a:noFill/>
          <a:ln>
            <a:solidFill>
              <a:schemeClr val="tx1">
                <a:lumMod val="65000"/>
                <a:lumOff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2" name="Straight Connector 21">
            <a:extLst>
              <a:ext uri="{FF2B5EF4-FFF2-40B4-BE49-F238E27FC236}">
                <a16:creationId xmlns:a16="http://schemas.microsoft.com/office/drawing/2014/main" id="{E94A3C11-43ED-4BA6-8B76-D924B4170F32}"/>
              </a:ext>
            </a:extLst>
          </p:cNvPr>
          <p:cNvCxnSpPr/>
          <p:nvPr/>
        </p:nvCxnSpPr>
        <p:spPr>
          <a:xfrm>
            <a:off x="3720524" y="2298311"/>
            <a:ext cx="0" cy="448212"/>
          </a:xfrm>
          <a:prstGeom prst="line">
            <a:avLst/>
          </a:prstGeom>
          <a:noFill/>
          <a:ln>
            <a:solidFill>
              <a:schemeClr val="tx1">
                <a:lumMod val="65000"/>
                <a:lumOff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3053017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4432-8140-4CD3-94A2-9AEB99286A73}"/>
              </a:ext>
            </a:extLst>
          </p:cNvPr>
          <p:cNvSpPr>
            <a:spLocks noGrp="1"/>
          </p:cNvSpPr>
          <p:nvPr>
            <p:ph type="title"/>
          </p:nvPr>
        </p:nvSpPr>
        <p:spPr/>
        <p:txBody>
          <a:bodyPr/>
          <a:lstStyle/>
          <a:p>
            <a:r>
              <a:rPr lang="en-US" dirty="0"/>
              <a:t>Chart Example</a:t>
            </a:r>
          </a:p>
        </p:txBody>
      </p:sp>
      <p:graphicFrame>
        <p:nvGraphicFramePr>
          <p:cNvPr id="4" name="Content Placeholder 3">
            <a:extLst>
              <a:ext uri="{FF2B5EF4-FFF2-40B4-BE49-F238E27FC236}">
                <a16:creationId xmlns:a16="http://schemas.microsoft.com/office/drawing/2014/main" id="{C86CDDEE-AD1F-46FE-8453-E03D39749C33}"/>
              </a:ext>
            </a:extLst>
          </p:cNvPr>
          <p:cNvGraphicFramePr>
            <a:graphicFrameLocks noGrp="1"/>
          </p:cNvGraphicFramePr>
          <p:nvPr>
            <p:ph idx="1"/>
          </p:nvPr>
        </p:nvGraphicFramePr>
        <p:xfrm>
          <a:off x="838200" y="1460500"/>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90613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39E883-3CDC-4797-88B0-D192D9F25230}"/>
              </a:ext>
            </a:extLst>
          </p:cNvPr>
          <p:cNvSpPr>
            <a:spLocks noGrp="1"/>
          </p:cNvSpPr>
          <p:nvPr>
            <p:ph type="body" sz="quarter" idx="10"/>
          </p:nvPr>
        </p:nvSpPr>
        <p:spPr/>
        <p:txBody>
          <a:bodyPr/>
          <a:lstStyle/>
          <a:p>
            <a:r>
              <a:rPr lang="en-US" dirty="0"/>
              <a:t>Some speakers like to use this slide for hidden “notes slides”. </a:t>
            </a:r>
          </a:p>
          <a:p>
            <a:r>
              <a:rPr lang="en-US" dirty="0"/>
              <a:t>Delete it if you don’t want to use it.</a:t>
            </a:r>
          </a:p>
          <a:p>
            <a:endParaRPr lang="en-US" dirty="0"/>
          </a:p>
        </p:txBody>
      </p:sp>
      <p:sp>
        <p:nvSpPr>
          <p:cNvPr id="3" name="Text Placeholder 2">
            <a:extLst>
              <a:ext uri="{FF2B5EF4-FFF2-40B4-BE49-F238E27FC236}">
                <a16:creationId xmlns:a16="http://schemas.microsoft.com/office/drawing/2014/main" id="{87DCBC86-44CB-49CB-AB90-62BF215D6244}"/>
              </a:ext>
            </a:extLst>
          </p:cNvPr>
          <p:cNvSpPr>
            <a:spLocks noGrp="1"/>
          </p:cNvSpPr>
          <p:nvPr>
            <p:ph type="body" sz="quarter" idx="11"/>
          </p:nvPr>
        </p:nvSpPr>
        <p:spPr/>
        <p:txBody>
          <a:bodyPr/>
          <a:lstStyle/>
          <a:p>
            <a:endParaRPr lang="en-US" dirty="0"/>
          </a:p>
        </p:txBody>
      </p:sp>
      <p:sp>
        <p:nvSpPr>
          <p:cNvPr id="4" name="Title 3">
            <a:extLst>
              <a:ext uri="{FF2B5EF4-FFF2-40B4-BE49-F238E27FC236}">
                <a16:creationId xmlns:a16="http://schemas.microsoft.com/office/drawing/2014/main" id="{7AF2D849-0C4D-4F24-B386-C82607A088B6}"/>
              </a:ext>
            </a:extLst>
          </p:cNvPr>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609340055"/>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4565A"/>
      </a:dk2>
      <a:lt2>
        <a:srgbClr val="E7E8E9"/>
      </a:lt2>
      <a:accent1>
        <a:srgbClr val="732773"/>
      </a:accent1>
      <a:accent2>
        <a:srgbClr val="54565A"/>
      </a:accent2>
      <a:accent3>
        <a:srgbClr val="A442DC"/>
      </a:accent3>
      <a:accent4>
        <a:srgbClr val="7B7E83"/>
      </a:accent4>
      <a:accent5>
        <a:srgbClr val="D8D9DA"/>
      </a:accent5>
      <a:accent6>
        <a:srgbClr val="B564E3"/>
      </a:accent6>
      <a:hlink>
        <a:srgbClr val="0563C1"/>
      </a:hlink>
      <a:folHlink>
        <a:srgbClr val="0563C1"/>
      </a:folHlink>
    </a:clrScheme>
    <a:fontScheme name="Collaborate Canada">
      <a:majorFont>
        <a:latin typeface="Segoe UI Black"/>
        <a:ea typeface=""/>
        <a:cs typeface=""/>
      </a:majorFont>
      <a:minorFont>
        <a:latin typeface="Segoe UI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C27F6A29DBC5499A29145CCF8A6FEF" ma:contentTypeVersion="15" ma:contentTypeDescription="Create a new document." ma:contentTypeScope="" ma:versionID="6246174e4d2cd2c090d202f34aec6975">
  <xsd:schema xmlns:xsd="http://www.w3.org/2001/XMLSchema" xmlns:xs="http://www.w3.org/2001/XMLSchema" xmlns:p="http://schemas.microsoft.com/office/2006/metadata/properties" xmlns:ns2="bb5988d6-8fef-43bf-8684-73b55c79ce34" xmlns:ns3="3dd97c74-5ef0-47a1-a0c0-112a138906c0" targetNamespace="http://schemas.microsoft.com/office/2006/metadata/properties" ma:root="true" ma:fieldsID="ccc0b60ace2116ecc5954db4535ae426" ns2:_="" ns3:_="">
    <xsd:import namespace="bb5988d6-8fef-43bf-8684-73b55c79ce34"/>
    <xsd:import namespace="3dd97c74-5ef0-47a1-a0c0-112a138906c0"/>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5988d6-8fef-43bf-8684-73b55c79ce3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dd97c74-5ef0-47a1-a0c0-112a138906c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descrip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593E399-B7C0-4928-92D2-F2F6C5F27F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5988d6-8fef-43bf-8684-73b55c79ce34"/>
    <ds:schemaRef ds:uri="3dd97c74-5ef0-47a1-a0c0-112a138906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4BD89D9-7255-4D5A-82E5-E966CAEE4330}">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3dd97c74-5ef0-47a1-a0c0-112a138906c0"/>
    <ds:schemaRef ds:uri="bb5988d6-8fef-43bf-8684-73b55c79ce34"/>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011BBF7-1CE1-4050-9514-DB9AE0D56D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1819</TotalTime>
  <Words>1222</Words>
  <Application>Microsoft Office PowerPoint</Application>
  <PresentationFormat>Widescreen</PresentationFormat>
  <Paragraphs>311</Paragraphs>
  <Slides>34</Slides>
  <Notes>9</Notes>
  <HiddenSlides>10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Consolas</vt:lpstr>
      <vt:lpstr>Gill Sans MT</vt:lpstr>
      <vt:lpstr>Klavika Medium Condensed</vt:lpstr>
      <vt:lpstr>Segoe UI Black</vt:lpstr>
      <vt:lpstr>Segoe UI Semibold</vt:lpstr>
      <vt:lpstr>Segoe UI Semilight</vt:lpstr>
      <vt:lpstr>Office Theme</vt:lpstr>
      <vt:lpstr>Notes to the Presenter</vt:lpstr>
      <vt:lpstr>Presentation Best Practices</vt:lpstr>
      <vt:lpstr>Presentation Best Practices</vt:lpstr>
      <vt:lpstr>Example of Text Layout</vt:lpstr>
      <vt:lpstr>Slide Palette Info</vt:lpstr>
      <vt:lpstr>Chart Example</vt:lpstr>
      <vt:lpstr>Lots of data? Minimalize and Plan</vt:lpstr>
      <vt:lpstr>Chart Example</vt:lpstr>
      <vt:lpstr>Notes (hidden)</vt:lpstr>
      <vt:lpstr>GLOBAL POWER PLATFORM BOOTCAMP</vt:lpstr>
      <vt:lpstr>PowerPoint Presentation</vt:lpstr>
      <vt:lpstr>Introduction to Speakers</vt:lpstr>
      <vt:lpstr>Session Agenda</vt:lpstr>
      <vt:lpstr>Power Platform Introduction​ </vt:lpstr>
      <vt:lpstr>Power Platform - Introduction</vt:lpstr>
      <vt:lpstr>Key Concepts​</vt:lpstr>
      <vt:lpstr>Power Platform - Key Concepts</vt:lpstr>
      <vt:lpstr>Power Platform - Key Concepts</vt:lpstr>
      <vt:lpstr>Power Apps Environment​</vt:lpstr>
      <vt:lpstr>Power Environment - Overview​</vt:lpstr>
      <vt:lpstr>Power Environment - Overview​</vt:lpstr>
      <vt:lpstr>Power Environment – Use Case</vt:lpstr>
      <vt:lpstr>Azure Power Build Tools​</vt:lpstr>
      <vt:lpstr>Azure Power Build Tools​ - Introduction</vt:lpstr>
      <vt:lpstr>Azure Power Build Tools​ - Introduction</vt:lpstr>
      <vt:lpstr>Azure Power Build Tools​ - DevOps Tasks​</vt:lpstr>
      <vt:lpstr>Azure Power Build Tools​ - DevOps Tasks​</vt:lpstr>
      <vt:lpstr>Demo</vt:lpstr>
      <vt:lpstr>Demo - Part 1  ​</vt:lpstr>
      <vt:lpstr>Demo - Part 2</vt:lpstr>
      <vt:lpstr>References</vt:lpstr>
      <vt:lpstr>Any Questions?</vt:lpstr>
      <vt:lpstr>Please fill out the survey!  &amp; Win Swags!!</vt:lpstr>
      <vt:lpstr>Thank You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to the Presenter</dc:title>
  <dc:creator>Kunal Tripathy</dc:creator>
  <cp:lastModifiedBy>Saksham Gupta</cp:lastModifiedBy>
  <cp:revision>219</cp:revision>
  <dcterms:created xsi:type="dcterms:W3CDTF">2020-02-08T21:32:28Z</dcterms:created>
  <dcterms:modified xsi:type="dcterms:W3CDTF">2020-02-14T08:53:09Z</dcterms:modified>
</cp:coreProperties>
</file>