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7" r:id="rId5"/>
    <p:sldId id="258" r:id="rId6"/>
    <p:sldId id="259" r:id="rId7"/>
    <p:sldId id="260" r:id="rId8"/>
    <p:sldId id="276" r:id="rId9"/>
    <p:sldId id="263" r:id="rId10"/>
    <p:sldId id="264" r:id="rId11"/>
    <p:sldId id="265" r:id="rId12"/>
    <p:sldId id="266" r:id="rId13"/>
    <p:sldId id="277" r:id="rId14"/>
    <p:sldId id="279" r:id="rId15"/>
    <p:sldId id="267" r:id="rId16"/>
    <p:sldId id="268" r:id="rId17"/>
    <p:sldId id="274" r:id="rId18"/>
    <p:sldId id="273" r:id="rId19"/>
    <p:sldId id="269" r:id="rId20"/>
    <p:sldId id="281" r:id="rId21"/>
    <p:sldId id="282" r:id="rId22"/>
    <p:sldId id="270" r:id="rId23"/>
    <p:sldId id="283" r:id="rId24"/>
    <p:sldId id="284" r:id="rId25"/>
    <p:sldId id="288" r:id="rId26"/>
    <p:sldId id="285" r:id="rId27"/>
    <p:sldId id="287" r:id="rId28"/>
    <p:sldId id="286" r:id="rId29"/>
    <p:sldId id="289" r:id="rId30"/>
    <p:sldId id="271" r:id="rId31"/>
    <p:sldId id="280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FE8"/>
    <a:srgbClr val="CE88CB"/>
    <a:srgbClr val="B99DB7"/>
    <a:srgbClr val="732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508974116757983E-2"/>
          <c:y val="2.7222250043704186E-2"/>
          <c:w val="0.71779413137150905"/>
          <c:h val="0.8508668287160985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43-4008-9E4F-41D1F2FDA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43-4008-9E4F-41D1F2FDA49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10</c:v>
                </c:pt>
                <c:pt idx="2">
                  <c:v>16</c:v>
                </c:pt>
                <c:pt idx="3">
                  <c:v>16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43-4008-9E4F-41D1F2FDA49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Sheet1!$E$2:$E$6</c:f>
              <c:numCache>
                <c:formatCode>General</c:formatCode>
                <c:ptCount val="5"/>
                <c:pt idx="0">
                  <c:v>18</c:v>
                </c:pt>
                <c:pt idx="1">
                  <c:v>22</c:v>
                </c:pt>
                <c:pt idx="2">
                  <c:v>16</c:v>
                </c:pt>
                <c:pt idx="3">
                  <c:v>18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43-4008-9E4F-41D1F2FDA4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6232"/>
        <c:axId val="429964664"/>
      </c:areaChart>
      <c:catAx>
        <c:axId val="429966232"/>
        <c:scaling>
          <c:orientation val="minMax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4664"/>
        <c:crosses val="autoZero"/>
        <c:auto val="1"/>
        <c:lblAlgn val="ctr"/>
        <c:lblOffset val="100"/>
        <c:noMultiLvlLbl val="0"/>
      </c:catAx>
      <c:valAx>
        <c:axId val="429964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62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633102597429198"/>
          <c:y val="0.31219756749751398"/>
          <c:w val="0.11043464999237457"/>
          <c:h val="0.282440382997246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34441056563911E-2"/>
          <c:y val="3.3583708165233171E-2"/>
          <c:w val="0.65185968941382322"/>
          <c:h val="0.91648758725496582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362-4BFE-BB34-BDA8F22C1D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362-4BFE-BB34-BDA8F22C1D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362-4BFE-BB34-BDA8F22C1D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362-4BFE-BB34-BDA8F22C1D2D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362-4BFE-BB34-BDA8F22C1D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6994942038495184"/>
          <c:y val="0.3281755387613951"/>
          <c:w val="0.20664930555555555"/>
          <c:h val="0.2910440690071245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8EF238-771A-4086-BC2A-86F3ACCCAA59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038A7-6744-4992-B939-454D2EA54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0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people standing in front of a building&#10;&#10;Description automatically generated" hidden="1">
            <a:extLst>
              <a:ext uri="{FF2B5EF4-FFF2-40B4-BE49-F238E27FC236}">
                <a16:creationId xmlns:a16="http://schemas.microsoft.com/office/drawing/2014/main" id="{F37540D8-E678-45CA-921D-B3A8344E29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706EEDE7-E2AE-4320-9EEF-CD4FCA16EB3A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63656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3C95FA0E-DA9D-49C8-A7D0-F5992555FC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" b="10428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E28663E-807B-4A31-96DA-CF7E37F0A850}"/>
              </a:ext>
            </a:extLst>
          </p:cNvPr>
          <p:cNvSpPr/>
          <p:nvPr userDrawn="1"/>
        </p:nvSpPr>
        <p:spPr>
          <a:xfrm>
            <a:off x="0" y="-2"/>
            <a:ext cx="12192000" cy="2167501"/>
          </a:xfrm>
          <a:prstGeom prst="rect">
            <a:avLst/>
          </a:prstGeom>
          <a:solidFill>
            <a:srgbClr val="80BD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CA386EF-6C63-4600-9DCC-05D3A8C968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29" y="224150"/>
            <a:ext cx="8770735" cy="1757510"/>
          </a:xfrm>
          <a:prstGeom prst="rect">
            <a:avLst/>
          </a:prstGeom>
        </p:spPr>
      </p:pic>
      <p:grpSp>
        <p:nvGrpSpPr>
          <p:cNvPr id="7" name="Group 6" hidden="1">
            <a:extLst>
              <a:ext uri="{FF2B5EF4-FFF2-40B4-BE49-F238E27FC236}">
                <a16:creationId xmlns:a16="http://schemas.microsoft.com/office/drawing/2014/main" id="{F4C785E6-0684-4C2C-A62E-3AA4A71E6302}"/>
              </a:ext>
            </a:extLst>
          </p:cNvPr>
          <p:cNvGrpSpPr/>
          <p:nvPr userDrawn="1"/>
        </p:nvGrpSpPr>
        <p:grpSpPr>
          <a:xfrm>
            <a:off x="1057444" y="2676620"/>
            <a:ext cx="5059209" cy="3732490"/>
            <a:chOff x="786925" y="2676620"/>
            <a:chExt cx="5059209" cy="373249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414543-9432-44E2-9FA5-B547089E2024}"/>
                </a:ext>
              </a:extLst>
            </p:cNvPr>
            <p:cNvSpPr txBox="1"/>
            <p:nvPr/>
          </p:nvSpPr>
          <p:spPr>
            <a:xfrm>
              <a:off x="834655" y="2676620"/>
              <a:ext cx="3827722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FUEL YOUR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629E54-BF38-4D1B-BBA8-D75D34FC7189}"/>
                </a:ext>
              </a:extLst>
            </p:cNvPr>
            <p:cNvSpPr txBox="1"/>
            <p:nvPr/>
          </p:nvSpPr>
          <p:spPr>
            <a:xfrm>
              <a:off x="824022" y="3371580"/>
              <a:ext cx="4072271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Klavika Medium Condensed" panose="020B0506040000020004" pitchFamily="34" charset="0"/>
                </a:rPr>
                <a:t>KNOWLEDGE.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1A884-0246-4C4E-A89C-8E64CF774187}"/>
                </a:ext>
              </a:extLst>
            </p:cNvPr>
            <p:cNvSpPr txBox="1"/>
            <p:nvPr/>
          </p:nvSpPr>
          <p:spPr>
            <a:xfrm>
              <a:off x="1773863" y="429373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NETWORK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F7DAE3-9B54-49FF-BFB2-8BD274411E77}"/>
                </a:ext>
              </a:extLst>
            </p:cNvPr>
            <p:cNvSpPr txBox="1"/>
            <p:nvPr/>
          </p:nvSpPr>
          <p:spPr>
            <a:xfrm>
              <a:off x="1773863" y="4982091"/>
              <a:ext cx="403328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LEARN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90AB586-DECE-4B35-8852-57D971E60A89}"/>
                </a:ext>
              </a:extLst>
            </p:cNvPr>
            <p:cNvSpPr txBox="1"/>
            <p:nvPr/>
          </p:nvSpPr>
          <p:spPr>
            <a:xfrm>
              <a:off x="1773863" y="5670446"/>
              <a:ext cx="407227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4800" dirty="0">
                  <a:solidFill>
                    <a:srgbClr val="80BD42"/>
                  </a:solidFill>
                  <a:latin typeface="Klavika Medium Condensed" panose="020B0506040000020004" pitchFamily="34" charset="0"/>
                </a:rPr>
                <a:t>DISCOVER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510A84E-C31A-4A9B-888A-F5C5484A7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4375330"/>
              <a:ext cx="767299" cy="5754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081299F-18C1-483C-8494-92516E878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022" y="5063685"/>
              <a:ext cx="767299" cy="5754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4B13D88-9D3E-4B9D-874E-A1C864D75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925" y="5752040"/>
              <a:ext cx="767299" cy="575475"/>
            </a:xfrm>
            <a:prstGeom prst="rect">
              <a:avLst/>
            </a:prstGeom>
          </p:spPr>
        </p:pic>
      </p:grpSp>
      <p:sp>
        <p:nvSpPr>
          <p:cNvPr id="16" name="TextBox 15" hidden="1">
            <a:extLst>
              <a:ext uri="{FF2B5EF4-FFF2-40B4-BE49-F238E27FC236}">
                <a16:creationId xmlns:a16="http://schemas.microsoft.com/office/drawing/2014/main" id="{13083FC1-9A73-433C-A8A0-05A9066326C2}"/>
              </a:ext>
            </a:extLst>
          </p:cNvPr>
          <p:cNvSpPr txBox="1"/>
          <p:nvPr userDrawn="1"/>
        </p:nvSpPr>
        <p:spPr>
          <a:xfrm>
            <a:off x="7169071" y="5732000"/>
            <a:ext cx="41783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solidFill>
                  <a:srgbClr val="80BD42"/>
                </a:solidFill>
                <a:latin typeface="Klavika Medium Condensed" panose="020B0506040000020004" pitchFamily="34" charset="0"/>
              </a:rPr>
              <a:t>CollaborateCanada.com</a:t>
            </a:r>
          </a:p>
        </p:txBody>
      </p:sp>
      <p:pic>
        <p:nvPicPr>
          <p:cNvPr id="18" name="Picture 2" descr="https://www.powerplatformbootcamp.com/LogoBootCamp.png">
            <a:extLst>
              <a:ext uri="{FF2B5EF4-FFF2-40B4-BE49-F238E27FC236}">
                <a16:creationId xmlns:a16="http://schemas.microsoft.com/office/drawing/2014/main" id="{49CE73A1-CB84-4214-9644-4CC4810F21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EA76F2-F0CC-42E3-AAAA-81E15E5E098F}"/>
              </a:ext>
            </a:extLst>
          </p:cNvPr>
          <p:cNvSpPr txBox="1"/>
          <p:nvPr userDrawn="1"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A7ACE8-2EDC-4CE4-A116-71BD3F72B8E4}"/>
              </a:ext>
            </a:extLst>
          </p:cNvPr>
          <p:cNvSpPr/>
          <p:nvPr userDrawn="1"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CBE2F8-688E-4E15-A63A-A21372CB97DE}"/>
              </a:ext>
            </a:extLst>
          </p:cNvPr>
          <p:cNvSpPr/>
          <p:nvPr userDrawn="1"/>
        </p:nvSpPr>
        <p:spPr>
          <a:xfrm>
            <a:off x="0" y="6125418"/>
            <a:ext cx="12192000" cy="742950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7E3A139-4B6D-40D1-875C-E3230F6F1A1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0C1B66-81DE-464D-A273-247863A8CA54}"/>
              </a:ext>
            </a:extLst>
          </p:cNvPr>
          <p:cNvCxnSpPr>
            <a:cxnSpLocks/>
          </p:cNvCxnSpPr>
          <p:nvPr userDrawn="1"/>
        </p:nvCxnSpPr>
        <p:spPr>
          <a:xfrm>
            <a:off x="1325918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063B49C-3F0B-443B-A64C-02A32C1CEF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9988" y="4191245"/>
            <a:ext cx="4907676" cy="1228838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&lt;Session Title&gt;</a:t>
            </a:r>
          </a:p>
          <a:p>
            <a:pPr lvl="4"/>
            <a:endParaRPr lang="en-CA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0D1A4E00-B549-4F9D-B792-E1C49880AD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9988" y="5597053"/>
            <a:ext cx="4512773" cy="397947"/>
          </a:xfrm>
        </p:spPr>
        <p:txBody>
          <a:bodyPr/>
          <a:lstStyle>
            <a:lvl1pPr marL="0" indent="0">
              <a:buNone/>
              <a:defRPr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&lt;Speaker Name&gt;</a:t>
            </a:r>
          </a:p>
          <a:p>
            <a:pPr lvl="4"/>
            <a:endParaRPr lang="en-CA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DD9DA512-9A23-4124-A4EE-B885F5CD5F67}"/>
              </a:ext>
            </a:extLst>
          </p:cNvPr>
          <p:cNvSpPr txBox="1">
            <a:spLocks/>
          </p:cNvSpPr>
          <p:nvPr userDrawn="1"/>
        </p:nvSpPr>
        <p:spPr>
          <a:xfrm>
            <a:off x="1262116" y="931785"/>
            <a:ext cx="4176713" cy="238125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100">
                <a:latin typeface="Gill Sans MT" panose="020B0502020104020203" pitchFamily="34" charset="0"/>
              </a:rPr>
              <a:t>GLOBAL POWER PLATFORM BOOTCAMP</a:t>
            </a:r>
            <a:endParaRPr lang="en-US" sz="4100" dirty="0">
              <a:latin typeface="Gill Sans MT" panose="020B05020201040202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865D46B-7EB1-3549-910D-E8455ED6975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981" y="6291053"/>
            <a:ext cx="2392489" cy="5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67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6658495" y="6031165"/>
            <a:ext cx="455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4B0BDC-EAC5-431F-B768-594D5BF108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C0411-68F8-4F23-BC93-1E6359A9D4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7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04364" y="6031165"/>
            <a:ext cx="4004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46B731E-1E68-48AC-AD62-BD5154F504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CEC6-1B23-4E59-AC43-39BED0A6E8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0609"/>
            <a:ext cx="794605" cy="82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55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7D3CDB-9FD6-4043-877D-0A148B11EB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05964" y="6031165"/>
            <a:ext cx="390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kern="1200" dirty="0">
                <a:solidFill>
                  <a:schemeClr val="bg1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#</a:t>
            </a: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EF1976-2234-4FC6-8DF8-26E5DE7F2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7D3723-192A-45FD-92A6-BD8823205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748461"/>
            <a:ext cx="891175" cy="9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6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3E356C-87B5-43AA-98B0-26F9D0EC9D5C}"/>
              </a:ext>
            </a:extLst>
          </p:cNvPr>
          <p:cNvSpPr txBox="1"/>
          <p:nvPr userDrawn="1"/>
        </p:nvSpPr>
        <p:spPr>
          <a:xfrm>
            <a:off x="7139709" y="6031165"/>
            <a:ext cx="4069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5414FB-73FB-4664-AD39-50F684DD06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84172"/>
            <a:ext cx="9859116" cy="1158793"/>
          </a:xfrm>
        </p:spPr>
        <p:txBody>
          <a:bodyPr>
            <a:normAutofit/>
          </a:bodyPr>
          <a:lstStyle>
            <a:lvl1pPr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AE16-32AF-43AB-9D83-1803218120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16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174B03-5E73-4C92-BE12-44F39CF5B33B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99F7E7-200B-4FE6-B177-A595909042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94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FE6090F-FCC2-4008-B7D7-B941F1AAF876}"/>
              </a:ext>
            </a:extLst>
          </p:cNvPr>
          <p:cNvSpPr txBox="1"/>
          <p:nvPr userDrawn="1"/>
        </p:nvSpPr>
        <p:spPr>
          <a:xfrm>
            <a:off x="7490691" y="6031165"/>
            <a:ext cx="371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311F9-8807-4BBA-ABD4-C56914F38D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7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Whit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24335F-25E6-4167-85DC-DC215C1B501B}"/>
              </a:ext>
            </a:extLst>
          </p:cNvPr>
          <p:cNvSpPr txBox="1"/>
          <p:nvPr userDrawn="1"/>
        </p:nvSpPr>
        <p:spPr>
          <a:xfrm>
            <a:off x="7093527" y="6031165"/>
            <a:ext cx="411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rgbClr val="732773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2F5AF-BB47-4EF2-A5D9-E6531350F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49" y="5654104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bject&#10;&#10;Description generated with very high confidence" hidden="1">
            <a:extLst>
              <a:ext uri="{FF2B5EF4-FFF2-40B4-BE49-F238E27FC236}">
                <a16:creationId xmlns:a16="http://schemas.microsoft.com/office/drawing/2014/main" id="{C47C373B-006A-4A1D-9787-B7B16330A1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82" y="1774208"/>
            <a:ext cx="10534436" cy="21119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C1D505-2A1E-494E-8EEC-964158FEDE1D}"/>
              </a:ext>
            </a:extLst>
          </p:cNvPr>
          <p:cNvSpPr txBox="1"/>
          <p:nvPr userDrawn="1"/>
        </p:nvSpPr>
        <p:spPr>
          <a:xfrm>
            <a:off x="7509164" y="6031165"/>
            <a:ext cx="3699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  <a:p>
            <a:pPr algn="r"/>
            <a:endParaRPr lang="en-US" sz="1800" b="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DCB3BA-C1CF-4228-9771-2E3D34BFEE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939" y="5773641"/>
            <a:ext cx="787840" cy="8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99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38200" y="1373872"/>
            <a:ext cx="10515600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193410"/>
            <a:ext cx="12192001" cy="664591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+mn-lt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81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eloper Code Layou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8199" y="1437954"/>
            <a:ext cx="10515601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9958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24AC-2475-4C3E-82C6-30652F89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82A1-7DE2-4318-B486-44ECA4D5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C4BA-C2F2-4885-B757-0CBD1E36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04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89F2-0649-473B-BB80-13C1E8A4F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75D-7657-4260-BF7B-BF3B971B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117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95AB5-0591-4D60-895E-D3D1EED9E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4182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9455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BCCB-2C8B-48A3-929E-8770963C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89DFA-D552-4217-97C2-F431D717A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0A4BB6-3529-4BCD-96D2-81C43546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8878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FCCD-58CB-4AD3-B61B-80AD43C6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4D7FF-354C-48AC-87CC-349EA4892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1923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BE494-0A75-4F85-BA08-6BEBB2D4F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8C279-7945-4BEB-8746-D75962CAD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0454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6E3B8B4D-AF82-4148-89AE-74900FF973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5467"/>
          <a:stretch/>
        </p:blipFill>
        <p:spPr>
          <a:xfrm>
            <a:off x="-11176" y="1"/>
            <a:ext cx="121920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6ED04B-7F4C-4F07-A517-AFDEDDC76C07}"/>
              </a:ext>
            </a:extLst>
          </p:cNvPr>
          <p:cNvSpPr/>
          <p:nvPr userDrawn="1"/>
        </p:nvSpPr>
        <p:spPr>
          <a:xfrm>
            <a:off x="-11176" y="0"/>
            <a:ext cx="12192000" cy="685800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31D3CE-07AE-4C94-8046-8940EC8DBB6D}"/>
              </a:ext>
            </a:extLst>
          </p:cNvPr>
          <p:cNvSpPr/>
          <p:nvPr userDrawn="1"/>
        </p:nvSpPr>
        <p:spPr>
          <a:xfrm>
            <a:off x="-11176" y="0"/>
            <a:ext cx="6425624" cy="6858000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76F502-1970-456C-A23C-B13371545FE6}"/>
              </a:ext>
            </a:extLst>
          </p:cNvPr>
          <p:cNvSpPr txBox="1"/>
          <p:nvPr userDrawn="1"/>
        </p:nvSpPr>
        <p:spPr>
          <a:xfrm>
            <a:off x="7556269" y="6031167"/>
            <a:ext cx="364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793B-6555-4ED2-B5ED-08C84874D0D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300991"/>
            <a:ext cx="4587643" cy="131390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DA8F-203A-4878-9548-861F52C6F2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0328"/>
            <a:ext cx="4928870" cy="2693324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FB48DC-EA34-4D5E-B237-1072E8958D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016126"/>
            <a:ext cx="1330325" cy="138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1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748518F-33D3-49EC-8113-D8C621711E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6811620" y="0"/>
            <a:ext cx="5379415" cy="6858000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2E8AEF51-F89E-4E34-997D-1CCC5B91B2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7412" y="1204118"/>
            <a:ext cx="5378450" cy="1884363"/>
          </a:xfrm>
        </p:spPr>
        <p:txBody>
          <a:bodyPr anchor="t">
            <a:noAutofit/>
          </a:bodyPr>
          <a:lstStyle>
            <a:lvl1pPr>
              <a:defRPr sz="6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Speaker Intro Slide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147BC5EC-9BCC-4DB8-9927-D8FB56A7E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6722" y="3403600"/>
            <a:ext cx="5378795" cy="3021263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Introduce yourself</a:t>
            </a:r>
          </a:p>
        </p:txBody>
      </p:sp>
    </p:spTree>
    <p:extLst>
      <p:ext uri="{BB962C8B-B14F-4D97-AF65-F5344CB8AC3E}">
        <p14:creationId xmlns:p14="http://schemas.microsoft.com/office/powerpoint/2010/main" val="2833397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2EAD-E771-4FE5-B233-F97446E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C872A-6457-4D78-A4CB-222090A73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70A25-C79D-466E-A51D-2875AEE3A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064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30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D121-9015-447A-BD23-A26434E9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3004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8B377-9DF4-4D81-B90C-EDC75C53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54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423A1-1CC8-47F2-A923-8D6C8C137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8018" y="2280452"/>
            <a:ext cx="5232033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B12BD-B677-4067-B39E-D346B7D062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5654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9166E-FFC9-4082-A169-13F572B39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20064" y="2280452"/>
            <a:ext cx="5257800" cy="35668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9C4D0-E67D-431E-BC72-6EF4F6CC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52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24C5121-7410-4246-ADA3-6B8E3DB79483}"/>
              </a:ext>
            </a:extLst>
          </p:cNvPr>
          <p:cNvSpPr txBox="1"/>
          <p:nvPr userDrawn="1"/>
        </p:nvSpPr>
        <p:spPr>
          <a:xfrm>
            <a:off x="7298575" y="6031165"/>
            <a:ext cx="39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1C36B3-C489-4CF1-90BD-F1129B6CB1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42F013-14EC-4C42-9D3B-AF710EF01F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66" y="5806136"/>
            <a:ext cx="787400" cy="8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268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 Green">
    <p:bg>
      <p:bgPr>
        <a:solidFill>
          <a:srgbClr val="7327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005B1F-8328-4164-B84C-D9FD9044644F}"/>
              </a:ext>
            </a:extLst>
          </p:cNvPr>
          <p:cNvSpPr txBox="1"/>
          <p:nvPr userDrawn="1"/>
        </p:nvSpPr>
        <p:spPr>
          <a:xfrm>
            <a:off x="7365076" y="6031165"/>
            <a:ext cx="384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 GlobalPowerPlatformBootcamp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0527BC-51B9-4ACD-B235-32ECAFB1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Demo 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A724A9-BAC3-45C6-B45C-E04361BA71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5820395"/>
            <a:ext cx="758825" cy="7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336823-2743-4BB6-AEB8-0446CEEDA69D}"/>
              </a:ext>
            </a:extLst>
          </p:cNvPr>
          <p:cNvSpPr/>
          <p:nvPr userDrawn="1"/>
        </p:nvSpPr>
        <p:spPr>
          <a:xfrm>
            <a:off x="0" y="5903372"/>
            <a:ext cx="12192000" cy="954628"/>
          </a:xfrm>
          <a:prstGeom prst="rect">
            <a:avLst/>
          </a:prstGeom>
          <a:solidFill>
            <a:srgbClr val="7327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A0C4F-CCC8-43DB-8B3F-9DAA4906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C8110-556C-4872-87BB-386BDE933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A0EE-4465-42FC-8867-34A4EEDD5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8622" y="615788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25562-A34D-4D48-9643-4618184114C9}"/>
              </a:ext>
            </a:extLst>
          </p:cNvPr>
          <p:cNvSpPr txBox="1"/>
          <p:nvPr userDrawn="1"/>
        </p:nvSpPr>
        <p:spPr>
          <a:xfrm>
            <a:off x="7257011" y="6222237"/>
            <a:ext cx="395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#GlobalPowerPlatformBootcamp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E23DE3-9006-4871-9818-6A3B181A9AEE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954072"/>
            <a:ext cx="819916" cy="8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6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6" r:id="rId4"/>
    <p:sldLayoutId id="2147483652" r:id="rId5"/>
    <p:sldLayoutId id="2147483653" r:id="rId6"/>
    <p:sldLayoutId id="2147483654" r:id="rId7"/>
    <p:sldLayoutId id="2147483655" r:id="rId8"/>
    <p:sldLayoutId id="2147483664" r:id="rId9"/>
    <p:sldLayoutId id="2147483665" r:id="rId10"/>
    <p:sldLayoutId id="2147483670" r:id="rId11"/>
    <p:sldLayoutId id="2147483671" r:id="rId12"/>
    <p:sldLayoutId id="2147483672" r:id="rId13"/>
    <p:sldLayoutId id="2147483674" r:id="rId14"/>
    <p:sldLayoutId id="2147483662" r:id="rId15"/>
    <p:sldLayoutId id="2147483661" r:id="rId16"/>
    <p:sldLayoutId id="2147483676" r:id="rId17"/>
    <p:sldLayoutId id="2147483669" r:id="rId18"/>
    <p:sldLayoutId id="2147483673" r:id="rId19"/>
    <p:sldLayoutId id="2147483656" r:id="rId20"/>
    <p:sldLayoutId id="2147483657" r:id="rId21"/>
    <p:sldLayoutId id="2147483658" r:id="rId22"/>
    <p:sldLayoutId id="2147483659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platformbootcamp.com/survey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F56A-2DF4-4793-98E7-DE3BB787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to the Presenter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1876-576E-4A88-BC70-64460FD71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2-10 contain notes for the presenter and are hidden.</a:t>
            </a:r>
          </a:p>
          <a:p>
            <a:r>
              <a:rPr lang="en-US" dirty="0"/>
              <a:t>You may include your picture and company logo on the intro slide only</a:t>
            </a:r>
          </a:p>
          <a:p>
            <a:r>
              <a:rPr lang="en-US" dirty="0"/>
              <a:t>It is appropriate to provide a brief background (1 minute or less) on your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38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62116" y="931785"/>
            <a:ext cx="4176713" cy="238125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100" dirty="0">
                <a:latin typeface="Gill Sans MT" panose="020B0502020104020203" pitchFamily="34" charset="0"/>
              </a:rPr>
              <a:t>GLOBAL POWER PLATFORM BOOTCAMP</a:t>
            </a:r>
          </a:p>
        </p:txBody>
      </p:sp>
      <p:pic>
        <p:nvPicPr>
          <p:cNvPr id="1026" name="Picture 2" descr="https://www.powerplatformbootcamp.com/LogoBootCamp.png">
            <a:extLst>
              <a:ext uri="{FF2B5EF4-FFF2-40B4-BE49-F238E27FC236}">
                <a16:creationId xmlns:a16="http://schemas.microsoft.com/office/drawing/2014/main" id="{DD9345C0-558B-45C5-A5D1-409C8314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8016" y="729383"/>
            <a:ext cx="4018093" cy="418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437E5-643D-43CF-9EFE-510E23AB4E19}"/>
              </a:ext>
            </a:extLst>
          </p:cNvPr>
          <p:cNvSpPr txBox="1"/>
          <p:nvPr/>
        </p:nvSpPr>
        <p:spPr>
          <a:xfrm>
            <a:off x="1262116" y="3501506"/>
            <a:ext cx="407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Organized Globally, Held Locally</a:t>
            </a:r>
          </a:p>
          <a:p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585232-FA53-4E4B-A4E8-B2BCDE46B309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732773"/>
          </a:solidFill>
          <a:ln w="0">
            <a:solidFill>
              <a:srgbClr val="7327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781DF7-6301-4C0D-A21D-E2AD95B159D5}"/>
              </a:ext>
            </a:extLst>
          </p:cNvPr>
          <p:cNvSpPr/>
          <p:nvPr/>
        </p:nvSpPr>
        <p:spPr>
          <a:xfrm>
            <a:off x="0" y="6115049"/>
            <a:ext cx="12192000" cy="742950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solidFill>
              <a:srgbClr val="1383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C3AE187-70B8-4E98-B93B-1E5C1A20E0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78" y="6215055"/>
            <a:ext cx="615498" cy="61549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F06F10-D40F-4233-9375-2BF19B5110D2}"/>
              </a:ext>
            </a:extLst>
          </p:cNvPr>
          <p:cNvCxnSpPr>
            <a:cxnSpLocks/>
          </p:cNvCxnSpPr>
          <p:nvPr/>
        </p:nvCxnSpPr>
        <p:spPr>
          <a:xfrm>
            <a:off x="1396257" y="3429000"/>
            <a:ext cx="4509243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1635584-DF8C-FA49-B207-09D3827D6A5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981" y="6282740"/>
            <a:ext cx="2392489" cy="5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46416-4FE7-4296-B3AA-5796DC5969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7E957-89D6-42F9-AB00-39545549B1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015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063C-B364-424F-A227-3DAD1190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PITFALLS WITH USING LOW CODE PLATFORMS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DC3E-95D3-440B-91B8-7B2F5521E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ARUN PANT</a:t>
            </a:r>
          </a:p>
        </p:txBody>
      </p:sp>
    </p:spTree>
    <p:extLst>
      <p:ext uri="{BB962C8B-B14F-4D97-AF65-F5344CB8AC3E}">
        <p14:creationId xmlns:p14="http://schemas.microsoft.com/office/powerpoint/2010/main" val="404200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445AD1-60A9-47D1-8895-904B4405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637" y="1178951"/>
            <a:ext cx="5378450" cy="1884363"/>
          </a:xfrm>
        </p:spPr>
        <p:txBody>
          <a:bodyPr/>
          <a:lstStyle/>
          <a:p>
            <a:r>
              <a:rPr lang="en-US" dirty="0"/>
              <a:t>ARUN PANT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9DD78-EDDE-4039-B50F-483E7A9116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06637" y="3269376"/>
            <a:ext cx="5378795" cy="28407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Data Engineer at Nagarro</a:t>
            </a:r>
          </a:p>
        </p:txBody>
      </p:sp>
    </p:spTree>
    <p:extLst>
      <p:ext uri="{BB962C8B-B14F-4D97-AF65-F5344CB8AC3E}">
        <p14:creationId xmlns:p14="http://schemas.microsoft.com/office/powerpoint/2010/main" val="410993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E9F9-7DA5-46BE-8FD3-98FC7600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Sharing my experiences with low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1EC9-263C-4672-B5CC-D58181D9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use of low code platforms in our project</a:t>
            </a:r>
          </a:p>
          <a:p>
            <a:r>
              <a:rPr lang="en-US" dirty="0"/>
              <a:t>Azure Logic Apps – Flow – Power Automate ( Same thing different branding)</a:t>
            </a:r>
          </a:p>
          <a:p>
            <a:r>
              <a:rPr lang="en-US" dirty="0"/>
              <a:t>My experience is with Azure Logic Apps</a:t>
            </a:r>
          </a:p>
          <a:p>
            <a:r>
              <a:rPr lang="en-US" dirty="0"/>
              <a:t>How is low code different from code and no code</a:t>
            </a:r>
          </a:p>
          <a:p>
            <a:r>
              <a:rPr lang="en-US" dirty="0"/>
              <a:t>How people in various roles look at low code</a:t>
            </a:r>
          </a:p>
          <a:p>
            <a:r>
              <a:rPr lang="en-US" dirty="0"/>
              <a:t>Various drawbacks of low code platforms</a:t>
            </a:r>
          </a:p>
          <a:p>
            <a:r>
              <a:rPr lang="en-US" dirty="0"/>
              <a:t>Should you go for low code in your project?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35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Low Code? How is it different from Code and No Code?</a:t>
            </a:r>
          </a:p>
          <a:p>
            <a:pPr lvl="1"/>
            <a:r>
              <a:rPr lang="en-US" dirty="0"/>
              <a:t>Development Requirements</a:t>
            </a:r>
          </a:p>
          <a:p>
            <a:pPr lvl="1"/>
            <a:r>
              <a:rPr lang="en-US" dirty="0"/>
              <a:t>DevOps (Version Control – Release)</a:t>
            </a:r>
          </a:p>
          <a:p>
            <a:pPr lvl="1"/>
            <a:r>
              <a:rPr lang="en-US" dirty="0"/>
              <a:t>Commenting and Documenting</a:t>
            </a:r>
          </a:p>
          <a:p>
            <a:pPr lvl="1"/>
            <a:r>
              <a:rPr lang="en-US" dirty="0"/>
              <a:t>Review</a:t>
            </a:r>
          </a:p>
          <a:p>
            <a:pPr lvl="1"/>
            <a:r>
              <a:rPr lang="en-US" dirty="0"/>
              <a:t>Testing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Where to use Low Code?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33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2849603"/>
            <a:ext cx="9859116" cy="115879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CODE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LOW CODE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dirty="0"/>
              <a:t>NO CODE</a:t>
            </a:r>
          </a:p>
        </p:txBody>
      </p:sp>
    </p:spTree>
    <p:extLst>
      <p:ext uri="{BB962C8B-B14F-4D97-AF65-F5344CB8AC3E}">
        <p14:creationId xmlns:p14="http://schemas.microsoft.com/office/powerpoint/2010/main" val="276764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540C-63D9-4102-9168-DD270C7D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- Low Code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8DCE-7C48-4DD8-AE50-AF69CD5A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Reasonable tech background required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Release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2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BB2E-1106-47D1-BDE2-F659E3E8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 Code – No Code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21E2-2303-4DD3-9E6D-9ED81FD2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Lot of things pre-implemented</a:t>
            </a:r>
          </a:p>
          <a:p>
            <a:r>
              <a:rPr lang="en-IN" dirty="0"/>
              <a:t>GUI heavy</a:t>
            </a:r>
          </a:p>
          <a:p>
            <a:r>
              <a:rPr lang="en-IN" dirty="0"/>
              <a:t>Ready-to-go setup</a:t>
            </a:r>
          </a:p>
          <a:p>
            <a:r>
              <a:rPr lang="en-IN" dirty="0"/>
              <a:t>Easy to get started</a:t>
            </a:r>
          </a:p>
          <a:p>
            <a:r>
              <a:rPr lang="en-IN" dirty="0"/>
              <a:t>Fast development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44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A02F-24FC-48E1-BE47-9A32ACA8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80" y="1127633"/>
            <a:ext cx="2423626" cy="1158793"/>
          </a:xfrm>
        </p:spPr>
        <p:txBody>
          <a:bodyPr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2A95-72D8-4659-87C8-4EB2D6B71BCE}"/>
              </a:ext>
            </a:extLst>
          </p:cNvPr>
          <p:cNvSpPr txBox="1">
            <a:spLocks/>
          </p:cNvSpPr>
          <p:nvPr/>
        </p:nvSpPr>
        <p:spPr>
          <a:xfrm>
            <a:off x="1786154" y="2915615"/>
            <a:ext cx="6174997" cy="33119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Commenting and Documenting</a:t>
            </a:r>
          </a:p>
          <a:p>
            <a:r>
              <a:rPr lang="en-US" dirty="0">
                <a:solidFill>
                  <a:schemeClr val="bg1"/>
                </a:solidFill>
              </a:rPr>
              <a:t>Version Control and Release</a:t>
            </a:r>
          </a:p>
          <a:p>
            <a:r>
              <a:rPr lang="en-US" dirty="0">
                <a:solidFill>
                  <a:schemeClr val="bg1"/>
                </a:solidFill>
              </a:rPr>
              <a:t>Connection Management</a:t>
            </a:r>
          </a:p>
          <a:p>
            <a:r>
              <a:rPr lang="en-US" dirty="0">
                <a:solidFill>
                  <a:schemeClr val="bg1"/>
                </a:solidFill>
              </a:rPr>
              <a:t>Testing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47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9876-1ACA-426E-9361-1654A52F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327-F367-4038-8BB2-F7EA450A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 your presentation by answering:</a:t>
            </a:r>
          </a:p>
          <a:p>
            <a:pPr lvl="1"/>
            <a:r>
              <a:rPr lang="en-US" dirty="0"/>
              <a:t>What do you want your audience to learn?</a:t>
            </a:r>
          </a:p>
          <a:p>
            <a:pPr lvl="1"/>
            <a:r>
              <a:rPr lang="en-US" dirty="0"/>
              <a:t>What do you want your audience to do differently?</a:t>
            </a:r>
          </a:p>
          <a:p>
            <a:pPr lvl="1"/>
            <a:r>
              <a:rPr lang="en-US" dirty="0"/>
              <a:t>What result or outcomes do you want your audience to realize?</a:t>
            </a:r>
          </a:p>
          <a:p>
            <a:r>
              <a:rPr lang="en-US" dirty="0"/>
              <a:t>Clarify your session objectives at the beginning of your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5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2849603"/>
            <a:ext cx="9859116" cy="1158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12351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2849603"/>
            <a:ext cx="9859116" cy="1158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6895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BB2E-1106-47D1-BDE2-F659E3E8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21E2-2303-4DD3-9E6D-9ED81FD2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Various kind of costs</a:t>
            </a:r>
          </a:p>
          <a:p>
            <a:pPr lvl="1"/>
            <a:r>
              <a:rPr lang="en-IN" dirty="0"/>
              <a:t>Developer cost</a:t>
            </a:r>
          </a:p>
          <a:p>
            <a:pPr lvl="1"/>
            <a:r>
              <a:rPr lang="en-IN" dirty="0"/>
              <a:t>Infrastructure/Service cost</a:t>
            </a:r>
          </a:p>
          <a:p>
            <a:pPr lvl="1"/>
            <a:r>
              <a:rPr lang="en-IN" dirty="0"/>
              <a:t>Maintenance cost</a:t>
            </a:r>
          </a:p>
          <a:p>
            <a:r>
              <a:rPr lang="en-IN" dirty="0"/>
              <a:t>Cost with scale</a:t>
            </a:r>
          </a:p>
          <a:p>
            <a:r>
              <a:rPr lang="en-IN" dirty="0"/>
              <a:t>Will a full code solution cost you less?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509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2849603"/>
            <a:ext cx="9859116" cy="1158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387366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BB2E-1106-47D1-BDE2-F659E3E8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21E2-2303-4DD3-9E6D-9ED81FD2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scalable are these services?</a:t>
            </a:r>
          </a:p>
          <a:p>
            <a:r>
              <a:rPr lang="en-IN" dirty="0"/>
              <a:t>Would you use these to launch your next start-up</a:t>
            </a:r>
          </a:p>
          <a:p>
            <a:r>
              <a:rPr lang="en-IN" dirty="0"/>
              <a:t>Or a rapidly growing company</a:t>
            </a:r>
          </a:p>
          <a:p>
            <a:r>
              <a:rPr lang="en-IN" dirty="0"/>
              <a:t>Various aspects of scalability</a:t>
            </a:r>
          </a:p>
          <a:p>
            <a:pPr lvl="1"/>
            <a:r>
              <a:rPr lang="en-IN" dirty="0"/>
              <a:t>Technical</a:t>
            </a:r>
          </a:p>
          <a:p>
            <a:pPr lvl="1"/>
            <a:r>
              <a:rPr lang="en-IN" dirty="0"/>
              <a:t>Cost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145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0EC6-F4E1-4C75-B230-2C38DA40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2849603"/>
            <a:ext cx="9859116" cy="115879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BEST FIT</a:t>
            </a:r>
          </a:p>
        </p:txBody>
      </p:sp>
    </p:spTree>
    <p:extLst>
      <p:ext uri="{BB962C8B-B14F-4D97-AF65-F5344CB8AC3E}">
        <p14:creationId xmlns:p14="http://schemas.microsoft.com/office/powerpoint/2010/main" val="1947002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9BB2E-1106-47D1-BDE2-F659E3E8C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21E2-2303-4DD3-9E6D-9ED81FD2E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scope of these products?</a:t>
            </a:r>
          </a:p>
          <a:p>
            <a:r>
              <a:rPr lang="en-IN" dirty="0"/>
              <a:t>Should I use it in my project?</a:t>
            </a:r>
          </a:p>
          <a:p>
            <a:r>
              <a:rPr lang="en-IN" dirty="0"/>
              <a:t>Is it good for my career as a developer?</a:t>
            </a:r>
          </a:p>
          <a:p>
            <a:r>
              <a:rPr lang="en-IN" dirty="0"/>
              <a:t>As a project manager will it change anything?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54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E4C2-198A-412F-A1DC-11226FC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907497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3200-9E83-4FFD-8A31-1D80C35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81891"/>
            <a:ext cx="3363242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Please fill out the survey! </a:t>
            </a:r>
            <a:b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 Win Swags!!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EC8162-D9C6-434D-9467-952F69B35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343766"/>
            <a:ext cx="4680512" cy="4680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F7A67-E46C-4B60-B71D-A4D694261DB2}"/>
              </a:ext>
            </a:extLst>
          </p:cNvPr>
          <p:cNvSpPr txBox="1"/>
          <p:nvPr/>
        </p:nvSpPr>
        <p:spPr>
          <a:xfrm>
            <a:off x="5953126" y="5249741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https://www.powerplatformbootcamp.com/survey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825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036C-BA54-45FC-9987-BE658FE4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32773"/>
                </a:solidFill>
              </a:rPr>
              <a:t>Thank You For Attending</a:t>
            </a:r>
          </a:p>
        </p:txBody>
      </p:sp>
    </p:spTree>
    <p:extLst>
      <p:ext uri="{BB962C8B-B14F-4D97-AF65-F5344CB8AC3E}">
        <p14:creationId xmlns:p14="http://schemas.microsoft.com/office/powerpoint/2010/main" val="181451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1EB5-0ABD-4B80-BB7B-7E8F1290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8459-45EA-4FBD-AAA3-19FF8958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Pictures speak 1,000 words; include a screenshot or picture on each slide to add visual interest. </a:t>
            </a:r>
          </a:p>
          <a:p>
            <a:r>
              <a:rPr lang="en-US" dirty="0"/>
              <a:t>A good goal is to aim for 7 words per slide.</a:t>
            </a:r>
          </a:p>
          <a:p>
            <a:r>
              <a:rPr lang="en-US" dirty="0"/>
              <a:t>Increase attention and interaction by using a variety of communication mediums, such as polls and videos.</a:t>
            </a:r>
          </a:p>
          <a:p>
            <a:r>
              <a:rPr lang="en-US" dirty="0"/>
              <a:t>Plan and follow a rough agenda including a breakdown by minute to help stay on track.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69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6030-F2D3-4CD4-B42D-DD163CAE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Text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258-4654-4455-9ACC-27D7D8FF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topic 1: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2: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r>
              <a:rPr lang="en-US" dirty="0"/>
              <a:t>Main topic 3: size 28pt</a:t>
            </a:r>
          </a:p>
          <a:p>
            <a:pPr lvl="1"/>
            <a:r>
              <a:rPr lang="en-US" dirty="0"/>
              <a:t>Size 24pt for the subtopics</a:t>
            </a:r>
          </a:p>
          <a:p>
            <a:pPr lvl="1"/>
            <a:r>
              <a:rPr lang="en-US" dirty="0"/>
              <a:t>Size 24pt for the subtopics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0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BE87431-4707-40AC-9583-060582FAC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68" y="3285246"/>
            <a:ext cx="1712020" cy="2018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A3E7E8-A722-49CB-B1E7-A21F33DD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Palette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92A6-5C5B-4B29-8D4C-C44F89415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383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PowerPoint palette for this template has been built for you and is shown below. Avoid using too many colors in your presentation. </a:t>
            </a:r>
          </a:p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9B300E4-E428-4EB8-93D1-1F4A109DA730}"/>
              </a:ext>
            </a:extLst>
          </p:cNvPr>
          <p:cNvSpPr/>
          <p:nvPr/>
        </p:nvSpPr>
        <p:spPr bwMode="auto">
          <a:xfrm>
            <a:off x="4085581" y="3757683"/>
            <a:ext cx="6987641" cy="1410300"/>
          </a:xfrm>
          <a:custGeom>
            <a:avLst/>
            <a:gdLst/>
            <a:ahLst/>
            <a:cxnLst/>
            <a:rect l="l" t="t" r="r" b="b"/>
            <a:pathLst>
              <a:path w="6985822" h="1410500">
                <a:moveTo>
                  <a:pt x="0" y="0"/>
                </a:moveTo>
                <a:lnTo>
                  <a:pt x="3955278" y="0"/>
                </a:lnTo>
                <a:lnTo>
                  <a:pt x="3955278" y="170496"/>
                </a:lnTo>
                <a:lnTo>
                  <a:pt x="6985822" y="170496"/>
                </a:lnTo>
                <a:lnTo>
                  <a:pt x="6985822" y="1284072"/>
                </a:lnTo>
                <a:lnTo>
                  <a:pt x="3955278" y="1284072"/>
                </a:lnTo>
                <a:lnTo>
                  <a:pt x="3955278" y="1410500"/>
                </a:lnTo>
                <a:lnTo>
                  <a:pt x="0" y="1410500"/>
                </a:lnTo>
                <a:close/>
              </a:path>
            </a:pathLst>
          </a:custGeom>
          <a:noFill/>
          <a:ln w="3175">
            <a:solidFill>
              <a:schemeClr val="tx1">
                <a:alpha val="27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5AA4D-63DA-4FD4-BE1B-CA7368362777}"/>
              </a:ext>
            </a:extLst>
          </p:cNvPr>
          <p:cNvSpPr/>
          <p:nvPr/>
        </p:nvSpPr>
        <p:spPr bwMode="auto">
          <a:xfrm>
            <a:off x="6762565" y="3893699"/>
            <a:ext cx="1182809" cy="1182334"/>
          </a:xfrm>
          <a:prstGeom prst="rect">
            <a:avLst/>
          </a:prstGeom>
          <a:solidFill>
            <a:srgbClr val="CE88CB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9FC0C-936A-42E5-B128-015712475624}"/>
              </a:ext>
            </a:extLst>
          </p:cNvPr>
          <p:cNvSpPr/>
          <p:nvPr/>
        </p:nvSpPr>
        <p:spPr bwMode="auto">
          <a:xfrm>
            <a:off x="4203919" y="3893699"/>
            <a:ext cx="1182809" cy="1182334"/>
          </a:xfrm>
          <a:prstGeom prst="rect">
            <a:avLst/>
          </a:prstGeom>
          <a:solidFill>
            <a:srgbClr val="732773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Accent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8311DA-8DDE-47EB-83FA-6A63FAC1208C}"/>
              </a:ext>
            </a:extLst>
          </p:cNvPr>
          <p:cNvSpPr/>
          <p:nvPr/>
        </p:nvSpPr>
        <p:spPr bwMode="auto">
          <a:xfrm>
            <a:off x="5483242" y="3893699"/>
            <a:ext cx="1182809" cy="118233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96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3AE9D3-D1DF-4010-96C9-C50714921006}"/>
              </a:ext>
            </a:extLst>
          </p:cNvPr>
          <p:cNvSpPr/>
          <p:nvPr/>
        </p:nvSpPr>
        <p:spPr bwMode="auto">
          <a:xfrm>
            <a:off x="10071582" y="4026381"/>
            <a:ext cx="917338" cy="916970"/>
          </a:xfrm>
          <a:prstGeom prst="rect">
            <a:avLst/>
          </a:prstGeom>
          <a:solidFill>
            <a:srgbClr val="E7BFE8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7CE41-FA09-41C7-B077-1AB3D7C16E57}"/>
              </a:ext>
            </a:extLst>
          </p:cNvPr>
          <p:cNvSpPr/>
          <p:nvPr/>
        </p:nvSpPr>
        <p:spPr bwMode="auto">
          <a:xfrm>
            <a:off x="9060301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F2C8-7395-4842-B2C5-7E48A4651742}"/>
              </a:ext>
            </a:extLst>
          </p:cNvPr>
          <p:cNvSpPr/>
          <p:nvPr/>
        </p:nvSpPr>
        <p:spPr bwMode="auto">
          <a:xfrm>
            <a:off x="8041890" y="4026381"/>
            <a:ext cx="917338" cy="9169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Accent 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B8F3-D436-4A23-942D-1AAD5023AA6E}"/>
              </a:ext>
            </a:extLst>
          </p:cNvPr>
          <p:cNvSpPr/>
          <p:nvPr/>
        </p:nvSpPr>
        <p:spPr bwMode="auto">
          <a:xfrm>
            <a:off x="2803212" y="3893699"/>
            <a:ext cx="1182809" cy="1182334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Text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72" dirty="0">
                <a:gradFill>
                  <a:gsLst>
                    <a:gs pos="5417">
                      <a:srgbClr val="000000"/>
                    </a:gs>
                    <a:gs pos="28000">
                      <a:srgbClr val="000000"/>
                    </a:gs>
                  </a:gsLst>
                  <a:lin ang="5400000" scaled="0"/>
                </a:gradFill>
              </a:rPr>
              <a:t>Dark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0E-1A08-4C0D-AFA0-A7B51FB52F72}"/>
              </a:ext>
            </a:extLst>
          </p:cNvPr>
          <p:cNvSpPr txBox="1"/>
          <p:nvPr/>
        </p:nvSpPr>
        <p:spPr>
          <a:xfrm>
            <a:off x="1676442" y="2664153"/>
            <a:ext cx="8489747" cy="488797"/>
          </a:xfrm>
          <a:prstGeom prst="rect">
            <a:avLst/>
          </a:prstGeom>
          <a:noFill/>
        </p:spPr>
        <p:txBody>
          <a:bodyPr wrap="square" lIns="179285" tIns="0" rIns="179285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Select the 4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color from the left for subheads and 1</a:t>
            </a:r>
            <a:r>
              <a:rPr lang="en-US" sz="1765" baseline="30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</a:t>
            </a: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level non-bulleted text color, or wherever “color” text is preferred over the default black/white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9ADEC-E7CC-466E-8E7A-2016B306ABD9}"/>
              </a:ext>
            </a:extLst>
          </p:cNvPr>
          <p:cNvSpPr txBox="1"/>
          <p:nvPr/>
        </p:nvSpPr>
        <p:spPr>
          <a:xfrm>
            <a:off x="4210191" y="3250648"/>
            <a:ext cx="6921750" cy="271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96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Accent colors 1-6 – (6 Theme Colors to the far right)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24C870-8201-4046-B505-980077D53E48}"/>
              </a:ext>
            </a:extLst>
          </p:cNvPr>
          <p:cNvGrpSpPr/>
          <p:nvPr/>
        </p:nvGrpSpPr>
        <p:grpSpPr>
          <a:xfrm>
            <a:off x="4203917" y="3331754"/>
            <a:ext cx="6785003" cy="446906"/>
            <a:chOff x="5099206" y="3872901"/>
            <a:chExt cx="6165897" cy="363048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0C98AB-88C3-417E-9E86-6B694B56F376}"/>
                </a:ext>
              </a:extLst>
            </p:cNvPr>
            <p:cNvCxnSpPr/>
            <p:nvPr/>
          </p:nvCxnSpPr>
          <p:spPr>
            <a:xfrm>
              <a:off x="5104785" y="4099191"/>
              <a:ext cx="6154739" cy="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arrow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37463E-26B1-4E36-867A-75A4D1187254}"/>
                </a:ext>
              </a:extLst>
            </p:cNvPr>
            <p:cNvCxnSpPr/>
            <p:nvPr/>
          </p:nvCxnSpPr>
          <p:spPr>
            <a:xfrm>
              <a:off x="5099206" y="3872901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8FC1CB-F3D9-4EA5-8967-F3AE12666CC4}"/>
                </a:ext>
              </a:extLst>
            </p:cNvPr>
            <p:cNvCxnSpPr/>
            <p:nvPr/>
          </p:nvCxnSpPr>
          <p:spPr>
            <a:xfrm>
              <a:off x="11265103" y="3872902"/>
              <a:ext cx="0" cy="3630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37FC79F-41A7-4DDA-9139-8D2CF2ABC8F9}"/>
              </a:ext>
            </a:extLst>
          </p:cNvPr>
          <p:cNvSpPr txBox="1">
            <a:spLocks/>
          </p:cNvSpPr>
          <p:nvPr/>
        </p:nvSpPr>
        <p:spPr>
          <a:xfrm>
            <a:off x="3907760" y="5228617"/>
            <a:ext cx="4401548" cy="387798"/>
          </a:xfrm>
          <a:prstGeom prst="rect">
            <a:avLst/>
          </a:prstGeom>
        </p:spPr>
        <p:txBody>
          <a:bodyPr vert="horz" wrap="square" lIns="179285" tIns="0" rIns="179285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1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as the main accent color. </a:t>
            </a:r>
            <a:b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</a:b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2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and </a:t>
            </a: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 3</a:t>
            </a:r>
            <a:r>
              <a:rPr lang="en-US" sz="1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n-lt"/>
              </a:rPr>
              <a:t> when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additional colors are needed.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6363D7-8DA4-4DAF-A521-F15AEE20B227}"/>
              </a:ext>
            </a:extLst>
          </p:cNvPr>
          <p:cNvSpPr/>
          <p:nvPr/>
        </p:nvSpPr>
        <p:spPr bwMode="auto">
          <a:xfrm>
            <a:off x="1702320" y="3523530"/>
            <a:ext cx="1017331" cy="18059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C795BF-655F-4B09-B38D-8012A200D252}"/>
              </a:ext>
            </a:extLst>
          </p:cNvPr>
          <p:cNvGrpSpPr/>
          <p:nvPr/>
        </p:nvGrpSpPr>
        <p:grpSpPr>
          <a:xfrm>
            <a:off x="1659189" y="3158623"/>
            <a:ext cx="1746582" cy="933851"/>
            <a:chOff x="1132686" y="2188508"/>
            <a:chExt cx="1746128" cy="194232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C56C9E-09B7-4DBC-BCFA-29F23F771787}"/>
                </a:ext>
              </a:extLst>
            </p:cNvPr>
            <p:cNvCxnSpPr/>
            <p:nvPr/>
          </p:nvCxnSpPr>
          <p:spPr>
            <a:xfrm>
              <a:off x="2878814" y="2188508"/>
              <a:ext cx="0" cy="1942320"/>
            </a:xfrm>
            <a:prstGeom prst="line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oval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81E2492C-6051-4383-B9F1-8D0E363580C3}"/>
                </a:ext>
              </a:extLst>
            </p:cNvPr>
            <p:cNvSpPr/>
            <p:nvPr/>
          </p:nvSpPr>
          <p:spPr bwMode="auto">
            <a:xfrm>
              <a:off x="1132686" y="2188508"/>
              <a:ext cx="1746128" cy="264405"/>
            </a:xfrm>
            <a:custGeom>
              <a:avLst/>
              <a:gdLst>
                <a:gd name="connsiteX0" fmla="*/ 0 w 1883885"/>
                <a:gd name="connsiteY0" fmla="*/ 264405 h 264405"/>
                <a:gd name="connsiteX1" fmla="*/ 0 w 1883885"/>
                <a:gd name="connsiteY1" fmla="*/ 0 h 264405"/>
                <a:gd name="connsiteX2" fmla="*/ 1883885 w 1883885"/>
                <a:gd name="connsiteY2" fmla="*/ 0 h 26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83885" h="264405">
                  <a:moveTo>
                    <a:pt x="0" y="264405"/>
                  </a:moveTo>
                  <a:lnTo>
                    <a:pt x="0" y="0"/>
                  </a:lnTo>
                  <a:lnTo>
                    <a:pt x="1883885" y="0"/>
                  </a:lnTo>
                </a:path>
              </a:pathLst>
            </a:custGeom>
            <a:ln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1765"/>
            </a:p>
          </p:txBody>
        </p: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FCEA352-FAF3-4AEB-92FA-1C17EE02AF10}"/>
              </a:ext>
            </a:extLst>
          </p:cNvPr>
          <p:cNvSpPr txBox="1">
            <a:spLocks/>
          </p:cNvSpPr>
          <p:nvPr/>
        </p:nvSpPr>
        <p:spPr>
          <a:xfrm>
            <a:off x="8196167" y="5216357"/>
            <a:ext cx="2947030" cy="3877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363" rtl="0" eaLnBrk="1" fontAlgn="auto" latinLnBrk="0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-7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31775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7985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/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93738" marR="0" indent="0" algn="l" defTabSz="9143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itchFamily="2" charset="2"/>
              <a:buNone/>
              <a:tabLst>
                <a:tab pos="1255713" algn="l"/>
              </a:tabLst>
              <a:defRPr sz="2000" kern="1200" spc="0" baseline="0">
                <a:gradFill>
                  <a:gsLst>
                    <a:gs pos="100000">
                      <a:schemeClr val="tx1"/>
                    </a:gs>
                    <a:gs pos="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Use </a:t>
            </a:r>
            <a:r>
              <a:rPr lang="en-US" sz="1400" b="1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Accents 4-6 </a:t>
            </a:r>
            <a:r>
              <a:rPr lang="en-US" sz="1400" dirty="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</a:rPr>
              <a:t>sparingly – only when more colors are necessary. </a:t>
            </a:r>
          </a:p>
        </p:txBody>
      </p:sp>
    </p:spTree>
    <p:extLst>
      <p:ext uri="{BB962C8B-B14F-4D97-AF65-F5344CB8AC3E}">
        <p14:creationId xmlns:p14="http://schemas.microsoft.com/office/powerpoint/2010/main" val="37391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CB79-A827-4390-A643-CB0F1F4B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FBD433-BD74-4629-A04C-5517FB2425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06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719F-C1DD-44FA-A705-84C46413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data? Minimalize and Plan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A09C77-2B93-4DCE-8D28-3840FEFC0B06}"/>
              </a:ext>
            </a:extLst>
          </p:cNvPr>
          <p:cNvGrpSpPr/>
          <p:nvPr/>
        </p:nvGrpSpPr>
        <p:grpSpPr>
          <a:xfrm>
            <a:off x="422623" y="2304647"/>
            <a:ext cx="8523361" cy="3411284"/>
            <a:chOff x="277244" y="2402586"/>
            <a:chExt cx="5189521" cy="33775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C0D9D9-711C-46DB-99CF-A37A91B4D9D4}"/>
                </a:ext>
              </a:extLst>
            </p:cNvPr>
            <p:cNvSpPr/>
            <p:nvPr/>
          </p:nvSpPr>
          <p:spPr bwMode="auto">
            <a:xfrm rot="16200000">
              <a:off x="941232" y="3810012"/>
              <a:ext cx="3044648" cy="895659"/>
            </a:xfrm>
            <a:prstGeom prst="rect">
              <a:avLst/>
            </a:prstGeom>
            <a:solidFill>
              <a:schemeClr val="accent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125M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13AD574-DDBD-4B46-9753-3F85EC023A72}"/>
                </a:ext>
              </a:extLst>
            </p:cNvPr>
            <p:cNvSpPr/>
            <p:nvPr/>
          </p:nvSpPr>
          <p:spPr bwMode="auto">
            <a:xfrm rot="16200000">
              <a:off x="1696352" y="3643547"/>
              <a:ext cx="3377581" cy="895659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dirty="0">
                  <a:gradFill>
                    <a:gsLst>
                      <a:gs pos="0">
                        <a:schemeClr val="tx1">
                          <a:lumMod val="50000"/>
                        </a:schemeClr>
                      </a:gs>
                      <a:gs pos="100000">
                        <a:schemeClr val="tx1">
                          <a:lumMod val="50000"/>
                        </a:schemeClr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140M</a:t>
              </a:r>
            </a:p>
            <a:p>
              <a:pPr algn="ctr" defTabSz="913924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6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155D5F-CCDB-44A6-8FBC-0B3AFB5C6039}"/>
                </a:ext>
              </a:extLst>
            </p:cNvPr>
            <p:cNvSpPr/>
            <p:nvPr/>
          </p:nvSpPr>
          <p:spPr bwMode="auto">
            <a:xfrm rot="16200000">
              <a:off x="-48281" y="3742083"/>
              <a:ext cx="3180504" cy="895659"/>
            </a:xfrm>
            <a:prstGeom prst="rect">
              <a:avLst/>
            </a:prstGeom>
            <a:solidFill>
              <a:schemeClr val="accent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" wrap="square" lIns="182889" tIns="143428" rIns="182889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65" spc="-5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130M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BC26F2E-9989-4FC4-BDDD-FF7D4B1EC564}"/>
                </a:ext>
              </a:extLst>
            </p:cNvPr>
            <p:cNvSpPr/>
            <p:nvPr/>
          </p:nvSpPr>
          <p:spPr bwMode="auto">
            <a:xfrm rot="16200000">
              <a:off x="2926959" y="4465702"/>
              <a:ext cx="2246400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13B54E-69A3-4406-979D-FE1154F3741C}"/>
                </a:ext>
              </a:extLst>
            </p:cNvPr>
            <p:cNvSpPr/>
            <p:nvPr/>
          </p:nvSpPr>
          <p:spPr bwMode="auto">
            <a:xfrm rot="16200000">
              <a:off x="3770095" y="4900391"/>
              <a:ext cx="137702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FB109D-FECC-427E-8EBC-F6985D619849}"/>
                </a:ext>
              </a:extLst>
            </p:cNvPr>
            <p:cNvSpPr/>
            <p:nvPr/>
          </p:nvSpPr>
          <p:spPr>
            <a:xfrm>
              <a:off x="3641405" y="2424395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D99D91-9375-4F27-98E0-56A90675BEA4}"/>
                </a:ext>
              </a:extLst>
            </p:cNvPr>
            <p:cNvSpPr/>
            <p:nvPr/>
          </p:nvSpPr>
          <p:spPr>
            <a:xfrm>
              <a:off x="1656341" y="26176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B4F603-AEEF-4440-9CAE-4923255D6CB5}"/>
                </a:ext>
              </a:extLst>
            </p:cNvPr>
            <p:cNvSpPr/>
            <p:nvPr/>
          </p:nvSpPr>
          <p:spPr>
            <a:xfrm>
              <a:off x="2646566" y="2748710"/>
              <a:ext cx="112459" cy="360338"/>
            </a:xfrm>
            <a:prstGeom prst="rect">
              <a:avLst/>
            </a:prstGeom>
          </p:spPr>
          <p:txBody>
            <a:bodyPr wrap="none" lIns="91427" tIns="45714" rIns="91427" bIns="45714">
              <a:spAutoFit/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1765" spc="5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871270-7B1A-4385-AA6E-49E8CE34FCAA}"/>
                </a:ext>
              </a:extLst>
            </p:cNvPr>
            <p:cNvSpPr/>
            <p:nvPr/>
          </p:nvSpPr>
          <p:spPr bwMode="auto">
            <a:xfrm rot="16200000">
              <a:off x="314896" y="5026846"/>
              <a:ext cx="112411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E13EE5-945F-43A7-9815-5BAD3D412018}"/>
                </a:ext>
              </a:extLst>
            </p:cNvPr>
            <p:cNvSpPr/>
            <p:nvPr/>
          </p:nvSpPr>
          <p:spPr bwMode="auto">
            <a:xfrm rot="16200000">
              <a:off x="-223959" y="4896442"/>
              <a:ext cx="1384927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5C0FA7-06CA-4280-AECE-C890B5490FDE}"/>
                </a:ext>
              </a:extLst>
            </p:cNvPr>
            <p:cNvSpPr/>
            <p:nvPr/>
          </p:nvSpPr>
          <p:spPr bwMode="auto">
            <a:xfrm rot="16200000">
              <a:off x="4867408" y="5180806"/>
              <a:ext cx="81619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1B05E8-B63A-41BC-BA8F-E0735406C8A5}"/>
                </a:ext>
              </a:extLst>
            </p:cNvPr>
            <p:cNvSpPr/>
            <p:nvPr/>
          </p:nvSpPr>
          <p:spPr bwMode="auto">
            <a:xfrm rot="16200000">
              <a:off x="4364273" y="5086121"/>
              <a:ext cx="1005564" cy="382521"/>
            </a:xfrm>
            <a:prstGeom prst="rect">
              <a:avLst/>
            </a:prstGeom>
            <a:solidFill>
              <a:schemeClr val="bg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24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Other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59B93C-F76E-4996-811D-4A4198F7FACE}"/>
              </a:ext>
            </a:extLst>
          </p:cNvPr>
          <p:cNvSpPr txBox="1"/>
          <p:nvPr/>
        </p:nvSpPr>
        <p:spPr>
          <a:xfrm>
            <a:off x="422623" y="1409779"/>
            <a:ext cx="269181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Gray is used to de-emphasize data that is less important. Use cool gray 3 or cool gray 7. See slide 7 for color formulas.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87F53-509A-42C7-883A-F2F8E86BD8C2}"/>
              </a:ext>
            </a:extLst>
          </p:cNvPr>
          <p:cNvSpPr txBox="1"/>
          <p:nvPr/>
        </p:nvSpPr>
        <p:spPr>
          <a:xfrm>
            <a:off x="3423928" y="1409779"/>
            <a:ext cx="1478266" cy="62180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 lvl="0"/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All elements have the same interior margins as text blocks.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6B604D-D054-4001-AC8F-EB60CA67503B}"/>
              </a:ext>
            </a:extLst>
          </p:cNvPr>
          <p:cNvSpPr txBox="1"/>
          <p:nvPr/>
        </p:nvSpPr>
        <p:spPr>
          <a:xfrm>
            <a:off x="9387434" y="2304646"/>
            <a:ext cx="2691811" cy="179284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no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When a chart or graphic, has more elements than can easily be aligned to the grid, align the outer edges of the group, top, bottom, left and right edges to the grid.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078" dirty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rPr>
              <a:t>It is preferable to keep the group aligned to the left border. 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EFB827BC-3299-4B11-998C-7AE12E6123FF}"/>
              </a:ext>
            </a:extLst>
          </p:cNvPr>
          <p:cNvSpPr/>
          <p:nvPr/>
        </p:nvSpPr>
        <p:spPr bwMode="auto">
          <a:xfrm>
            <a:off x="6605966" y="2298311"/>
            <a:ext cx="2778040" cy="2599632"/>
          </a:xfrm>
          <a:custGeom>
            <a:avLst/>
            <a:gdLst>
              <a:gd name="connsiteX0" fmla="*/ 2548890 w 2548890"/>
              <a:gd name="connsiteY0" fmla="*/ 2023110 h 2023110"/>
              <a:gd name="connsiteX1" fmla="*/ 2548890 w 2548890"/>
              <a:gd name="connsiteY1" fmla="*/ 0 h 2023110"/>
              <a:gd name="connsiteX2" fmla="*/ 0 w 2548890"/>
              <a:gd name="connsiteY2" fmla="*/ 0 h 202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48890" h="2023110">
                <a:moveTo>
                  <a:pt x="2548890" y="2023110"/>
                </a:moveTo>
                <a:lnTo>
                  <a:pt x="2548890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arrow" w="med" len="med"/>
            <a:tailEnd type="arrow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5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E390A-7F44-4F1B-B8A9-95B0BD150453}"/>
              </a:ext>
            </a:extLst>
          </p:cNvPr>
          <p:cNvCxnSpPr>
            <a:cxnSpLocks/>
          </p:cNvCxnSpPr>
          <p:nvPr/>
        </p:nvCxnSpPr>
        <p:spPr>
          <a:xfrm>
            <a:off x="712888" y="2107011"/>
            <a:ext cx="0" cy="243236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4A3C11-43ED-4BA6-8B76-D924B4170F32}"/>
              </a:ext>
            </a:extLst>
          </p:cNvPr>
          <p:cNvCxnSpPr/>
          <p:nvPr/>
        </p:nvCxnSpPr>
        <p:spPr>
          <a:xfrm>
            <a:off x="3720524" y="2298311"/>
            <a:ext cx="0" cy="448212"/>
          </a:xfrm>
          <a:prstGeom prst="line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5301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4432-8140-4CD3-94A2-9AEB99286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CDDEE-AD1F-46FE-8453-E03D39749C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6050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061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39E883-3CDC-4797-88B0-D192D9F25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 speakers like to use this slide for hidden “notes slides”. </a:t>
            </a:r>
          </a:p>
          <a:p>
            <a:r>
              <a:rPr lang="en-US" dirty="0"/>
              <a:t>Delete it if you don’t want to use it.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CBC86-44CB-49CB-AB90-62BF215D62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2D849-0C4D-4F24-B386-C82607A0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(hidden)</a:t>
            </a:r>
          </a:p>
        </p:txBody>
      </p:sp>
    </p:spTree>
    <p:extLst>
      <p:ext uri="{BB962C8B-B14F-4D97-AF65-F5344CB8AC3E}">
        <p14:creationId xmlns:p14="http://schemas.microsoft.com/office/powerpoint/2010/main" val="60934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Collaborate Canada">
      <a:majorFont>
        <a:latin typeface="Segoe UI Black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27F6A29DBC5499A29145CCF8A6FEF" ma:contentTypeVersion="15" ma:contentTypeDescription="Create a new document." ma:contentTypeScope="" ma:versionID="6246174e4d2cd2c090d202f34aec6975">
  <xsd:schema xmlns:xsd="http://www.w3.org/2001/XMLSchema" xmlns:xs="http://www.w3.org/2001/XMLSchema" xmlns:p="http://schemas.microsoft.com/office/2006/metadata/properties" xmlns:ns2="bb5988d6-8fef-43bf-8684-73b55c79ce34" xmlns:ns3="3dd97c74-5ef0-47a1-a0c0-112a138906c0" targetNamespace="http://schemas.microsoft.com/office/2006/metadata/properties" ma:root="true" ma:fieldsID="ccc0b60ace2116ecc5954db4535ae426" ns2:_="" ns3:_="">
    <xsd:import namespace="bb5988d6-8fef-43bf-8684-73b55c79ce34"/>
    <xsd:import namespace="3dd97c74-5ef0-47a1-a0c0-112a138906c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988d6-8fef-43bf-8684-73b55c79ce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d97c74-5ef0-47a1-a0c0-112a13890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BD89D9-7255-4D5A-82E5-E966CAEE4330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dd97c74-5ef0-47a1-a0c0-112a138906c0"/>
    <ds:schemaRef ds:uri="bb5988d6-8fef-43bf-8684-73b55c79ce3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593E399-B7C0-4928-92D2-F2F6C5F27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988d6-8fef-43bf-8684-73b55c79ce34"/>
    <ds:schemaRef ds:uri="3dd97c74-5ef0-47a1-a0c0-112a138906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11BBF7-1CE1-4050-9514-DB9AE0D56D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786</Words>
  <Application>Microsoft Office PowerPoint</Application>
  <PresentationFormat>Widescreen</PresentationFormat>
  <Paragraphs>137</Paragraphs>
  <Slides>29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Consolas</vt:lpstr>
      <vt:lpstr>Gill Sans MT</vt:lpstr>
      <vt:lpstr>Klavika Medium Condensed</vt:lpstr>
      <vt:lpstr>Segoe UI Black</vt:lpstr>
      <vt:lpstr>Segoe UI Semibold</vt:lpstr>
      <vt:lpstr>Segoe UI Semilight</vt:lpstr>
      <vt:lpstr>Office Theme</vt:lpstr>
      <vt:lpstr>Notes to the Presenter</vt:lpstr>
      <vt:lpstr>Presentation Best Practices</vt:lpstr>
      <vt:lpstr>Presentation Best Practices</vt:lpstr>
      <vt:lpstr>Example of Text Layout</vt:lpstr>
      <vt:lpstr>Slide Palette Info</vt:lpstr>
      <vt:lpstr>Chart Example</vt:lpstr>
      <vt:lpstr>Lots of data? Minimalize and Plan</vt:lpstr>
      <vt:lpstr>Chart Example</vt:lpstr>
      <vt:lpstr>Notes (hidden)</vt:lpstr>
      <vt:lpstr>GLOBAL POWER PLATFORM BOOTCAMP</vt:lpstr>
      <vt:lpstr>PowerPoint Presentation</vt:lpstr>
      <vt:lpstr>PITFALLS WITH USING LOW CODE PLATFORMS</vt:lpstr>
      <vt:lpstr>ARUN PANT</vt:lpstr>
      <vt:lpstr>Sharing my experiences with low code</vt:lpstr>
      <vt:lpstr>Session Agenda</vt:lpstr>
      <vt:lpstr>CODE or LOW CODE or NO CODE</vt:lpstr>
      <vt:lpstr>Code - Low Code Similarities</vt:lpstr>
      <vt:lpstr>Low Code – No Code Similarities</vt:lpstr>
      <vt:lpstr>Demo</vt:lpstr>
      <vt:lpstr>PERFORMANCE</vt:lpstr>
      <vt:lpstr>COST</vt:lpstr>
      <vt:lpstr>Cost</vt:lpstr>
      <vt:lpstr>SCALABILITY</vt:lpstr>
      <vt:lpstr>Scalability</vt:lpstr>
      <vt:lpstr>BEST FIT</vt:lpstr>
      <vt:lpstr>Best Fit</vt:lpstr>
      <vt:lpstr>Any Questions?</vt:lpstr>
      <vt:lpstr>Please fill out the survey!  &amp; Win Swags!!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to the Presenter</dc:title>
  <dc:creator>Kunal Tripathy</dc:creator>
  <cp:lastModifiedBy>Arun Pant</cp:lastModifiedBy>
  <cp:revision>19</cp:revision>
  <dcterms:created xsi:type="dcterms:W3CDTF">2020-02-08T21:32:28Z</dcterms:created>
  <dcterms:modified xsi:type="dcterms:W3CDTF">2020-02-14T07:54:07Z</dcterms:modified>
</cp:coreProperties>
</file>