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9" r:id="rId3"/>
    <p:sldId id="272" r:id="rId4"/>
    <p:sldId id="1593" r:id="rId5"/>
    <p:sldId id="1594" r:id="rId6"/>
    <p:sldId id="1597" r:id="rId7"/>
    <p:sldId id="1598" r:id="rId8"/>
    <p:sldId id="1607" r:id="rId9"/>
    <p:sldId id="1606" r:id="rId10"/>
    <p:sldId id="1608" r:id="rId11"/>
    <p:sldId id="1609" r:id="rId12"/>
    <p:sldId id="1610" r:id="rId13"/>
    <p:sldId id="261" r:id="rId14"/>
    <p:sldId id="1605" r:id="rId15"/>
    <p:sldId id="1592" r:id="rId16"/>
    <p:sldId id="1595" r:id="rId17"/>
    <p:sldId id="1596" r:id="rId18"/>
    <p:sldId id="1591" r:id="rId19"/>
    <p:sldId id="264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EB8"/>
    <a:srgbClr val="D83900"/>
    <a:srgbClr val="0177FF"/>
    <a:srgbClr val="732674"/>
    <a:srgbClr val="DD6032"/>
    <a:srgbClr val="E57D57"/>
    <a:srgbClr val="E5EBF7"/>
    <a:srgbClr val="C7313D"/>
    <a:srgbClr val="35014D"/>
    <a:srgbClr val="C33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2/15/2020 10:49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1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2/15/2020 10:49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fif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3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63478"/>
            <a:ext cx="6407191" cy="6319382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8879" y="1758754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155448" y="2523744"/>
              <a:ext cx="5671283" cy="1095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b="1" dirty="0">
                  <a:solidFill>
                    <a:schemeClr val="bg1"/>
                  </a:solidFill>
                </a:rPr>
                <a:t>Global Power Platform Bootcamp</a:t>
              </a:r>
            </a:p>
            <a:p>
              <a:pPr algn="l"/>
              <a:r>
                <a:rPr lang="en-US" sz="3600" b="1" dirty="0">
                  <a:solidFill>
                    <a:schemeClr val="bg1"/>
                  </a:solidFill>
                </a:rPr>
                <a:t>Pune </a:t>
              </a:r>
              <a:r>
                <a:rPr lang="en-US" sz="3600" b="1" dirty="0">
                  <a:solidFill>
                    <a:srgbClr val="35014D"/>
                  </a:solidFill>
                </a:rPr>
                <a:t>2020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54EF2F-2C72-41BC-90F5-C8B39BF5C530}"/>
              </a:ext>
            </a:extLst>
          </p:cNvPr>
          <p:cNvGrpSpPr/>
          <p:nvPr userDrawn="1"/>
        </p:nvGrpSpPr>
        <p:grpSpPr>
          <a:xfrm>
            <a:off x="246497" y="3795252"/>
            <a:ext cx="2753685" cy="487680"/>
            <a:chOff x="3407664" y="118872"/>
            <a:chExt cx="2753685" cy="487680"/>
          </a:xfrm>
        </p:grpSpPr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ED77ACFA-6284-4B05-AEE5-2E5011A086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664" y="118872"/>
              <a:ext cx="487680" cy="48768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73C496-56B8-4810-8296-AAD1629163B9}"/>
                </a:ext>
              </a:extLst>
            </p:cNvPr>
            <p:cNvSpPr txBox="1"/>
            <p:nvPr userDrawn="1"/>
          </p:nvSpPr>
          <p:spPr>
            <a:xfrm>
              <a:off x="3895344" y="222916"/>
              <a:ext cx="2266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FEBRUARY 2020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711FC53-6E30-4944-8462-17B280788CA7}"/>
              </a:ext>
            </a:extLst>
          </p:cNvPr>
          <p:cNvSpPr/>
          <p:nvPr userDrawn="1"/>
        </p:nvSpPr>
        <p:spPr>
          <a:xfrm>
            <a:off x="180366" y="3006855"/>
            <a:ext cx="2837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Organized Globally, Held Locally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6CC4A8D-B645-4097-A15B-FF97510DD6A3}"/>
              </a:ext>
            </a:extLst>
          </p:cNvPr>
          <p:cNvGrpSpPr/>
          <p:nvPr userDrawn="1"/>
        </p:nvGrpSpPr>
        <p:grpSpPr>
          <a:xfrm>
            <a:off x="6894576" y="5299390"/>
            <a:ext cx="4966892" cy="885983"/>
            <a:chOff x="6407191" y="5237246"/>
            <a:chExt cx="4966892" cy="885983"/>
          </a:xfrm>
        </p:grpSpPr>
        <p:pic>
          <p:nvPicPr>
            <p:cNvPr id="44" name="Picture 4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CEC62224-F172-49C4-A4C0-D241F5F7EE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4200" y="5265107"/>
              <a:ext cx="1119883" cy="85731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42A5EAE-11E9-4BD0-AC5C-E37726BCA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4805" y="5242029"/>
              <a:ext cx="1119882" cy="880397"/>
            </a:xfrm>
            <a:prstGeom prst="rect">
              <a:avLst/>
            </a:prstGeom>
          </p:spPr>
        </p:pic>
        <p:pic>
          <p:nvPicPr>
            <p:cNvPr id="40" name="Picture 39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8ECDDE7F-ABD8-4D3A-AF89-8BD83C01DA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191" y="5237246"/>
              <a:ext cx="1119883" cy="88598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EDEAEDA-D7B4-4CB8-8998-7BC6182340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587" y="5242832"/>
              <a:ext cx="1098705" cy="880397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FC9319-8C98-48F6-8913-CBED9DBCDD6A}"/>
              </a:ext>
            </a:extLst>
          </p:cNvPr>
          <p:cNvSpPr/>
          <p:nvPr userDrawn="1"/>
        </p:nvSpPr>
        <p:spPr>
          <a:xfrm>
            <a:off x="102153" y="5812747"/>
            <a:ext cx="4362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https://www.powerplatformbootcamp.com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7B9B0E-4D47-4F3F-BCC3-2253D74A29DE}"/>
              </a:ext>
            </a:extLst>
          </p:cNvPr>
          <p:cNvGrpSpPr/>
          <p:nvPr userDrawn="1"/>
        </p:nvGrpSpPr>
        <p:grpSpPr>
          <a:xfrm>
            <a:off x="676773" y="167275"/>
            <a:ext cx="1402112" cy="1402112"/>
            <a:chOff x="490337" y="21538"/>
            <a:chExt cx="1685521" cy="16855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97D6DC1-111F-403F-AA12-A71B39AEFF0A}"/>
                </a:ext>
              </a:extLst>
            </p:cNvPr>
            <p:cNvSpPr/>
            <p:nvPr userDrawn="1"/>
          </p:nvSpPr>
          <p:spPr>
            <a:xfrm>
              <a:off x="490337" y="21538"/>
              <a:ext cx="1685521" cy="168552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6F9D75B8-B8EF-4F61-8D10-28AE2D7302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01" y="116317"/>
              <a:ext cx="1444995" cy="1503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881921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294" spc="-147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1772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1754913"/>
            <a:ext cx="5510213" cy="166199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D839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879604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E3D3B5-92B7-469A-8BF5-B933DD9611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53" y="1240634"/>
            <a:ext cx="9080828" cy="51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4421F7-9A42-4EC0-B51B-354C95C620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23" y="717149"/>
            <a:ext cx="2381424" cy="24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39578B2-347C-4BF7-8FB7-34760D22A2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6000" y="6219000"/>
              <a:ext cx="912649" cy="3150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38FE86-9A17-4FA6-9AA1-5D369BBBC682}"/>
                  </a:ext>
                </a:extLst>
              </p:cNvPr>
              <p:cNvSpPr/>
              <p:nvPr userDrawn="1"/>
            </p:nvSpPr>
            <p:spPr>
              <a:xfrm>
                <a:off x="177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[Next session presenter]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41C1DBB3-155A-4D97-BCD7-703B9E79754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04" y="578897"/>
            <a:ext cx="3300991" cy="34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246581"/>
            <a:ext cx="12194050" cy="61500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74907-2B51-4166-83AE-B3F2C14F95FE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797" y="148300"/>
            <a:ext cx="813647" cy="8467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D83F23-7079-4778-A661-5145C6124520}"/>
              </a:ext>
            </a:extLst>
          </p:cNvPr>
          <p:cNvSpPr txBox="1"/>
          <p:nvPr userDrawn="1"/>
        </p:nvSpPr>
        <p:spPr>
          <a:xfrm>
            <a:off x="-220988" y="6203184"/>
            <a:ext cx="1518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Sponsored By:</a:t>
            </a:r>
            <a:endParaRPr lang="en-IN" sz="1000" b="1" i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561D2E-1BDA-423D-803F-34B55A7F660F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0" y="6445849"/>
            <a:ext cx="1768597" cy="358141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230209"/>
            <a:ext cx="12192000" cy="63668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F5BBED-821E-4792-B758-54CBD2421F2D}"/>
              </a:ext>
            </a:extLst>
          </p:cNvPr>
          <p:cNvGrpSpPr/>
          <p:nvPr userDrawn="1"/>
        </p:nvGrpSpPr>
        <p:grpSpPr>
          <a:xfrm>
            <a:off x="10356694" y="6208506"/>
            <a:ext cx="1705966" cy="585021"/>
            <a:chOff x="10241280" y="6199628"/>
            <a:chExt cx="1705966" cy="5850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FFECAC-F8ED-4D1A-86E0-DB3B8A19610A}"/>
                </a:ext>
              </a:extLst>
            </p:cNvPr>
            <p:cNvSpPr txBox="1"/>
            <p:nvPr userDrawn="1"/>
          </p:nvSpPr>
          <p:spPr>
            <a:xfrm>
              <a:off x="10241280" y="6199628"/>
              <a:ext cx="1094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Supported By:</a:t>
              </a:r>
              <a:endParaRPr lang="en-IN" sz="1000" b="1" i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9" name="Picture 2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3CFDD1F4-FDE6-4291-B1D9-4E5E224335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913" y="6459247"/>
              <a:ext cx="1521333" cy="325402"/>
            </a:xfrm>
            <a:prstGeom prst="rect">
              <a:avLst/>
            </a:prstGeom>
          </p:spPr>
        </p:pic>
      </p:grp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4AB2DD-A206-47F5-B1BA-4520457D51F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35" y="6255459"/>
            <a:ext cx="1534152" cy="55740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8DFBB16-5248-4C2B-9A1F-565C7EA88801}"/>
              </a:ext>
            </a:extLst>
          </p:cNvPr>
          <p:cNvGrpSpPr/>
          <p:nvPr userDrawn="1"/>
        </p:nvGrpSpPr>
        <p:grpSpPr>
          <a:xfrm>
            <a:off x="5350091" y="6304983"/>
            <a:ext cx="5074621" cy="529005"/>
            <a:chOff x="4187110" y="6344842"/>
            <a:chExt cx="4680503" cy="5290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EDD516-1054-42A7-8ED2-5E3294F4D127}"/>
                </a:ext>
              </a:extLst>
            </p:cNvPr>
            <p:cNvSpPr txBox="1"/>
            <p:nvPr userDrawn="1"/>
          </p:nvSpPr>
          <p:spPr>
            <a:xfrm>
              <a:off x="4678699" y="6350627"/>
              <a:ext cx="1515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@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GPPBootcamp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algn="l"/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#GPPBPune2020</a:t>
              </a:r>
            </a:p>
          </p:txBody>
        </p:sp>
        <p:pic>
          <p:nvPicPr>
            <p:cNvPr id="19" name="Picture 18" descr="A picture containing ax, plant&#10;&#10;Description automatically generated">
              <a:extLst>
                <a:ext uri="{FF2B5EF4-FFF2-40B4-BE49-F238E27FC236}">
                  <a16:creationId xmlns:a16="http://schemas.microsoft.com/office/drawing/2014/main" id="{472A6468-7947-42A3-B36E-9CAC5D71B9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10" y="6478054"/>
              <a:ext cx="489539" cy="342372"/>
            </a:xfrm>
            <a:prstGeom prst="rect">
              <a:avLst/>
            </a:prstGeom>
            <a:noFill/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D9316B-F128-415D-8DBB-9216C5152737}"/>
                </a:ext>
              </a:extLst>
            </p:cNvPr>
            <p:cNvSpPr txBox="1"/>
            <p:nvPr userDrawn="1"/>
          </p:nvSpPr>
          <p:spPr>
            <a:xfrm>
              <a:off x="6112576" y="6344842"/>
              <a:ext cx="27550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PowerPlatform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#GPPB2020</a:t>
              </a:r>
            </a:p>
            <a:p>
              <a:pPr algn="l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GlobalPowerPlatformBootcamp</a:t>
              </a:r>
              <a:endParaRPr lang="en-IN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07A1C6-CCFD-4D76-98BE-EB2C49F29ADD}"/>
              </a:ext>
            </a:extLst>
          </p:cNvPr>
          <p:cNvCxnSpPr/>
          <p:nvPr userDrawn="1"/>
        </p:nvCxnSpPr>
        <p:spPr>
          <a:xfrm>
            <a:off x="2092780" y="6351973"/>
            <a:ext cx="0" cy="506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9" r:id="rId19"/>
    <p:sldLayoutId id="214748367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ffice.com/devprogra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docs.microsoft.com/en-us/learn/powerplatfor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BC292C-5E20-4622-8ECB-4CD6C8DE7271}"/>
              </a:ext>
            </a:extLst>
          </p:cNvPr>
          <p:cNvSpPr/>
          <p:nvPr/>
        </p:nvSpPr>
        <p:spPr>
          <a:xfrm>
            <a:off x="4010040" y="1681163"/>
            <a:ext cx="7148514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Integrates other applications.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79FA4B-516E-454E-8BB0-3907736C524E}"/>
              </a:ext>
            </a:extLst>
          </p:cNvPr>
          <p:cNvSpPr/>
          <p:nvPr/>
        </p:nvSpPr>
        <p:spPr>
          <a:xfrm>
            <a:off x="4010040" y="2390776"/>
            <a:ext cx="7148514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Helps moving data across platform.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93E8A8-DCE6-457A-8976-4A959122CAC5}"/>
              </a:ext>
            </a:extLst>
          </p:cNvPr>
          <p:cNvSpPr/>
          <p:nvPr/>
        </p:nvSpPr>
        <p:spPr>
          <a:xfrm>
            <a:off x="4010039" y="3178968"/>
            <a:ext cx="7148515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Types – Standard Connectors, Premium Connectors, Custom Connectors.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E8EA5A-2337-47E8-AD29-59957EB3D272}"/>
              </a:ext>
            </a:extLst>
          </p:cNvPr>
          <p:cNvSpPr/>
          <p:nvPr/>
        </p:nvSpPr>
        <p:spPr>
          <a:xfrm>
            <a:off x="4010039" y="3983828"/>
            <a:ext cx="7148515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Array of possibilities.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F0DA5-DAB3-41D3-9433-9D215BD9BF93}"/>
              </a:ext>
            </a:extLst>
          </p:cNvPr>
          <p:cNvSpPr/>
          <p:nvPr/>
        </p:nvSpPr>
        <p:spPr>
          <a:xfrm>
            <a:off x="790576" y="1681163"/>
            <a:ext cx="2662237" cy="280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Connectors</a:t>
            </a:r>
            <a:endParaRPr lang="en-IN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2B667B-F867-4FC1-8789-4A091E423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925" y="4749456"/>
            <a:ext cx="1301013" cy="134631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655254C-7D63-4438-BF5F-B8CC205F4A1A}"/>
              </a:ext>
            </a:extLst>
          </p:cNvPr>
          <p:cNvSpPr/>
          <p:nvPr/>
        </p:nvSpPr>
        <p:spPr>
          <a:xfrm>
            <a:off x="9513944" y="4649896"/>
            <a:ext cx="452438" cy="472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B26687-84BD-4E73-A6F9-7A7B13CBA65D}"/>
              </a:ext>
            </a:extLst>
          </p:cNvPr>
          <p:cNvSpPr/>
          <p:nvPr/>
        </p:nvSpPr>
        <p:spPr>
          <a:xfrm>
            <a:off x="9977622" y="5017799"/>
            <a:ext cx="373006" cy="320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C88983-5920-4166-ADCD-8CF8D8A1077C}"/>
              </a:ext>
            </a:extLst>
          </p:cNvPr>
          <p:cNvSpPr/>
          <p:nvPr/>
        </p:nvSpPr>
        <p:spPr>
          <a:xfrm>
            <a:off x="10415772" y="5265449"/>
            <a:ext cx="220606" cy="230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09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and Actions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BC292C-5E20-4622-8ECB-4CD6C8DE7271}"/>
              </a:ext>
            </a:extLst>
          </p:cNvPr>
          <p:cNvSpPr/>
          <p:nvPr/>
        </p:nvSpPr>
        <p:spPr>
          <a:xfrm>
            <a:off x="2681288" y="1681163"/>
            <a:ext cx="7148514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Triggers initiate a flow.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79FA4B-516E-454E-8BB0-3907736C524E}"/>
              </a:ext>
            </a:extLst>
          </p:cNvPr>
          <p:cNvSpPr/>
          <p:nvPr/>
        </p:nvSpPr>
        <p:spPr>
          <a:xfrm>
            <a:off x="2681288" y="2390776"/>
            <a:ext cx="7148514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Example – Tweet in a Twitter handle, Mail arrives in a mailbox.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93E8A8-DCE6-457A-8976-4A959122CAC5}"/>
              </a:ext>
            </a:extLst>
          </p:cNvPr>
          <p:cNvSpPr/>
          <p:nvPr/>
        </p:nvSpPr>
        <p:spPr>
          <a:xfrm>
            <a:off x="2681287" y="3836197"/>
            <a:ext cx="7148515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Actions are tasks performed.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E8EA5A-2337-47E8-AD29-59957EB3D272}"/>
              </a:ext>
            </a:extLst>
          </p:cNvPr>
          <p:cNvSpPr/>
          <p:nvPr/>
        </p:nvSpPr>
        <p:spPr>
          <a:xfrm>
            <a:off x="2681286" y="4545810"/>
            <a:ext cx="7148515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Example – Send a Tweet, Send an email.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F0DA5-DAB3-41D3-9433-9D215BD9BF93}"/>
              </a:ext>
            </a:extLst>
          </p:cNvPr>
          <p:cNvSpPr/>
          <p:nvPr/>
        </p:nvSpPr>
        <p:spPr>
          <a:xfrm>
            <a:off x="642938" y="1681163"/>
            <a:ext cx="1762125" cy="1209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Triggers</a:t>
            </a:r>
            <a:endParaRPr lang="en-IN" sz="3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3FD2CE-73BE-408A-BDE5-940AA1426257}"/>
              </a:ext>
            </a:extLst>
          </p:cNvPr>
          <p:cNvSpPr/>
          <p:nvPr/>
        </p:nvSpPr>
        <p:spPr>
          <a:xfrm>
            <a:off x="642937" y="3836197"/>
            <a:ext cx="1762125" cy="1209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Actions</a:t>
            </a:r>
            <a:endParaRPr lang="en-IN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F9AAC3-8DD6-4353-A38C-E9458845F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925" y="4749456"/>
            <a:ext cx="1301013" cy="134631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A40FDDE-B5E9-404C-A125-7834DE050EF7}"/>
              </a:ext>
            </a:extLst>
          </p:cNvPr>
          <p:cNvSpPr/>
          <p:nvPr/>
        </p:nvSpPr>
        <p:spPr>
          <a:xfrm>
            <a:off x="10256902" y="3806919"/>
            <a:ext cx="452438" cy="472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FDD41C-84CB-4496-BB53-A59333CF6777}"/>
              </a:ext>
            </a:extLst>
          </p:cNvPr>
          <p:cNvSpPr/>
          <p:nvPr/>
        </p:nvSpPr>
        <p:spPr>
          <a:xfrm>
            <a:off x="10720580" y="4174822"/>
            <a:ext cx="373006" cy="320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DABD48-3B9C-413A-9508-94CAF1D80B69}"/>
              </a:ext>
            </a:extLst>
          </p:cNvPr>
          <p:cNvSpPr/>
          <p:nvPr/>
        </p:nvSpPr>
        <p:spPr>
          <a:xfrm>
            <a:off x="11158730" y="4422472"/>
            <a:ext cx="220606" cy="230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50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Templates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BC292C-5E20-4622-8ECB-4CD6C8DE7271}"/>
              </a:ext>
            </a:extLst>
          </p:cNvPr>
          <p:cNvSpPr/>
          <p:nvPr/>
        </p:nvSpPr>
        <p:spPr>
          <a:xfrm>
            <a:off x="3400666" y="1681163"/>
            <a:ext cx="7148514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Reusable asset that helps in building predefined scenarios.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79FA4B-516E-454E-8BB0-3907736C524E}"/>
              </a:ext>
            </a:extLst>
          </p:cNvPr>
          <p:cNvSpPr/>
          <p:nvPr/>
        </p:nvSpPr>
        <p:spPr>
          <a:xfrm>
            <a:off x="3400666" y="2390776"/>
            <a:ext cx="7148514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Facilitates rapid 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F0DA5-DAB3-41D3-9433-9D215BD9BF93}"/>
              </a:ext>
            </a:extLst>
          </p:cNvPr>
          <p:cNvSpPr/>
          <p:nvPr/>
        </p:nvSpPr>
        <p:spPr>
          <a:xfrm>
            <a:off x="801725" y="1642157"/>
            <a:ext cx="2374840" cy="1209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Templates</a:t>
            </a:r>
            <a:endParaRPr lang="en-IN" sz="360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87661A5-AAA6-4C60-B581-5A62EB3B7947}"/>
              </a:ext>
            </a:extLst>
          </p:cNvPr>
          <p:cNvSpPr/>
          <p:nvPr/>
        </p:nvSpPr>
        <p:spPr>
          <a:xfrm>
            <a:off x="2647964" y="3323037"/>
            <a:ext cx="1395404" cy="9870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Approval</a:t>
            </a:r>
            <a:endParaRPr lang="en-IN" sz="1400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1368766-1553-46A2-BB24-6FEE4216BDE5}"/>
              </a:ext>
            </a:extLst>
          </p:cNvPr>
          <p:cNvSpPr/>
          <p:nvPr/>
        </p:nvSpPr>
        <p:spPr>
          <a:xfrm>
            <a:off x="3929077" y="3880249"/>
            <a:ext cx="1395404" cy="9870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</a:t>
            </a:r>
            <a:endParaRPr lang="en-IN" sz="1400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51B89B2D-8EC5-4A78-AA62-81463CFB1201}"/>
              </a:ext>
            </a:extLst>
          </p:cNvPr>
          <p:cNvSpPr/>
          <p:nvPr/>
        </p:nvSpPr>
        <p:spPr>
          <a:xfrm>
            <a:off x="5210190" y="3386736"/>
            <a:ext cx="1395404" cy="9870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Collection</a:t>
            </a:r>
            <a:endParaRPr lang="en-IN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EB04C4-3204-4ED1-8D82-EA8FD9EAC274}"/>
              </a:ext>
            </a:extLst>
          </p:cNvPr>
          <p:cNvSpPr/>
          <p:nvPr/>
        </p:nvSpPr>
        <p:spPr>
          <a:xfrm>
            <a:off x="5210190" y="4437460"/>
            <a:ext cx="1395404" cy="9870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Events</a:t>
            </a:r>
            <a:endParaRPr lang="en-IN" sz="1400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46D9A2B9-6E06-4D47-855D-FFA3DCE84125}"/>
              </a:ext>
            </a:extLst>
          </p:cNvPr>
          <p:cNvSpPr/>
          <p:nvPr/>
        </p:nvSpPr>
        <p:spPr>
          <a:xfrm>
            <a:off x="6491303" y="3912098"/>
            <a:ext cx="1395404" cy="9870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Visio, Email</a:t>
            </a:r>
            <a:endParaRPr lang="en-IN" sz="1400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0261E201-8399-410F-868B-54C1B759737A}"/>
              </a:ext>
            </a:extLst>
          </p:cNvPr>
          <p:cNvSpPr/>
          <p:nvPr/>
        </p:nvSpPr>
        <p:spPr>
          <a:xfrm>
            <a:off x="2496997" y="4437459"/>
            <a:ext cx="1546371" cy="9870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Notifications</a:t>
            </a:r>
            <a:endParaRPr lang="en-IN" sz="1400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088F3A92-2BF1-4614-B58E-DB63819CA6BD}"/>
              </a:ext>
            </a:extLst>
          </p:cNvPr>
          <p:cNvSpPr/>
          <p:nvPr/>
        </p:nvSpPr>
        <p:spPr>
          <a:xfrm>
            <a:off x="3929077" y="4994670"/>
            <a:ext cx="1395404" cy="9870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Calendar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755CB0-4D00-44C6-A6DA-E0DE69E85684}"/>
              </a:ext>
            </a:extLst>
          </p:cNvPr>
          <p:cNvSpPr/>
          <p:nvPr/>
        </p:nvSpPr>
        <p:spPr>
          <a:xfrm>
            <a:off x="2066925" y="3071813"/>
            <a:ext cx="6153150" cy="3005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7A5F47-A47E-44DA-A00B-75814FDB5DF6}"/>
              </a:ext>
            </a:extLst>
          </p:cNvPr>
          <p:cNvSpPr/>
          <p:nvPr/>
        </p:nvSpPr>
        <p:spPr>
          <a:xfrm>
            <a:off x="2033582" y="3009906"/>
            <a:ext cx="785813" cy="25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DE59A0-09E5-4DB6-A559-492B535D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925" y="4749456"/>
            <a:ext cx="1301013" cy="1346317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6416342-F675-44A7-B9C0-B07D195F8AF3}"/>
              </a:ext>
            </a:extLst>
          </p:cNvPr>
          <p:cNvSpPr/>
          <p:nvPr/>
        </p:nvSpPr>
        <p:spPr>
          <a:xfrm>
            <a:off x="9513944" y="4326038"/>
            <a:ext cx="452438" cy="472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D37C23-D535-414C-AB1F-42AF9439BD88}"/>
              </a:ext>
            </a:extLst>
          </p:cNvPr>
          <p:cNvSpPr/>
          <p:nvPr/>
        </p:nvSpPr>
        <p:spPr>
          <a:xfrm>
            <a:off x="9977622" y="4693941"/>
            <a:ext cx="373006" cy="320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8A3F69-7B04-4BC1-B3BF-D76D010295A0}"/>
              </a:ext>
            </a:extLst>
          </p:cNvPr>
          <p:cNvSpPr/>
          <p:nvPr/>
        </p:nvSpPr>
        <p:spPr>
          <a:xfrm>
            <a:off x="10415772" y="4941591"/>
            <a:ext cx="220606" cy="230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53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872413"/>
            <a:ext cx="6400800" cy="1661993"/>
          </a:xfrm>
        </p:spPr>
        <p:txBody>
          <a:bodyPr/>
          <a:lstStyle/>
          <a:p>
            <a:r>
              <a:rPr lang="en-US" dirty="0"/>
              <a:t>Analyze Customer Feedbacks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Twitter Analytics Module</a:t>
            </a:r>
          </a:p>
        </p:txBody>
      </p:sp>
    </p:spTree>
    <p:extLst>
      <p:ext uri="{BB962C8B-B14F-4D97-AF65-F5344CB8AC3E}">
        <p14:creationId xmlns:p14="http://schemas.microsoft.com/office/powerpoint/2010/main" val="1594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TO-BE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83F3D6-B0E3-4513-81FC-D3E055271B50}"/>
              </a:ext>
            </a:extLst>
          </p:cNvPr>
          <p:cNvSpPr/>
          <p:nvPr/>
        </p:nvSpPr>
        <p:spPr>
          <a:xfrm>
            <a:off x="3629033" y="4637884"/>
            <a:ext cx="3305175" cy="981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team is notified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5E44F0-0B08-4740-BB9E-4136E5414D7E}"/>
              </a:ext>
            </a:extLst>
          </p:cNvPr>
          <p:cNvSpPr/>
          <p:nvPr/>
        </p:nvSpPr>
        <p:spPr>
          <a:xfrm>
            <a:off x="3629033" y="3142455"/>
            <a:ext cx="3305175" cy="981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Tweet is analyzed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D47A3D-7B73-4BFE-92E5-6A819D515674}"/>
              </a:ext>
            </a:extLst>
          </p:cNvPr>
          <p:cNvSpPr/>
          <p:nvPr/>
        </p:nvSpPr>
        <p:spPr>
          <a:xfrm>
            <a:off x="3629032" y="1727996"/>
            <a:ext cx="3305175" cy="981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Tweets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7015E2-125F-44CC-860F-DCA4DA3149CE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5281620" y="2709861"/>
            <a:ext cx="1" cy="43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2F3CFE-65D5-4102-BC94-F96FFEFBB62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281621" y="4124320"/>
            <a:ext cx="0" cy="51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38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4F740-CF38-4379-970C-54BA966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5" y="3526771"/>
            <a:ext cx="7454643" cy="1126047"/>
          </a:xfrm>
        </p:spPr>
        <p:txBody>
          <a:bodyPr/>
          <a:lstStyle/>
          <a:p>
            <a:r>
              <a:rPr lang="en-US" b="1" dirty="0"/>
              <a:t>Enjoy the Bootcamp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6B64A6-0F65-45BC-AD95-4DF5AFCA382C}"/>
              </a:ext>
            </a:extLst>
          </p:cNvPr>
          <p:cNvCxnSpPr>
            <a:cxnSpLocks/>
          </p:cNvCxnSpPr>
          <p:nvPr/>
        </p:nvCxnSpPr>
        <p:spPr>
          <a:xfrm>
            <a:off x="455995" y="4437825"/>
            <a:ext cx="6034575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470349-4183-4979-ABF3-DA3787D2C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35" y="501064"/>
            <a:ext cx="2567855" cy="26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76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8172-07AC-4E83-B46C-6913267D593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A6EB8"/>
                </a:solidFill>
              </a:rPr>
              <a:t>Time to grab a Goodie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4E64C3-549E-4937-8FA3-4F8D6C5EDA0C}"/>
              </a:ext>
            </a:extLst>
          </p:cNvPr>
          <p:cNvSpPr/>
          <p:nvPr/>
        </p:nvSpPr>
        <p:spPr>
          <a:xfrm>
            <a:off x="457200" y="1405128"/>
            <a:ext cx="1112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are Connectors, Triggers and Actions?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9AB189B-EAD0-42F9-AAF5-7B4782C1C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56" y="4202837"/>
            <a:ext cx="2739535" cy="19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8172-07AC-4E83-B46C-6913267D593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A6EB8"/>
                </a:solidFill>
              </a:rPr>
              <a:t>Time to grab a Goodie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4E64C3-549E-4937-8FA3-4F8D6C5EDA0C}"/>
              </a:ext>
            </a:extLst>
          </p:cNvPr>
          <p:cNvSpPr/>
          <p:nvPr/>
        </p:nvSpPr>
        <p:spPr>
          <a:xfrm>
            <a:off x="457200" y="1405128"/>
            <a:ext cx="1112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the use of Visio Template?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9AB189B-EAD0-42F9-AAF5-7B4782C1C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56" y="4202837"/>
            <a:ext cx="2739535" cy="19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1E3DAA-E7DE-4604-8F6A-AC44843750AE}"/>
              </a:ext>
            </a:extLst>
          </p:cNvPr>
          <p:cNvSpPr/>
          <p:nvPr/>
        </p:nvSpPr>
        <p:spPr bwMode="auto">
          <a:xfrm>
            <a:off x="1" y="974"/>
            <a:ext cx="12192000" cy="6257784"/>
          </a:xfrm>
          <a:prstGeom prst="rect">
            <a:avLst/>
          </a:prstGeom>
          <a:gradFill flip="none" rotWithShape="1">
            <a:gsLst>
              <a:gs pos="53000">
                <a:srgbClr val="2F2F2F">
                  <a:alpha val="91000"/>
                </a:srgbClr>
              </a:gs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995" y="882283"/>
            <a:ext cx="7454643" cy="910120"/>
          </a:xfrm>
        </p:spPr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BDD9111-A1F4-48C6-94B9-420581D7363A}"/>
              </a:ext>
            </a:extLst>
          </p:cNvPr>
          <p:cNvSpPr txBox="1">
            <a:spLocks/>
          </p:cNvSpPr>
          <p:nvPr/>
        </p:nvSpPr>
        <p:spPr>
          <a:xfrm>
            <a:off x="455995" y="2920584"/>
            <a:ext cx="44821" cy="1344637"/>
          </a:xfrm>
          <a:prstGeom prst="rect">
            <a:avLst/>
          </a:prstGeom>
          <a:solidFill>
            <a:srgbClr val="0070C0"/>
          </a:solidFill>
        </p:spPr>
        <p:txBody>
          <a:bodyPr vert="horz" wrap="none" lIns="448212" tIns="0" rIns="89642" bIns="0" rtlCol="0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2941"/>
              </a:spcBef>
              <a:buNone/>
            </a:pPr>
            <a: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Join Office 365 developer program </a:t>
            </a:r>
            <a:b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353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https://dev.office.com/devprogram</a:t>
            </a:r>
            <a:r>
              <a:rPr lang="en-US" sz="2353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b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leverage all resources for Office 365 </a:t>
            </a:r>
            <a:b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development learning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B9F5E59-AE26-4DCF-B225-B071199FEB0C}"/>
              </a:ext>
            </a:extLst>
          </p:cNvPr>
          <p:cNvSpPr txBox="1">
            <a:spLocks/>
          </p:cNvSpPr>
          <p:nvPr/>
        </p:nvSpPr>
        <p:spPr>
          <a:xfrm>
            <a:off x="455995" y="4434970"/>
            <a:ext cx="44821" cy="717140"/>
          </a:xfrm>
          <a:prstGeom prst="rect">
            <a:avLst/>
          </a:prstGeom>
          <a:solidFill>
            <a:srgbClr val="0070C0"/>
          </a:solidFill>
        </p:spPr>
        <p:txBody>
          <a:bodyPr vert="horz" wrap="none" lIns="448212" tIns="0" rIns="89642" bIns="0" rtlCol="0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2941"/>
              </a:spcBef>
              <a:buNone/>
            </a:pPr>
            <a: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Build applications on Power platform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2F49A2-3803-4E6A-B6A8-DE58501B28BE}"/>
              </a:ext>
            </a:extLst>
          </p:cNvPr>
          <p:cNvSpPr txBox="1">
            <a:spLocks/>
          </p:cNvSpPr>
          <p:nvPr/>
        </p:nvSpPr>
        <p:spPr>
          <a:xfrm>
            <a:off x="455995" y="5321858"/>
            <a:ext cx="44821" cy="717140"/>
          </a:xfrm>
          <a:prstGeom prst="rect">
            <a:avLst/>
          </a:prstGeom>
          <a:solidFill>
            <a:srgbClr val="0070C0"/>
          </a:solidFill>
        </p:spPr>
        <p:txBody>
          <a:bodyPr vert="horz" wrap="none" lIns="448212" tIns="0" rIns="89642" bIns="0" rtlCol="0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2941"/>
              </a:spcBef>
              <a:buNone/>
            </a:pPr>
            <a: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Attend local community events to </a:t>
            </a:r>
            <a:b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continue learning on Power Platform development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63DA6-0628-4F48-8CD0-83D5CC18E64E}"/>
              </a:ext>
            </a:extLst>
          </p:cNvPr>
          <p:cNvSpPr/>
          <p:nvPr/>
        </p:nvSpPr>
        <p:spPr>
          <a:xfrm>
            <a:off x="455995" y="1936174"/>
            <a:ext cx="44821" cy="814661"/>
          </a:xfrm>
          <a:prstGeom prst="rect">
            <a:avLst/>
          </a:prstGeom>
          <a:solidFill>
            <a:srgbClr val="0070C0"/>
          </a:solidFill>
        </p:spPr>
        <p:txBody>
          <a:bodyPr wrap="none" lIns="448212" anchor="ctr" anchorCtr="0">
            <a:noAutofit/>
          </a:bodyPr>
          <a:lstStyle/>
          <a:p>
            <a:pPr marL="0" lvl="1">
              <a:spcBef>
                <a:spcPts val="2941"/>
              </a:spcBef>
            </a:pPr>
            <a: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Start a Power Platform learning path at </a:t>
            </a:r>
            <a:b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IN" sz="2353" u="sng" dirty="0">
                <a:hlinkClick r:id="rId4"/>
              </a:rPr>
              <a:t>https://docs.microsoft.com/en-us/learn/powerplatform/</a:t>
            </a:r>
            <a:endParaRPr lang="en-US" sz="2353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853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784C-0EDA-4538-AA83-58F062B1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12" y="1190410"/>
            <a:ext cx="7437385" cy="2243691"/>
          </a:xfrm>
        </p:spPr>
        <p:txBody>
          <a:bodyPr/>
          <a:lstStyle/>
          <a:p>
            <a:r>
              <a:rPr lang="en-US" sz="5400" dirty="0">
                <a:solidFill>
                  <a:srgbClr val="DD6032"/>
                </a:solidFill>
              </a:rPr>
              <a:t>Analyze Customer Feedback Tweets using Power Automate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8060D-FBAC-4142-A533-1A824D99F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512" y="3879604"/>
            <a:ext cx="5510213" cy="498598"/>
          </a:xfrm>
        </p:spPr>
        <p:txBody>
          <a:bodyPr/>
          <a:lstStyle/>
          <a:p>
            <a:r>
              <a:rPr lang="en-US" dirty="0"/>
              <a:t>Abhishek Mishra</a:t>
            </a:r>
          </a:p>
        </p:txBody>
      </p:sp>
    </p:spTree>
    <p:extLst>
      <p:ext uri="{BB962C8B-B14F-4D97-AF65-F5344CB8AC3E}">
        <p14:creationId xmlns:p14="http://schemas.microsoft.com/office/powerpoint/2010/main" val="395921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279-F365-4019-BB82-D173E472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Life Cycle Management for Power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991B-17F4-40D7-B1CA-55A4AD03B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 Girgas &amp; Vishal Gurav</a:t>
            </a:r>
          </a:p>
        </p:txBody>
      </p:sp>
    </p:spTree>
    <p:extLst>
      <p:ext uri="{BB962C8B-B14F-4D97-AF65-F5344CB8AC3E}">
        <p14:creationId xmlns:p14="http://schemas.microsoft.com/office/powerpoint/2010/main" val="146800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Abhishek Mishra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86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Architect – Intelligent Cloud &amp; Automation</a:t>
            </a:r>
          </a:p>
          <a:p>
            <a:pPr>
              <a:lnSpc>
                <a:spcPts val="3200"/>
              </a:lnSpc>
            </a:pP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MVP </a:t>
            </a:r>
            <a:r>
              <a:rPr lang="en-US" sz="2133">
                <a:solidFill>
                  <a:schemeClr val="bg2">
                    <a:lumMod val="50000"/>
                  </a:schemeClr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&amp; Author, </a:t>
            </a: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C# Corner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D5EBD7-3C85-432A-8040-DD5D74938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2184" y="1077816"/>
            <a:ext cx="1722605" cy="172260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8042222" y="3606463"/>
            <a:ext cx="3992324" cy="896208"/>
            <a:chOff x="7471178" y="3361450"/>
            <a:chExt cx="4634991" cy="8962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3830037"/>
              <a:ext cx="4078456" cy="427621"/>
              <a:chOff x="5062155" y="1582117"/>
              <a:chExt cx="2389834" cy="34433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1604266"/>
                <a:ext cx="245043" cy="322186"/>
                <a:chOff x="3339564" y="2333929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2333929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4679" y="2427450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1582117"/>
                <a:ext cx="2055146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</a:rPr>
                  <a:t>@AbhishekOnRocks 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abhisekmisra@yahoo.com</a:t>
                </a:r>
              </a:p>
            </p:txBody>
          </p:sp>
        </p:grp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34" y="2360314"/>
            <a:ext cx="7291576" cy="30272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Abhishek has deep in building Intelligent Azure and .NET based new generation architectures at Enterprise level.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He has a rich 14+ years of  experience working across leading organizations in the industry.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Certifications to his credit : TOGAF Certified, Microsoft Certified Solutions Associate in Machine Learning, Microsoft Certified Azure Developer Associate and many more.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6D6D01-8196-4D5D-B8A4-32773F563A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97" t="4943" r="5322" b="7724"/>
          <a:stretch/>
        </p:blipFill>
        <p:spPr>
          <a:xfrm>
            <a:off x="8229808" y="1060140"/>
            <a:ext cx="1977722" cy="1761676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702779"/>
            <a:ext cx="6557654" cy="830997"/>
          </a:xfrm>
        </p:spPr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FD6D-C694-4DD7-BDCB-353535379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199" y="4143938"/>
            <a:ext cx="5510213" cy="997196"/>
          </a:xfrm>
        </p:spPr>
        <p:txBody>
          <a:bodyPr/>
          <a:lstStyle/>
          <a:p>
            <a:r>
              <a:rPr lang="en-US" dirty="0"/>
              <a:t>Customer Feedback Analytics System</a:t>
            </a:r>
          </a:p>
        </p:txBody>
      </p:sp>
    </p:spTree>
    <p:extLst>
      <p:ext uri="{BB962C8B-B14F-4D97-AF65-F5344CB8AC3E}">
        <p14:creationId xmlns:p14="http://schemas.microsoft.com/office/powerpoint/2010/main" val="3767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C88C-7D1F-488D-A920-EF7B88C25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6669" y="1909949"/>
            <a:ext cx="7005323" cy="4267013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SzPct val="200000"/>
              <a:buBlip>
                <a:blip r:embed="rId2"/>
              </a:buBlip>
            </a:pPr>
            <a:r>
              <a:rPr lang="en-US" b="1" dirty="0"/>
              <a:t>Our competitor has silently developed a Feedback Analytics system.</a:t>
            </a:r>
          </a:p>
          <a:p>
            <a:pPr>
              <a:buSzPct val="200000"/>
            </a:pPr>
            <a:endParaRPr lang="en-US" b="1" dirty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US" b="1" dirty="0"/>
              <a:t>They are launching it in next quarter.</a:t>
            </a:r>
          </a:p>
          <a:p>
            <a:pPr>
              <a:buSzPct val="200000"/>
            </a:pPr>
            <a:endParaRPr lang="en-US" b="1" dirty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US" b="1" dirty="0"/>
              <a:t>We need something similar by then to be in competition.</a:t>
            </a:r>
          </a:p>
          <a:p>
            <a:pPr>
              <a:buSzPct val="200000"/>
            </a:pPr>
            <a:endParaRPr lang="en-US" b="1" dirty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US" b="1" dirty="0"/>
              <a:t>We have a larger customer base and the system has to be performant.</a:t>
            </a:r>
          </a:p>
          <a:p>
            <a:pPr>
              <a:buSzPct val="200000"/>
            </a:pPr>
            <a:endParaRPr lang="en-US" b="1" dirty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US" b="1" dirty="0"/>
              <a:t>Buying and maintaining Infrastructure is a concern at this moment.</a:t>
            </a:r>
          </a:p>
          <a:p>
            <a:pPr>
              <a:buSzPct val="200000"/>
            </a:pPr>
            <a:endParaRPr lang="en-US" b="1" dirty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US" b="1" dirty="0"/>
              <a:t>The system should be secured and compliant.</a:t>
            </a:r>
          </a:p>
          <a:p>
            <a:pPr marL="285750" indent="-285750">
              <a:buSzPct val="200000"/>
              <a:buBlip>
                <a:blip r:embed="rId2"/>
              </a:buBlip>
            </a:pPr>
            <a:endParaRPr lang="en-US" b="1" dirty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US" b="1" dirty="0"/>
              <a:t>Faster time to market to be at par with the competitor.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Case</a:t>
            </a:r>
          </a:p>
        </p:txBody>
      </p:sp>
      <p:pic>
        <p:nvPicPr>
          <p:cNvPr id="5" name="Content Placeholder 1">
            <a:extLst>
              <a:ext uri="{FF2B5EF4-FFF2-40B4-BE49-F238E27FC236}">
                <a16:creationId xmlns:a16="http://schemas.microsoft.com/office/drawing/2014/main" id="{821009F0-BC84-42CF-84FD-7BED1A273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73" y="1700399"/>
            <a:ext cx="2858346" cy="3599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EE5A7E-3893-41BB-AD3E-47E41D4F3941}"/>
              </a:ext>
            </a:extLst>
          </p:cNvPr>
          <p:cNvSpPr/>
          <p:nvPr/>
        </p:nvSpPr>
        <p:spPr>
          <a:xfrm>
            <a:off x="742673" y="5408139"/>
            <a:ext cx="2858346" cy="59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Mr. Client CTO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E-Commerce Giant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6C60C-01CB-4553-B0E5-1679F62C5BBC}"/>
              </a:ext>
            </a:extLst>
          </p:cNvPr>
          <p:cNvCxnSpPr/>
          <p:nvPr/>
        </p:nvCxnSpPr>
        <p:spPr>
          <a:xfrm flipH="1">
            <a:off x="3991291" y="1709921"/>
            <a:ext cx="30336" cy="42670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CF2D47-203E-4B29-B2DD-1A380ABD0019}"/>
              </a:ext>
            </a:extLst>
          </p:cNvPr>
          <p:cNvCxnSpPr/>
          <p:nvPr/>
        </p:nvCxnSpPr>
        <p:spPr>
          <a:xfrm flipH="1">
            <a:off x="4155725" y="1709921"/>
            <a:ext cx="30336" cy="42670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C88C-7D1F-488D-A920-EF7B88C25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6669" y="1743254"/>
            <a:ext cx="7005323" cy="4267013"/>
          </a:xfrm>
        </p:spPr>
        <p:txBody>
          <a:bodyPr>
            <a:normAutofit/>
          </a:bodyPr>
          <a:lstStyle/>
          <a:p>
            <a:pPr marL="285750" indent="-285750">
              <a:buSzPct val="200000"/>
              <a:buBlip>
                <a:blip r:embed="rId2"/>
              </a:buBlip>
            </a:pPr>
            <a:r>
              <a:rPr lang="en-IN" sz="1500" b="1" dirty="0"/>
              <a:t>I have a quick solution</a:t>
            </a:r>
          </a:p>
          <a:p>
            <a:pPr marL="0" indent="0">
              <a:buSzPct val="200000"/>
              <a:buNone/>
            </a:pPr>
            <a:endParaRPr lang="en-IN" sz="1500" b="1" dirty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IN" sz="1500" b="1" dirty="0"/>
              <a:t> Let us do this with Power Automate.</a:t>
            </a:r>
          </a:p>
          <a:p>
            <a:pPr marL="0" indent="0">
              <a:buSzPct val="200000"/>
              <a:buNone/>
            </a:pPr>
            <a:endParaRPr lang="en-IN" sz="1500" b="1" dirty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IN" sz="1500" b="1" dirty="0"/>
              <a:t> Your concerns will be addressed.</a:t>
            </a:r>
          </a:p>
          <a:p>
            <a:pPr marL="285750" indent="-285750">
              <a:buSzPct val="200000"/>
              <a:buBlip>
                <a:blip r:embed="rId2"/>
              </a:buBlip>
            </a:pPr>
            <a:endParaRPr lang="en-IN" sz="1500" b="1" dirty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IN" sz="1500" b="1" dirty="0"/>
              <a:t> Let us do SOW and Contract</a:t>
            </a:r>
          </a:p>
          <a:p>
            <a:pPr marL="285750" indent="-285750">
              <a:buSzPct val="200000"/>
              <a:buBlip>
                <a:blip r:embed="rId2"/>
              </a:buBlip>
            </a:pPr>
            <a:endParaRPr lang="en-IN" sz="1500" b="1" dirty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IN" sz="1500" b="1" dirty="0"/>
              <a:t> Let me explain what Power Automate can do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Case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6C60C-01CB-4553-B0E5-1679F62C5BBC}"/>
              </a:ext>
            </a:extLst>
          </p:cNvPr>
          <p:cNvCxnSpPr/>
          <p:nvPr/>
        </p:nvCxnSpPr>
        <p:spPr>
          <a:xfrm flipH="1">
            <a:off x="3991291" y="1709921"/>
            <a:ext cx="30336" cy="42670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CF2D47-203E-4B29-B2DD-1A380ABD0019}"/>
              </a:ext>
            </a:extLst>
          </p:cNvPr>
          <p:cNvCxnSpPr/>
          <p:nvPr/>
        </p:nvCxnSpPr>
        <p:spPr>
          <a:xfrm flipH="1">
            <a:off x="4155725" y="1709921"/>
            <a:ext cx="30336" cy="42670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1187A5B-AE55-484E-BC0C-9D1D2ECB7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4" y="1709921"/>
            <a:ext cx="3078005" cy="318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5D9BD9-2078-46C9-AB0B-383937EA0CD9}"/>
              </a:ext>
            </a:extLst>
          </p:cNvPr>
          <p:cNvSpPr/>
          <p:nvPr/>
        </p:nvSpPr>
        <p:spPr>
          <a:xfrm>
            <a:off x="620763" y="5241278"/>
            <a:ext cx="3078005" cy="73565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Mr. Enterprise Architect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The Awesome Services Ltd</a:t>
            </a:r>
          </a:p>
        </p:txBody>
      </p:sp>
    </p:spTree>
    <p:extLst>
      <p:ext uri="{BB962C8B-B14F-4D97-AF65-F5344CB8AC3E}">
        <p14:creationId xmlns:p14="http://schemas.microsoft.com/office/powerpoint/2010/main" val="307130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702779"/>
            <a:ext cx="6557654" cy="830997"/>
          </a:xfrm>
        </p:spPr>
        <p:txBody>
          <a:bodyPr/>
          <a:lstStyle/>
          <a:p>
            <a:r>
              <a:rPr lang="en-US" dirty="0"/>
              <a:t>Power Automate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FD6D-C694-4DD7-BDCB-353535379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199" y="4143938"/>
            <a:ext cx="5510213" cy="498598"/>
          </a:xfrm>
        </p:spPr>
        <p:txBody>
          <a:bodyPr/>
          <a:lstStyle/>
          <a:p>
            <a:r>
              <a:rPr lang="en-US" dirty="0"/>
              <a:t>A Quick Tour</a:t>
            </a:r>
          </a:p>
        </p:txBody>
      </p:sp>
    </p:spTree>
    <p:extLst>
      <p:ext uri="{BB962C8B-B14F-4D97-AF65-F5344CB8AC3E}">
        <p14:creationId xmlns:p14="http://schemas.microsoft.com/office/powerpoint/2010/main" val="191957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 Automate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E85456A2-2E4B-4B2C-A46F-8D16D41EA5C1}"/>
              </a:ext>
            </a:extLst>
          </p:cNvPr>
          <p:cNvSpPr/>
          <p:nvPr/>
        </p:nvSpPr>
        <p:spPr>
          <a:xfrm>
            <a:off x="7709562" y="1320129"/>
            <a:ext cx="3670601" cy="2145157"/>
          </a:xfrm>
          <a:prstGeom prst="cloudCallout">
            <a:avLst>
              <a:gd name="adj1" fmla="val -85577"/>
              <a:gd name="adj2" fmla="val 7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Workflow based intuitive automation supporting Rapid Development model.</a:t>
            </a:r>
            <a:endParaRPr lang="en-IN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3E2906BA-1C6A-4874-9641-F1A184C4B7F9}"/>
              </a:ext>
            </a:extLst>
          </p:cNvPr>
          <p:cNvSpPr/>
          <p:nvPr/>
        </p:nvSpPr>
        <p:spPr>
          <a:xfrm>
            <a:off x="3842483" y="1355521"/>
            <a:ext cx="3670601" cy="2145157"/>
          </a:xfrm>
          <a:prstGeom prst="cloudCallout">
            <a:avLst>
              <a:gd name="adj1" fmla="val -22260"/>
              <a:gd name="adj2" fmla="val 66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Automates common scenarios like respond to mails, process email attachments, maker checker flows, etc.</a:t>
            </a:r>
            <a:endParaRPr lang="en-IN" dirty="0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547953DF-C0B3-4121-89F1-E922761FE743}"/>
              </a:ext>
            </a:extLst>
          </p:cNvPr>
          <p:cNvSpPr/>
          <p:nvPr/>
        </p:nvSpPr>
        <p:spPr>
          <a:xfrm>
            <a:off x="-24596" y="1420141"/>
            <a:ext cx="3670601" cy="2145157"/>
          </a:xfrm>
          <a:prstGeom prst="cloudCallout">
            <a:avLst>
              <a:gd name="adj1" fmla="val 56107"/>
              <a:gd name="adj2" fmla="val 69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based Automation offering from Microsoft. Earlier known as Microsoft Flow.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94CAAC-7817-432E-B7BD-1C706D6BB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50" y="3930620"/>
            <a:ext cx="1958830" cy="2027041"/>
          </a:xfrm>
          <a:prstGeom prst="rect">
            <a:avLst/>
          </a:prstGeom>
        </p:spPr>
      </p:pic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B1C98CE3-98F2-483F-92E0-F2EC1359A9AE}"/>
              </a:ext>
            </a:extLst>
          </p:cNvPr>
          <p:cNvSpPr/>
          <p:nvPr/>
        </p:nvSpPr>
        <p:spPr>
          <a:xfrm>
            <a:off x="7271412" y="3746273"/>
            <a:ext cx="3670601" cy="2145157"/>
          </a:xfrm>
          <a:prstGeom prst="cloudCallout">
            <a:avLst>
              <a:gd name="adj1" fmla="val -77273"/>
              <a:gd name="adj2" fmla="val 19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me explain you more of this.</a:t>
            </a:r>
            <a:endParaRPr lang="en-IN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5D40A44-A8E5-4D80-AD18-E2558CA4CB85}"/>
              </a:ext>
            </a:extLst>
          </p:cNvPr>
          <p:cNvSpPr/>
          <p:nvPr/>
        </p:nvSpPr>
        <p:spPr>
          <a:xfrm>
            <a:off x="255956" y="4047628"/>
            <a:ext cx="2370235" cy="1762185"/>
          </a:xfrm>
          <a:prstGeom prst="cloudCallout">
            <a:avLst>
              <a:gd name="adj1" fmla="val 103918"/>
              <a:gd name="adj2" fmla="val 15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Connects your favorite apps spread across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4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Power Automate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369CDF3-B5B9-42D2-91E7-FF03F4684EBD}"/>
              </a:ext>
            </a:extLst>
          </p:cNvPr>
          <p:cNvSpPr/>
          <p:nvPr/>
        </p:nvSpPr>
        <p:spPr>
          <a:xfrm>
            <a:off x="3014671" y="2175471"/>
            <a:ext cx="1776412" cy="1533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&amp; Intuitive</a:t>
            </a:r>
            <a:endParaRPr lang="en-IN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4056064-4579-4AAB-8B43-4C66F7A53D1F}"/>
              </a:ext>
            </a:extLst>
          </p:cNvPr>
          <p:cNvSpPr/>
          <p:nvPr/>
        </p:nvSpPr>
        <p:spPr>
          <a:xfrm>
            <a:off x="4519621" y="1421508"/>
            <a:ext cx="1776412" cy="1533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Faster Time to Market</a:t>
            </a:r>
            <a:endParaRPr lang="en-IN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1F3AA96-30AE-4863-81CB-1433C92A70BD}"/>
              </a:ext>
            </a:extLst>
          </p:cNvPr>
          <p:cNvSpPr/>
          <p:nvPr/>
        </p:nvSpPr>
        <p:spPr>
          <a:xfrm>
            <a:off x="4500574" y="3019426"/>
            <a:ext cx="1776412" cy="1533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Scalable</a:t>
            </a:r>
            <a:endParaRPr lang="en-IN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408A4B0-AEE4-4D47-826F-6F0D6722661C}"/>
              </a:ext>
            </a:extLst>
          </p:cNvPr>
          <p:cNvSpPr/>
          <p:nvPr/>
        </p:nvSpPr>
        <p:spPr>
          <a:xfrm>
            <a:off x="5962658" y="2221209"/>
            <a:ext cx="1776412" cy="1533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Excellent Connector Support</a:t>
            </a:r>
            <a:endParaRPr lang="en-IN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8AD059E0-AC91-4116-951D-DC394E79F9CD}"/>
              </a:ext>
            </a:extLst>
          </p:cNvPr>
          <p:cNvSpPr/>
          <p:nvPr/>
        </p:nvSpPr>
        <p:spPr>
          <a:xfrm>
            <a:off x="7391386" y="3048004"/>
            <a:ext cx="1738312" cy="1533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Integrated with daily activities</a:t>
            </a:r>
            <a:endParaRPr lang="en-IN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68B7481-8042-4BD6-91EF-AB1EEACB1E93}"/>
              </a:ext>
            </a:extLst>
          </p:cNvPr>
          <p:cNvSpPr/>
          <p:nvPr/>
        </p:nvSpPr>
        <p:spPr>
          <a:xfrm>
            <a:off x="3005146" y="3795614"/>
            <a:ext cx="1776412" cy="1533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Secured</a:t>
            </a:r>
            <a:endParaRPr lang="en-IN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DB62EA8-1817-450F-AC13-4FB273A00A4F}"/>
              </a:ext>
            </a:extLst>
          </p:cNvPr>
          <p:cNvSpPr/>
          <p:nvPr/>
        </p:nvSpPr>
        <p:spPr>
          <a:xfrm>
            <a:off x="4486286" y="4615854"/>
            <a:ext cx="1776412" cy="1533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Grade</a:t>
            </a:r>
            <a:endParaRPr lang="en-IN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4833008-8AA8-4001-A2B6-10316A6F5CA0}"/>
              </a:ext>
            </a:extLst>
          </p:cNvPr>
          <p:cNvSpPr/>
          <p:nvPr/>
        </p:nvSpPr>
        <p:spPr>
          <a:xfrm>
            <a:off x="5962658" y="3860504"/>
            <a:ext cx="1776412" cy="1533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Automates any day to day work task</a:t>
            </a:r>
            <a:endParaRPr lang="en-IN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46CE788-6A34-4730-A1A9-7902AECC1B10}"/>
              </a:ext>
            </a:extLst>
          </p:cNvPr>
          <p:cNvSpPr/>
          <p:nvPr/>
        </p:nvSpPr>
        <p:spPr>
          <a:xfrm>
            <a:off x="1552584" y="2980137"/>
            <a:ext cx="1776412" cy="1533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Coding</a:t>
            </a:r>
            <a:endParaRPr lang="en-IN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D8B3BCED-FE6A-4A3A-829E-54FECF3D1953}"/>
              </a:ext>
            </a:extLst>
          </p:cNvPr>
          <p:cNvSpPr/>
          <p:nvPr/>
        </p:nvSpPr>
        <p:spPr>
          <a:xfrm>
            <a:off x="7434257" y="1463971"/>
            <a:ext cx="1776412" cy="1533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 at Pace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D3243F-A439-4016-880F-55386EA87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925" y="4749456"/>
            <a:ext cx="1301013" cy="134631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B0303BE-EE27-4805-AB90-D37FBB8148FD}"/>
              </a:ext>
            </a:extLst>
          </p:cNvPr>
          <p:cNvSpPr/>
          <p:nvPr/>
        </p:nvSpPr>
        <p:spPr>
          <a:xfrm>
            <a:off x="9513944" y="4326038"/>
            <a:ext cx="452438" cy="472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57A3AF-704C-4CF3-BC4F-28422D5A5FC3}"/>
              </a:ext>
            </a:extLst>
          </p:cNvPr>
          <p:cNvSpPr/>
          <p:nvPr/>
        </p:nvSpPr>
        <p:spPr>
          <a:xfrm>
            <a:off x="9977622" y="4693941"/>
            <a:ext cx="373006" cy="320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D444C0-5E08-435C-B4D2-B437CA846F16}"/>
              </a:ext>
            </a:extLst>
          </p:cNvPr>
          <p:cNvSpPr/>
          <p:nvPr/>
        </p:nvSpPr>
        <p:spPr>
          <a:xfrm>
            <a:off x="10415772" y="4941591"/>
            <a:ext cx="220606" cy="230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7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603</Words>
  <PresentationFormat>Widescreen</PresentationFormat>
  <Paragraphs>107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Proxima Nova</vt:lpstr>
      <vt:lpstr>Proxima Nova Semibold</vt:lpstr>
      <vt:lpstr>Segoe UI</vt:lpstr>
      <vt:lpstr>Segoe UI (Body)</vt:lpstr>
      <vt:lpstr>Segoe UI Light</vt:lpstr>
      <vt:lpstr>Segoe UI Semibold</vt:lpstr>
      <vt:lpstr>Segoe UI Semilight</vt:lpstr>
      <vt:lpstr>Wingdings</vt:lpstr>
      <vt:lpstr>Office Theme</vt:lpstr>
      <vt:lpstr>PowerPoint Presentation</vt:lpstr>
      <vt:lpstr>Analyze Customer Feedback Tweets using Power Automate</vt:lpstr>
      <vt:lpstr>Abhishek Mishra</vt:lpstr>
      <vt:lpstr>Business Case</vt:lpstr>
      <vt:lpstr>The Business Case</vt:lpstr>
      <vt:lpstr>The Business Case</vt:lpstr>
      <vt:lpstr>Power Automate</vt:lpstr>
      <vt:lpstr>What is Power Automate</vt:lpstr>
      <vt:lpstr>Why Power Automate</vt:lpstr>
      <vt:lpstr>Connectors</vt:lpstr>
      <vt:lpstr>Triggers and Actions</vt:lpstr>
      <vt:lpstr>Flow Templates</vt:lpstr>
      <vt:lpstr>Analyze Customer Feedbacks</vt:lpstr>
      <vt:lpstr>The Business TO-BE Flow</vt:lpstr>
      <vt:lpstr>Enjoy the Bootcamp</vt:lpstr>
      <vt:lpstr>Time to grab a Goodie</vt:lpstr>
      <vt:lpstr>Time to grab a Goodie</vt:lpstr>
      <vt:lpstr>Call to action</vt:lpstr>
      <vt:lpstr>PowerPoint Presentation</vt:lpstr>
      <vt:lpstr>Application Life Cycle Management for Power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2020-01-05T10:52:53Z</dcterms:created>
  <dcterms:modified xsi:type="dcterms:W3CDTF">2020-02-15T05:21:54Z</dcterms:modified>
</cp:coreProperties>
</file>