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9" r:id="rId3"/>
    <p:sldId id="1597" r:id="rId4"/>
    <p:sldId id="272" r:id="rId5"/>
    <p:sldId id="262" r:id="rId6"/>
    <p:sldId id="1593" r:id="rId7"/>
    <p:sldId id="1600" r:id="rId8"/>
    <p:sldId id="1598" r:id="rId9"/>
    <p:sldId id="1601" r:id="rId10"/>
    <p:sldId id="1599" r:id="rId11"/>
    <p:sldId id="261" r:id="rId12"/>
    <p:sldId id="1602" r:id="rId13"/>
    <p:sldId id="1609" r:id="rId14"/>
    <p:sldId id="1605" r:id="rId15"/>
    <p:sldId id="1604" r:id="rId16"/>
    <p:sldId id="1608" r:id="rId17"/>
    <p:sldId id="1610" r:id="rId18"/>
    <p:sldId id="1592" r:id="rId19"/>
    <p:sldId id="1591"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EB8"/>
    <a:srgbClr val="D83900"/>
    <a:srgbClr val="0177FF"/>
    <a:srgbClr val="732674"/>
    <a:srgbClr val="DD6032"/>
    <a:srgbClr val="E57D57"/>
    <a:srgbClr val="E5EBF7"/>
    <a:srgbClr val="C7313D"/>
    <a:srgbClr val="35014D"/>
    <a:srgbClr val="C33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69" autoAdjust="0"/>
    <p:restoredTop sz="75027" autoAdjust="0"/>
  </p:normalViewPr>
  <p:slideViewPr>
    <p:cSldViewPr snapToGrid="0">
      <p:cViewPr varScale="1">
        <p:scale>
          <a:sx n="71" d="100"/>
          <a:sy n="71" d="100"/>
        </p:scale>
        <p:origin x="552" y="43"/>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61A280-7F01-4F5C-9EC5-5B59673FE5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FD9410-1672-451C-AF63-6D04410A78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06C8FE-A40F-4EFA-9399-CBDFD77EB4EF}" type="datetimeFigureOut">
              <a:rPr lang="en-US" smtClean="0"/>
              <a:t>2/17/2020</a:t>
            </a:fld>
            <a:endParaRPr lang="en-US"/>
          </a:p>
        </p:txBody>
      </p:sp>
      <p:sp>
        <p:nvSpPr>
          <p:cNvPr id="4" name="Footer Placeholder 3">
            <a:extLst>
              <a:ext uri="{FF2B5EF4-FFF2-40B4-BE49-F238E27FC236}">
                <a16:creationId xmlns:a16="http://schemas.microsoft.com/office/drawing/2014/main" id="{45FC3778-0BA9-4B0C-BF37-482CA2B888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F22C7D-2634-4F3B-B4DE-6F901C84CE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9EE46-BCC1-4605-92AD-9EDFF810B484}" type="slidenum">
              <a:rPr lang="en-US" smtClean="0"/>
              <a:t>‹#›</a:t>
            </a:fld>
            <a:endParaRPr lang="en-US"/>
          </a:p>
        </p:txBody>
      </p:sp>
    </p:spTree>
    <p:extLst>
      <p:ext uri="{BB962C8B-B14F-4D97-AF65-F5344CB8AC3E}">
        <p14:creationId xmlns:p14="http://schemas.microsoft.com/office/powerpoint/2010/main" val="3455981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E1A50-ADA4-4343-9FD7-5307B4B307B5}" type="datetimeFigureOut">
              <a:rPr lang="en-US" smtClean="0"/>
              <a:t>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3ACA-F8B5-4D03-B594-D86FCD31A19F}" type="slidenum">
              <a:rPr lang="en-US" smtClean="0"/>
              <a:t>‹#›</a:t>
            </a:fld>
            <a:endParaRPr lang="en-US"/>
          </a:p>
        </p:txBody>
      </p:sp>
    </p:spTree>
    <p:extLst>
      <p:ext uri="{BB962C8B-B14F-4D97-AF65-F5344CB8AC3E}">
        <p14:creationId xmlns:p14="http://schemas.microsoft.com/office/powerpoint/2010/main" val="387050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523ACA-F8B5-4D03-B594-D86FCD31A19F}" type="slidenum">
              <a:rPr lang="en-US" smtClean="0"/>
              <a:t>3</a:t>
            </a:fld>
            <a:endParaRPr lang="en-US"/>
          </a:p>
        </p:txBody>
      </p:sp>
    </p:spTree>
    <p:extLst>
      <p:ext uri="{BB962C8B-B14F-4D97-AF65-F5344CB8AC3E}">
        <p14:creationId xmlns:p14="http://schemas.microsoft.com/office/powerpoint/2010/main" val="59674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JSON function</a:t>
            </a:r>
            <a:r>
              <a:rPr lang="en-US" sz="1200" b="0" i="0" kern="1200" dirty="0">
                <a:solidFill>
                  <a:schemeClr val="tx1"/>
                </a:solidFill>
                <a:effectLst/>
                <a:latin typeface="+mn-lt"/>
                <a:ea typeface="+mn-ea"/>
                <a:cs typeface="+mn-cs"/>
              </a:rPr>
              <a:t> returns the JavaScript Object Notation (</a:t>
            </a:r>
            <a:r>
              <a:rPr lang="en-US" sz="1200" b="1" i="0" kern="1200" dirty="0">
                <a:solidFill>
                  <a:schemeClr val="tx1"/>
                </a:solidFill>
                <a:effectLst/>
                <a:latin typeface="+mn-lt"/>
                <a:ea typeface="+mn-ea"/>
                <a:cs typeface="+mn-cs"/>
              </a:rPr>
              <a:t>JSON</a:t>
            </a:r>
            <a:r>
              <a:rPr lang="en-US" sz="1200" b="0" i="0" kern="1200" dirty="0">
                <a:solidFill>
                  <a:schemeClr val="tx1"/>
                </a:solidFill>
                <a:effectLst/>
                <a:latin typeface="+mn-lt"/>
                <a:ea typeface="+mn-ea"/>
                <a:cs typeface="+mn-cs"/>
              </a:rPr>
              <a:t>) representation of a data structure as text so that it's suitable for storing or transmitting across a network</a:t>
            </a:r>
            <a:endParaRPr lang="en-IN" dirty="0"/>
          </a:p>
        </p:txBody>
      </p:sp>
      <p:sp>
        <p:nvSpPr>
          <p:cNvPr id="4" name="Slide Number Placeholder 3"/>
          <p:cNvSpPr>
            <a:spLocks noGrp="1"/>
          </p:cNvSpPr>
          <p:nvPr>
            <p:ph type="sldNum" sz="quarter" idx="5"/>
          </p:nvPr>
        </p:nvSpPr>
        <p:spPr/>
        <p:txBody>
          <a:bodyPr/>
          <a:lstStyle/>
          <a:p>
            <a:fld id="{1D523ACA-F8B5-4D03-B594-D86FCD31A19F}" type="slidenum">
              <a:rPr lang="en-US" smtClean="0"/>
              <a:t>5</a:t>
            </a:fld>
            <a:endParaRPr lang="en-US"/>
          </a:p>
        </p:txBody>
      </p:sp>
    </p:spTree>
    <p:extLst>
      <p:ext uri="{BB962C8B-B14F-4D97-AF65-F5344CB8AC3E}">
        <p14:creationId xmlns:p14="http://schemas.microsoft.com/office/powerpoint/2010/main" val="73746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523ACA-F8B5-4D03-B594-D86FCD31A19F}" type="slidenum">
              <a:rPr lang="en-US" smtClean="0"/>
              <a:t>7</a:t>
            </a:fld>
            <a:endParaRPr lang="en-US"/>
          </a:p>
        </p:txBody>
      </p:sp>
    </p:spTree>
    <p:extLst>
      <p:ext uri="{BB962C8B-B14F-4D97-AF65-F5344CB8AC3E}">
        <p14:creationId xmlns:p14="http://schemas.microsoft.com/office/powerpoint/2010/main" val="370235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how JSON works let have a quick look at the diagram.</a:t>
            </a:r>
          </a:p>
          <a:p>
            <a:endParaRPr lang="en-US" dirty="0"/>
          </a:p>
          <a:p>
            <a:r>
              <a:rPr lang="en-US" dirty="0"/>
              <a:t>For this demo we let consider we launch our </a:t>
            </a:r>
            <a:r>
              <a:rPr lang="en-US" dirty="0" err="1"/>
              <a:t>PowerApp</a:t>
            </a:r>
            <a:r>
              <a:rPr lang="en-US" dirty="0"/>
              <a:t> on PC, click a picture and you want to save it in SharePoint, how will you do it? If you look at the image you will see some text on in the center, the text is base64 bit string? So how many of you understand “base64”? </a:t>
            </a:r>
          </a:p>
          <a:p>
            <a:endParaRPr lang="en-US" dirty="0"/>
          </a:p>
          <a:p>
            <a:r>
              <a:rPr lang="en-US" dirty="0"/>
              <a:t>So for people do not understand base 64. </a:t>
            </a:r>
            <a:r>
              <a:rPr lang="en-US" sz="1200" b="0" i="0" kern="1200" dirty="0">
                <a:solidFill>
                  <a:schemeClr val="tx1"/>
                </a:solidFill>
                <a:effectLst/>
                <a:latin typeface="+mn-lt"/>
                <a:ea typeface="+mn-ea"/>
                <a:cs typeface="+mn-cs"/>
              </a:rPr>
              <a:t>Base64 is a group of binary-to-text encoding schemes that represent binary data. Hmm.  We all know that files are stored as binary, however PowerApps interprets that file(Binary) as base64. So if you get the file content ”you get the file”. So once you get the file content you can pass it Power Automate and use the base64 bit and then again convert it into file.</a:t>
            </a:r>
          </a:p>
          <a:p>
            <a:endParaRPr lang="en-IN" dirty="0"/>
          </a:p>
        </p:txBody>
      </p:sp>
      <p:sp>
        <p:nvSpPr>
          <p:cNvPr id="4" name="Slide Number Placeholder 3"/>
          <p:cNvSpPr>
            <a:spLocks noGrp="1"/>
          </p:cNvSpPr>
          <p:nvPr>
            <p:ph type="sldNum" sz="quarter" idx="5"/>
          </p:nvPr>
        </p:nvSpPr>
        <p:spPr/>
        <p:txBody>
          <a:bodyPr/>
          <a:lstStyle/>
          <a:p>
            <a:fld id="{1D523ACA-F8B5-4D03-B594-D86FCD31A19F}" type="slidenum">
              <a:rPr lang="en-US" smtClean="0"/>
              <a:t>10</a:t>
            </a:fld>
            <a:endParaRPr lang="en-US"/>
          </a:p>
        </p:txBody>
      </p:sp>
    </p:spTree>
    <p:extLst>
      <p:ext uri="{BB962C8B-B14F-4D97-AF65-F5344CB8AC3E}">
        <p14:creationId xmlns:p14="http://schemas.microsoft.com/office/powerpoint/2010/main" val="100581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quickly launch the PowerApps designer and create a canvas app.  </a:t>
            </a:r>
          </a:p>
          <a:p>
            <a:endParaRPr lang="en-US" dirty="0"/>
          </a:p>
          <a:p>
            <a:r>
              <a:rPr lang="en-US" dirty="0"/>
              <a:t>The first media control that I would like to demonstrate is the camera control. &gt; So no need of JSON function</a:t>
            </a:r>
          </a:p>
          <a:p>
            <a:r>
              <a:rPr lang="en-US" dirty="0"/>
              <a:t>The second media control would be  </a:t>
            </a:r>
            <a:r>
              <a:rPr lang="en-US" dirty="0" err="1"/>
              <a:t>PenInput</a:t>
            </a:r>
            <a:r>
              <a:rPr lang="en-US" dirty="0"/>
              <a:t>, </a:t>
            </a:r>
          </a:p>
          <a:p>
            <a:r>
              <a:rPr lang="en-US" dirty="0"/>
              <a:t>The SharePoint attachment control.</a:t>
            </a:r>
          </a:p>
          <a:p>
            <a:endParaRPr lang="en-US" dirty="0"/>
          </a:p>
          <a:p>
            <a:r>
              <a:rPr lang="en-US" dirty="0"/>
              <a:t>Then do a simple flow to save the file. </a:t>
            </a:r>
          </a:p>
          <a:p>
            <a:endParaRPr lang="en-IN" dirty="0"/>
          </a:p>
        </p:txBody>
      </p:sp>
      <p:sp>
        <p:nvSpPr>
          <p:cNvPr id="4" name="Slide Number Placeholder 3"/>
          <p:cNvSpPr>
            <a:spLocks noGrp="1"/>
          </p:cNvSpPr>
          <p:nvPr>
            <p:ph type="sldNum" sz="quarter" idx="5"/>
          </p:nvPr>
        </p:nvSpPr>
        <p:spPr/>
        <p:txBody>
          <a:bodyPr/>
          <a:lstStyle/>
          <a:p>
            <a:fld id="{1D523ACA-F8B5-4D03-B594-D86FCD31A19F}" type="slidenum">
              <a:rPr lang="en-US" smtClean="0"/>
              <a:t>11</a:t>
            </a:fld>
            <a:endParaRPr lang="en-US"/>
          </a:p>
        </p:txBody>
      </p:sp>
    </p:spTree>
    <p:extLst>
      <p:ext uri="{BB962C8B-B14F-4D97-AF65-F5344CB8AC3E}">
        <p14:creationId xmlns:p14="http://schemas.microsoft.com/office/powerpoint/2010/main" val="2490968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2/17/2020 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002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2/17/2020 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03354815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fif"/><Relationship Id="rId5" Type="http://schemas.openxmlformats.org/officeDocument/2006/relationships/image" Target="../media/image10.png"/><Relationship Id="rId4"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3.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alphaModFix amt="91000"/>
            <a:lum/>
          </a:blip>
          <a:srcRect/>
          <a:stretch>
            <a:fillRect t="-15000" b="-15000"/>
          </a:stretch>
        </a:blipFill>
        <a:effectLst/>
      </p:bgPr>
    </p:bg>
    <p:spTree>
      <p:nvGrpSpPr>
        <p:cNvPr id="1" name=""/>
        <p:cNvGrpSpPr/>
        <p:nvPr/>
      </p:nvGrpSpPr>
      <p:grpSpPr>
        <a:xfrm>
          <a:off x="0" y="0"/>
          <a:ext cx="0" cy="0"/>
          <a:chOff x="0" y="0"/>
          <a:chExt cx="0" cy="0"/>
        </a:xfrm>
      </p:grpSpPr>
      <p:sp>
        <p:nvSpPr>
          <p:cNvPr id="10" name="Freeform 3">
            <a:extLst>
              <a:ext uri="{FF2B5EF4-FFF2-40B4-BE49-F238E27FC236}">
                <a16:creationId xmlns:a16="http://schemas.microsoft.com/office/drawing/2014/main" id="{9B6CD718-66C9-42E2-88EC-8996AF6F51A6}"/>
              </a:ext>
            </a:extLst>
          </p:cNvPr>
          <p:cNvSpPr/>
          <p:nvPr userDrawn="1"/>
        </p:nvSpPr>
        <p:spPr bwMode="auto">
          <a:xfrm rot="10800000" flipH="1">
            <a:off x="0" y="-63478"/>
            <a:ext cx="6407191" cy="6319382"/>
          </a:xfrm>
          <a:custGeom>
            <a:avLst/>
            <a:gdLst>
              <a:gd name="connsiteX0" fmla="*/ 1668860 w 6675438"/>
              <a:gd name="connsiteY0" fmla="*/ 0 h 6995160"/>
              <a:gd name="connsiteX1" fmla="*/ 6675438 w 6675438"/>
              <a:gd name="connsiteY1" fmla="*/ 0 h 6995160"/>
              <a:gd name="connsiteX2" fmla="*/ 5006579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0" fmla="*/ 1668860 w 6675438"/>
              <a:gd name="connsiteY0" fmla="*/ 0 h 6995160"/>
              <a:gd name="connsiteX1" fmla="*/ 6675438 w 6675438"/>
              <a:gd name="connsiteY1" fmla="*/ 0 h 6995160"/>
              <a:gd name="connsiteX2" fmla="*/ 3013223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675438"/>
              <a:gd name="connsiteY0" fmla="*/ 0 h 6995160"/>
              <a:gd name="connsiteX1" fmla="*/ 6675438 w 6675438"/>
              <a:gd name="connsiteY1" fmla="*/ 0 h 6995160"/>
              <a:gd name="connsiteX2" fmla="*/ 2829503 w 6675438"/>
              <a:gd name="connsiteY2" fmla="*/ 6985153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363115"/>
              <a:gd name="connsiteY0" fmla="*/ 110081 h 7105241"/>
              <a:gd name="connsiteX1" fmla="*/ 6363115 w 6363115"/>
              <a:gd name="connsiteY1" fmla="*/ 0 h 7105241"/>
              <a:gd name="connsiteX2" fmla="*/ 2829503 w 6363115"/>
              <a:gd name="connsiteY2" fmla="*/ 7095234 h 7105241"/>
              <a:gd name="connsiteX3" fmla="*/ 0 w 6363115"/>
              <a:gd name="connsiteY3" fmla="*/ 7105241 h 7105241"/>
              <a:gd name="connsiteX4" fmla="*/ 75 w 6363115"/>
              <a:gd name="connsiteY4" fmla="*/ 7104925 h 7105241"/>
              <a:gd name="connsiteX5" fmla="*/ 0 w 6363115"/>
              <a:gd name="connsiteY5" fmla="*/ 7104925 h 7105241"/>
              <a:gd name="connsiteX6" fmla="*/ 0 w 6363115"/>
              <a:gd name="connsiteY6" fmla="*/ 6990904 h 7105241"/>
              <a:gd name="connsiteX7" fmla="*/ 0 w 6363115"/>
              <a:gd name="connsiteY7" fmla="*/ 6076198 h 7105241"/>
              <a:gd name="connsiteX8" fmla="*/ 0 w 6363115"/>
              <a:gd name="connsiteY8" fmla="*/ 110399 h 7105241"/>
              <a:gd name="connsiteX9" fmla="*/ 1668784 w 6363115"/>
              <a:gd name="connsiteY9" fmla="*/ 110399 h 7105241"/>
              <a:gd name="connsiteX10" fmla="*/ 1668860 w 6363115"/>
              <a:gd name="connsiteY10" fmla="*/ 110081 h 7105241"/>
              <a:gd name="connsiteX0" fmla="*/ 1668860 w 6363115"/>
              <a:gd name="connsiteY0" fmla="*/ 110081 h 7114667"/>
              <a:gd name="connsiteX1" fmla="*/ 6363115 w 6363115"/>
              <a:gd name="connsiteY1" fmla="*/ 0 h 7114667"/>
              <a:gd name="connsiteX2" fmla="*/ 2820585 w 6363115"/>
              <a:gd name="connsiteY2" fmla="*/ 7114667 h 7114667"/>
              <a:gd name="connsiteX3" fmla="*/ 0 w 6363115"/>
              <a:gd name="connsiteY3" fmla="*/ 7105241 h 7114667"/>
              <a:gd name="connsiteX4" fmla="*/ 75 w 6363115"/>
              <a:gd name="connsiteY4" fmla="*/ 7104925 h 7114667"/>
              <a:gd name="connsiteX5" fmla="*/ 0 w 6363115"/>
              <a:gd name="connsiteY5" fmla="*/ 7104925 h 7114667"/>
              <a:gd name="connsiteX6" fmla="*/ 0 w 6363115"/>
              <a:gd name="connsiteY6" fmla="*/ 6990904 h 7114667"/>
              <a:gd name="connsiteX7" fmla="*/ 0 w 6363115"/>
              <a:gd name="connsiteY7" fmla="*/ 6076198 h 7114667"/>
              <a:gd name="connsiteX8" fmla="*/ 0 w 6363115"/>
              <a:gd name="connsiteY8" fmla="*/ 110399 h 7114667"/>
              <a:gd name="connsiteX9" fmla="*/ 1668784 w 6363115"/>
              <a:gd name="connsiteY9" fmla="*/ 110399 h 7114667"/>
              <a:gd name="connsiteX10" fmla="*/ 1668860 w 6363115"/>
              <a:gd name="connsiteY10" fmla="*/ 110081 h 7114667"/>
              <a:gd name="connsiteX0" fmla="*/ 1668860 w 6436603"/>
              <a:gd name="connsiteY0" fmla="*/ 0 h 7004586"/>
              <a:gd name="connsiteX1" fmla="*/ 6436603 w 6436603"/>
              <a:gd name="connsiteY1" fmla="*/ 0 h 7004586"/>
              <a:gd name="connsiteX2" fmla="*/ 2820585 w 6436603"/>
              <a:gd name="connsiteY2" fmla="*/ 7004586 h 7004586"/>
              <a:gd name="connsiteX3" fmla="*/ 0 w 6436603"/>
              <a:gd name="connsiteY3" fmla="*/ 6995160 h 7004586"/>
              <a:gd name="connsiteX4" fmla="*/ 75 w 6436603"/>
              <a:gd name="connsiteY4" fmla="*/ 6994844 h 7004586"/>
              <a:gd name="connsiteX5" fmla="*/ 0 w 6436603"/>
              <a:gd name="connsiteY5" fmla="*/ 6994844 h 7004586"/>
              <a:gd name="connsiteX6" fmla="*/ 0 w 6436603"/>
              <a:gd name="connsiteY6" fmla="*/ 6880823 h 7004586"/>
              <a:gd name="connsiteX7" fmla="*/ 0 w 6436603"/>
              <a:gd name="connsiteY7" fmla="*/ 5966117 h 7004586"/>
              <a:gd name="connsiteX8" fmla="*/ 0 w 6436603"/>
              <a:gd name="connsiteY8" fmla="*/ 318 h 7004586"/>
              <a:gd name="connsiteX9" fmla="*/ 1668784 w 6436603"/>
              <a:gd name="connsiteY9" fmla="*/ 318 h 7004586"/>
              <a:gd name="connsiteX10" fmla="*/ 1668860 w 6436603"/>
              <a:gd name="connsiteY10" fmla="*/ 0 h 700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6603" h="7004586">
                <a:moveTo>
                  <a:pt x="1668860" y="0"/>
                </a:moveTo>
                <a:lnTo>
                  <a:pt x="6436603" y="0"/>
                </a:lnTo>
                <a:lnTo>
                  <a:pt x="2820585" y="7004586"/>
                </a:lnTo>
                <a:lnTo>
                  <a:pt x="0" y="6995160"/>
                </a:lnTo>
                <a:cubicBezTo>
                  <a:pt x="25" y="6995055"/>
                  <a:pt x="50" y="6994949"/>
                  <a:pt x="75" y="6994844"/>
                </a:cubicBezTo>
                <a:lnTo>
                  <a:pt x="0" y="6994844"/>
                </a:lnTo>
                <a:lnTo>
                  <a:pt x="0" y="6880823"/>
                </a:lnTo>
                <a:lnTo>
                  <a:pt x="0" y="5966117"/>
                </a:lnTo>
                <a:lnTo>
                  <a:pt x="0" y="318"/>
                </a:lnTo>
                <a:lnTo>
                  <a:pt x="1668784" y="318"/>
                </a:lnTo>
                <a:cubicBezTo>
                  <a:pt x="1668809" y="212"/>
                  <a:pt x="1668835" y="106"/>
                  <a:pt x="1668860" y="0"/>
                </a:cubicBezTo>
                <a:close/>
              </a:path>
            </a:pathLst>
          </a:custGeom>
          <a:solidFill>
            <a:srgbClr val="00206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D8396998-62AE-4EC7-8BDD-8DCA1761F078}"/>
              </a:ext>
            </a:extLst>
          </p:cNvPr>
          <p:cNvGrpSpPr/>
          <p:nvPr userDrawn="1"/>
        </p:nvGrpSpPr>
        <p:grpSpPr>
          <a:xfrm>
            <a:off x="-8879" y="1758754"/>
            <a:ext cx="6894577" cy="1670246"/>
            <a:chOff x="-18644" y="2334827"/>
            <a:chExt cx="6654701" cy="1606858"/>
          </a:xfrm>
        </p:grpSpPr>
        <p:sp>
          <p:nvSpPr>
            <p:cNvPr id="12" name="Flowchart: Data 11" descr="Global Power Platform Bootcamo">
              <a:extLst>
                <a:ext uri="{FF2B5EF4-FFF2-40B4-BE49-F238E27FC236}">
                  <a16:creationId xmlns:a16="http://schemas.microsoft.com/office/drawing/2014/main" id="{AA4D1FB6-5895-4211-97CA-0423D114AA84}"/>
                </a:ext>
                <a:ext uri="{C183D7F6-B498-43B3-948B-1728B52AA6E4}">
                  <adec:decorative xmlns:adec="http://schemas.microsoft.com/office/drawing/2017/decorative" val="0"/>
                </a:ext>
              </a:extLst>
            </p:cNvPr>
            <p:cNvSpPr/>
            <p:nvPr userDrawn="1"/>
          </p:nvSpPr>
          <p:spPr>
            <a:xfrm>
              <a:off x="-18644" y="2334827"/>
              <a:ext cx="6654701" cy="16068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12 w 8000"/>
                <a:gd name="connsiteY0" fmla="*/ 10000 h 10000"/>
                <a:gd name="connsiteX1" fmla="*/ 0 w 8000"/>
                <a:gd name="connsiteY1" fmla="*/ 0 h 10000"/>
                <a:gd name="connsiteX2" fmla="*/ 8000 w 8000"/>
                <a:gd name="connsiteY2" fmla="*/ 0 h 10000"/>
                <a:gd name="connsiteX3" fmla="*/ 6000 w 8000"/>
                <a:gd name="connsiteY3" fmla="*/ 10000 h 10000"/>
                <a:gd name="connsiteX4" fmla="*/ 12 w 8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 h="10000">
                  <a:moveTo>
                    <a:pt x="12" y="10000"/>
                  </a:moveTo>
                  <a:cubicBezTo>
                    <a:pt x="8" y="6667"/>
                    <a:pt x="4" y="3333"/>
                    <a:pt x="0" y="0"/>
                  </a:cubicBezTo>
                  <a:lnTo>
                    <a:pt x="8000" y="0"/>
                  </a:lnTo>
                  <a:lnTo>
                    <a:pt x="6000" y="10000"/>
                  </a:lnTo>
                  <a:lnTo>
                    <a:pt x="12" y="10000"/>
                  </a:lnTo>
                  <a:close/>
                </a:path>
              </a:pathLst>
            </a:custGeom>
            <a:solidFill>
              <a:srgbClr val="C3343F">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p:txBody>
        </p:sp>
        <p:sp>
          <p:nvSpPr>
            <p:cNvPr id="13" name="TextBox 12">
              <a:extLst>
                <a:ext uri="{FF2B5EF4-FFF2-40B4-BE49-F238E27FC236}">
                  <a16:creationId xmlns:a16="http://schemas.microsoft.com/office/drawing/2014/main" id="{6D76AFC1-157C-483D-A09D-CD04BDFA2C35}"/>
                </a:ext>
              </a:extLst>
            </p:cNvPr>
            <p:cNvSpPr txBox="1"/>
            <p:nvPr userDrawn="1"/>
          </p:nvSpPr>
          <p:spPr>
            <a:xfrm>
              <a:off x="155448" y="2523744"/>
              <a:ext cx="5671283" cy="1095555"/>
            </a:xfrm>
            <a:prstGeom prst="rect">
              <a:avLst/>
            </a:prstGeom>
            <a:noFill/>
          </p:spPr>
          <p:txBody>
            <a:bodyPr wrap="none" rtlCol="0">
              <a:spAutoFit/>
            </a:bodyPr>
            <a:lstStyle/>
            <a:p>
              <a:pPr algn="l"/>
              <a:r>
                <a:rPr lang="en-US" sz="3200" b="1" dirty="0">
                  <a:solidFill>
                    <a:schemeClr val="bg1"/>
                  </a:solidFill>
                </a:rPr>
                <a:t>Global Power Platform Bootcamp</a:t>
              </a:r>
            </a:p>
            <a:p>
              <a:pPr algn="l"/>
              <a:r>
                <a:rPr lang="en-US" sz="3600" b="1" dirty="0">
                  <a:solidFill>
                    <a:schemeClr val="bg1"/>
                  </a:solidFill>
                </a:rPr>
                <a:t>Pune </a:t>
              </a:r>
              <a:r>
                <a:rPr lang="en-US" sz="3600" b="1" dirty="0">
                  <a:solidFill>
                    <a:srgbClr val="35014D"/>
                  </a:solidFill>
                </a:rPr>
                <a:t>2020</a:t>
              </a:r>
            </a:p>
          </p:txBody>
        </p:sp>
      </p:grpSp>
      <p:grpSp>
        <p:nvGrpSpPr>
          <p:cNvPr id="21" name="Group 20">
            <a:extLst>
              <a:ext uri="{FF2B5EF4-FFF2-40B4-BE49-F238E27FC236}">
                <a16:creationId xmlns:a16="http://schemas.microsoft.com/office/drawing/2014/main" id="{D254EF2F-2C72-41BC-90F5-C8B39BF5C530}"/>
              </a:ext>
            </a:extLst>
          </p:cNvPr>
          <p:cNvGrpSpPr/>
          <p:nvPr userDrawn="1"/>
        </p:nvGrpSpPr>
        <p:grpSpPr>
          <a:xfrm>
            <a:off x="246497" y="3795252"/>
            <a:ext cx="2753685" cy="487680"/>
            <a:chOff x="3407664" y="118872"/>
            <a:chExt cx="2753685" cy="487680"/>
          </a:xfrm>
        </p:grpSpPr>
        <p:pic>
          <p:nvPicPr>
            <p:cNvPr id="18" name="Picture 17" descr="A close up of a sign&#10;&#10;Description automatically generated">
              <a:extLst>
                <a:ext uri="{FF2B5EF4-FFF2-40B4-BE49-F238E27FC236}">
                  <a16:creationId xmlns:a16="http://schemas.microsoft.com/office/drawing/2014/main" id="{ED77ACFA-6284-4B05-AEE5-2E5011A086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7664" y="118872"/>
              <a:ext cx="487680" cy="487680"/>
            </a:xfrm>
            <a:prstGeom prst="rect">
              <a:avLst/>
            </a:prstGeom>
          </p:spPr>
        </p:pic>
        <p:sp>
          <p:nvSpPr>
            <p:cNvPr id="20" name="TextBox 19">
              <a:extLst>
                <a:ext uri="{FF2B5EF4-FFF2-40B4-BE49-F238E27FC236}">
                  <a16:creationId xmlns:a16="http://schemas.microsoft.com/office/drawing/2014/main" id="{9373C496-56B8-4810-8296-AAD1629163B9}"/>
                </a:ext>
              </a:extLst>
            </p:cNvPr>
            <p:cNvSpPr txBox="1"/>
            <p:nvPr userDrawn="1"/>
          </p:nvSpPr>
          <p:spPr>
            <a:xfrm>
              <a:off x="3895344" y="222916"/>
              <a:ext cx="2266005" cy="369332"/>
            </a:xfrm>
            <a:prstGeom prst="rect">
              <a:avLst/>
            </a:prstGeom>
            <a:noFill/>
          </p:spPr>
          <p:txBody>
            <a:bodyPr wrap="none" rtlCol="0">
              <a:spAutoFit/>
            </a:bodyPr>
            <a:lstStyle/>
            <a:p>
              <a:r>
                <a:rPr lang="en-US" b="1" dirty="0">
                  <a:solidFill>
                    <a:schemeClr val="bg1"/>
                  </a:solidFill>
                  <a:latin typeface="Arial Black" panose="020B0A04020102020204" pitchFamily="34" charset="0"/>
                </a:rPr>
                <a:t>FEBRUARY 2020</a:t>
              </a:r>
            </a:p>
          </p:txBody>
        </p:sp>
      </p:grpSp>
      <p:sp>
        <p:nvSpPr>
          <p:cNvPr id="26" name="Rectangle 25">
            <a:extLst>
              <a:ext uri="{FF2B5EF4-FFF2-40B4-BE49-F238E27FC236}">
                <a16:creationId xmlns:a16="http://schemas.microsoft.com/office/drawing/2014/main" id="{3711FC53-6E30-4944-8462-17B280788CA7}"/>
              </a:ext>
            </a:extLst>
          </p:cNvPr>
          <p:cNvSpPr/>
          <p:nvPr userDrawn="1"/>
        </p:nvSpPr>
        <p:spPr>
          <a:xfrm>
            <a:off x="180366" y="3006855"/>
            <a:ext cx="2837572" cy="338554"/>
          </a:xfrm>
          <a:prstGeom prst="rect">
            <a:avLst/>
          </a:prstGeom>
        </p:spPr>
        <p:txBody>
          <a:bodyPr wrap="none">
            <a:spAutoFit/>
          </a:bodyPr>
          <a:lstStyle/>
          <a:p>
            <a:r>
              <a:rPr lang="en-US" sz="1600" i="1" dirty="0">
                <a:solidFill>
                  <a:schemeClr val="bg1">
                    <a:lumMod val="75000"/>
                  </a:schemeClr>
                </a:solidFill>
              </a:rPr>
              <a:t>Organized Globally, Held Locally</a:t>
            </a:r>
          </a:p>
        </p:txBody>
      </p:sp>
      <p:grpSp>
        <p:nvGrpSpPr>
          <p:cNvPr id="45" name="Group 44">
            <a:extLst>
              <a:ext uri="{FF2B5EF4-FFF2-40B4-BE49-F238E27FC236}">
                <a16:creationId xmlns:a16="http://schemas.microsoft.com/office/drawing/2014/main" id="{D6CC4A8D-B645-4097-A15B-FF97510DD6A3}"/>
              </a:ext>
            </a:extLst>
          </p:cNvPr>
          <p:cNvGrpSpPr/>
          <p:nvPr userDrawn="1"/>
        </p:nvGrpSpPr>
        <p:grpSpPr>
          <a:xfrm>
            <a:off x="6894576" y="5299390"/>
            <a:ext cx="4966892" cy="885983"/>
            <a:chOff x="6407191" y="5237246"/>
            <a:chExt cx="4966892" cy="885983"/>
          </a:xfrm>
        </p:grpSpPr>
        <p:pic>
          <p:nvPicPr>
            <p:cNvPr id="44" name="Picture 43" descr="A picture containing clipart&#10;&#10;Description automatically generated">
              <a:extLst>
                <a:ext uri="{FF2B5EF4-FFF2-40B4-BE49-F238E27FC236}">
                  <a16:creationId xmlns:a16="http://schemas.microsoft.com/office/drawing/2014/main" id="{CEC62224-F172-49C4-A4C0-D241F5F7EEA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54200" y="5265107"/>
              <a:ext cx="1119883" cy="857319"/>
            </a:xfrm>
            <a:prstGeom prst="rect">
              <a:avLst/>
            </a:prstGeom>
          </p:spPr>
        </p:pic>
        <p:pic>
          <p:nvPicPr>
            <p:cNvPr id="38" name="Picture 37">
              <a:extLst>
                <a:ext uri="{FF2B5EF4-FFF2-40B4-BE49-F238E27FC236}">
                  <a16:creationId xmlns:a16="http://schemas.microsoft.com/office/drawing/2014/main" id="{842A5EAE-11E9-4BD0-AC5C-E37726BCA0F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4805" y="5242029"/>
              <a:ext cx="1119882" cy="880397"/>
            </a:xfrm>
            <a:prstGeom prst="rect">
              <a:avLst/>
            </a:prstGeom>
          </p:spPr>
        </p:pic>
        <p:pic>
          <p:nvPicPr>
            <p:cNvPr id="40" name="Picture 39" descr="A picture containing clipart&#10;&#10;Description automatically generated">
              <a:extLst>
                <a:ext uri="{FF2B5EF4-FFF2-40B4-BE49-F238E27FC236}">
                  <a16:creationId xmlns:a16="http://schemas.microsoft.com/office/drawing/2014/main" id="{8ECDDE7F-ABD8-4D3A-AF89-8BD83C01DAB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407191" y="5237246"/>
              <a:ext cx="1119883" cy="885983"/>
            </a:xfrm>
            <a:prstGeom prst="rect">
              <a:avLst/>
            </a:prstGeom>
          </p:spPr>
        </p:pic>
        <p:pic>
          <p:nvPicPr>
            <p:cNvPr id="42" name="Picture 41">
              <a:extLst>
                <a:ext uri="{FF2B5EF4-FFF2-40B4-BE49-F238E27FC236}">
                  <a16:creationId xmlns:a16="http://schemas.microsoft.com/office/drawing/2014/main" id="{3EDEAEDA-D7B4-4CB8-8998-7BC61823406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696587" y="5242832"/>
              <a:ext cx="1098705" cy="880397"/>
            </a:xfrm>
            <a:prstGeom prst="rect">
              <a:avLst/>
            </a:prstGeom>
          </p:spPr>
        </p:pic>
      </p:grpSp>
      <p:sp>
        <p:nvSpPr>
          <p:cNvPr id="17" name="Rectangle 16">
            <a:extLst>
              <a:ext uri="{FF2B5EF4-FFF2-40B4-BE49-F238E27FC236}">
                <a16:creationId xmlns:a16="http://schemas.microsoft.com/office/drawing/2014/main" id="{9BFC9319-8C98-48F6-8913-CBED9DBCDD6A}"/>
              </a:ext>
            </a:extLst>
          </p:cNvPr>
          <p:cNvSpPr/>
          <p:nvPr userDrawn="1"/>
        </p:nvSpPr>
        <p:spPr>
          <a:xfrm>
            <a:off x="102153" y="5812747"/>
            <a:ext cx="4362861" cy="369332"/>
          </a:xfrm>
          <a:prstGeom prst="rect">
            <a:avLst/>
          </a:prstGeom>
        </p:spPr>
        <p:txBody>
          <a:bodyPr wrap="none">
            <a:spAutoFit/>
          </a:bodyPr>
          <a:lstStyle/>
          <a:p>
            <a:r>
              <a:rPr lang="en-US" dirty="0">
                <a:solidFill>
                  <a:schemeClr val="bg1"/>
                </a:solidFill>
              </a:rPr>
              <a:t>https://www.powerplatformbootcamp.com</a:t>
            </a:r>
          </a:p>
        </p:txBody>
      </p:sp>
      <p:grpSp>
        <p:nvGrpSpPr>
          <p:cNvPr id="7" name="Group 6">
            <a:extLst>
              <a:ext uri="{FF2B5EF4-FFF2-40B4-BE49-F238E27FC236}">
                <a16:creationId xmlns:a16="http://schemas.microsoft.com/office/drawing/2014/main" id="{D27B9B0E-4D47-4F3F-BCC3-2253D74A29DE}"/>
              </a:ext>
            </a:extLst>
          </p:cNvPr>
          <p:cNvGrpSpPr/>
          <p:nvPr userDrawn="1"/>
        </p:nvGrpSpPr>
        <p:grpSpPr>
          <a:xfrm>
            <a:off x="676773" y="167275"/>
            <a:ext cx="1402112" cy="1402112"/>
            <a:chOff x="490337" y="21538"/>
            <a:chExt cx="1685521" cy="1685521"/>
          </a:xfrm>
        </p:grpSpPr>
        <p:sp>
          <p:nvSpPr>
            <p:cNvPr id="6" name="Oval 5">
              <a:extLst>
                <a:ext uri="{FF2B5EF4-FFF2-40B4-BE49-F238E27FC236}">
                  <a16:creationId xmlns:a16="http://schemas.microsoft.com/office/drawing/2014/main" id="{797D6DC1-111F-403F-AA12-A71B39AEFF0A}"/>
                </a:ext>
              </a:extLst>
            </p:cNvPr>
            <p:cNvSpPr/>
            <p:nvPr userDrawn="1"/>
          </p:nvSpPr>
          <p:spPr>
            <a:xfrm>
              <a:off x="490337" y="21538"/>
              <a:ext cx="1685521" cy="168552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 name="Picture 4" descr="A picture containing room&#10;&#10;Description automatically generated">
              <a:extLst>
                <a:ext uri="{FF2B5EF4-FFF2-40B4-BE49-F238E27FC236}">
                  <a16:creationId xmlns:a16="http://schemas.microsoft.com/office/drawing/2014/main" id="{6F9D75B8-B8EF-4F61-8D10-28AE2D73020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23501" y="116317"/>
              <a:ext cx="1444995" cy="1503702"/>
            </a:xfrm>
            <a:prstGeom prst="rect">
              <a:avLst/>
            </a:prstGeom>
          </p:spPr>
        </p:pic>
      </p:grpSp>
    </p:spTree>
    <p:extLst>
      <p:ext uri="{BB962C8B-B14F-4D97-AF65-F5344CB8AC3E}">
        <p14:creationId xmlns:p14="http://schemas.microsoft.com/office/powerpoint/2010/main" val="231907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5F49-BE49-445A-8122-A488937E6FC7}"/>
              </a:ext>
            </a:extLst>
          </p:cNvPr>
          <p:cNvSpPr>
            <a:spLocks noGrp="1"/>
          </p:cNvSpPr>
          <p:nvPr>
            <p:ph type="title"/>
          </p:nvPr>
        </p:nvSpPr>
        <p:spPr>
          <a:xfrm>
            <a:off x="831850" y="1709738"/>
            <a:ext cx="10515600" cy="2852737"/>
          </a:xfrm>
        </p:spPr>
        <p:txBody>
          <a:bodyPr anchor="b"/>
          <a:lstStyle>
            <a:lvl1pPr>
              <a:defRPr sz="60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664036-F293-4C92-AFD8-04A3F766A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Bod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2D6140F-2E54-4F7D-B9A1-E27F23E72CE0}"/>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5" name="Footer Placeholder 4">
            <a:extLst>
              <a:ext uri="{FF2B5EF4-FFF2-40B4-BE49-F238E27FC236}">
                <a16:creationId xmlns:a16="http://schemas.microsoft.com/office/drawing/2014/main" id="{3C5FE428-636F-4B73-8312-2D82714C3F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7E2C60-11EA-49DD-A6C1-DB54F852F74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12887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18DC7-15DC-4059-9907-FF1259770F2D}"/>
              </a:ext>
            </a:extLst>
          </p:cNvPr>
          <p:cNvSpPr>
            <a:spLocks noGrp="1"/>
          </p:cNvSpPr>
          <p:nvPr>
            <p:ph sz="half" idx="1"/>
          </p:nvPr>
        </p:nvSpPr>
        <p:spPr>
          <a:xfrm>
            <a:off x="491970" y="1822450"/>
            <a:ext cx="521637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5DC735-A6A9-45CE-8872-CD8405ED9087}"/>
              </a:ext>
            </a:extLst>
          </p:cNvPr>
          <p:cNvSpPr>
            <a:spLocks noGrp="1"/>
          </p:cNvSpPr>
          <p:nvPr>
            <p:ph sz="half" idx="2"/>
          </p:nvPr>
        </p:nvSpPr>
        <p:spPr>
          <a:xfrm>
            <a:off x="6001305" y="1825625"/>
            <a:ext cx="5610687"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2667DB-BD01-4831-A93E-33703F31EBBA}"/>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6" name="Footer Placeholder 5">
            <a:extLst>
              <a:ext uri="{FF2B5EF4-FFF2-40B4-BE49-F238E27FC236}">
                <a16:creationId xmlns:a16="http://schemas.microsoft.com/office/drawing/2014/main" id="{E2E391D6-40ED-4B87-8530-AB34448179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29B4626-A74B-41BB-B1E2-A7650B8091F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
        <p:nvSpPr>
          <p:cNvPr id="8" name="Title 1">
            <a:extLst>
              <a:ext uri="{FF2B5EF4-FFF2-40B4-BE49-F238E27FC236}">
                <a16:creationId xmlns:a16="http://schemas.microsoft.com/office/drawing/2014/main" id="{CEF4676F-104E-4DEC-A15D-0104219E13CD}"/>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Tree>
    <p:extLst>
      <p:ext uri="{BB962C8B-B14F-4D97-AF65-F5344CB8AC3E}">
        <p14:creationId xmlns:p14="http://schemas.microsoft.com/office/powerpoint/2010/main" val="298901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D89B-B653-4D3F-AE3F-AF2ABA662DD3}"/>
              </a:ext>
            </a:extLst>
          </p:cNvPr>
          <p:cNvSpPr>
            <a:spLocks noGrp="1"/>
          </p:cNvSpPr>
          <p:nvPr>
            <p:ph type="title"/>
          </p:nvPr>
        </p:nvSpPr>
        <p:spPr>
          <a:xfrm>
            <a:off x="839788" y="36512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9CC2747B-240C-48B6-A92C-3B36A5E684EC}"/>
              </a:ext>
            </a:extLst>
          </p:cNvPr>
          <p:cNvSpPr>
            <a:spLocks noGrp="1"/>
          </p:cNvSpPr>
          <p:nvPr>
            <p:ph type="body" idx="1"/>
          </p:nvPr>
        </p:nvSpPr>
        <p:spPr>
          <a:xfrm>
            <a:off x="839788" y="1681163"/>
            <a:ext cx="5157787" cy="823912"/>
          </a:xfrm>
        </p:spPr>
        <p:txBody>
          <a:bodyPr anchor="b"/>
          <a:lstStyle>
            <a:lvl1pPr marL="0" indent="0">
              <a:buNone/>
              <a:defRPr sz="2400" b="1">
                <a:latin typeface="Segoe UI (Bod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F2612-2C82-4A18-AE6C-53FA16AF1C08}"/>
              </a:ext>
            </a:extLst>
          </p:cNvPr>
          <p:cNvSpPr>
            <a:spLocks noGrp="1"/>
          </p:cNvSpPr>
          <p:nvPr>
            <p:ph sz="half" idx="2"/>
          </p:nvPr>
        </p:nvSpPr>
        <p:spPr>
          <a:xfrm>
            <a:off x="839788" y="2505075"/>
            <a:ext cx="5157787"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3D646-6E95-42DE-97C2-3E5FB6F1F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B49C-9A65-4CD7-B1EA-03831C3EE2A9}"/>
              </a:ext>
            </a:extLst>
          </p:cNvPr>
          <p:cNvSpPr>
            <a:spLocks noGrp="1"/>
          </p:cNvSpPr>
          <p:nvPr>
            <p:ph sz="quarter" idx="4"/>
          </p:nvPr>
        </p:nvSpPr>
        <p:spPr>
          <a:xfrm>
            <a:off x="6172200" y="2505075"/>
            <a:ext cx="5183188"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200FC-EA8F-4983-826A-A4EA7BB06CFC}"/>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8" name="Footer Placeholder 7">
            <a:extLst>
              <a:ext uri="{FF2B5EF4-FFF2-40B4-BE49-F238E27FC236}">
                <a16:creationId xmlns:a16="http://schemas.microsoft.com/office/drawing/2014/main" id="{D9D9C043-5FEA-4D9D-A3ED-9D5195935E9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7464C5-7145-4AB7-B0CF-F3A653758D42}"/>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503957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670-5CEC-4635-9F70-8BB642C64FF2}"/>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734EBEAC-EB2E-4013-91CA-254C1428BFF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4" name="Footer Placeholder 3">
            <a:extLst>
              <a:ext uri="{FF2B5EF4-FFF2-40B4-BE49-F238E27FC236}">
                <a16:creationId xmlns:a16="http://schemas.microsoft.com/office/drawing/2014/main" id="{B10FDF7C-63CA-4A5B-9B48-A48F047E75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961CAB5-A57C-430C-9DBC-0C49B683B565}"/>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59033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9FEEC-0633-4EE7-8BFF-F100374C834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3" name="Footer Placeholder 2">
            <a:extLst>
              <a:ext uri="{FF2B5EF4-FFF2-40B4-BE49-F238E27FC236}">
                <a16:creationId xmlns:a16="http://schemas.microsoft.com/office/drawing/2014/main" id="{2C119079-850E-4D7A-8996-35290DAA1A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6C41A22-ABA0-4235-8CA9-8BC9C249A2E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8195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8A9-7FE9-45F4-BB5B-73DE510A983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a:t>Click to edit Master title style</a:t>
            </a:r>
          </a:p>
        </p:txBody>
      </p:sp>
      <p:sp>
        <p:nvSpPr>
          <p:cNvPr id="3" name="Content Placeholder 2">
            <a:extLst>
              <a:ext uri="{FF2B5EF4-FFF2-40B4-BE49-F238E27FC236}">
                <a16:creationId xmlns:a16="http://schemas.microsoft.com/office/drawing/2014/main" id="{FF97B242-6D1E-4C46-AD12-03B584737F6D}"/>
              </a:ext>
            </a:extLst>
          </p:cNvPr>
          <p:cNvSpPr>
            <a:spLocks noGrp="1"/>
          </p:cNvSpPr>
          <p:nvPr>
            <p:ph idx="1"/>
          </p:nvPr>
        </p:nvSpPr>
        <p:spPr>
          <a:xfrm>
            <a:off x="5183188" y="987425"/>
            <a:ext cx="6172200" cy="4873625"/>
          </a:xfrm>
        </p:spPr>
        <p:txBody>
          <a:bodyPr/>
          <a:lstStyle>
            <a:lvl1pPr>
              <a:defRPr sz="3200">
                <a:latin typeface="Segoe UI (Body)"/>
              </a:defRPr>
            </a:lvl1pPr>
            <a:lvl2pPr>
              <a:defRPr sz="2800">
                <a:latin typeface="Segoe UI (Body)"/>
              </a:defRPr>
            </a:lvl2pPr>
            <a:lvl3pPr>
              <a:defRPr sz="2400">
                <a:latin typeface="Segoe UI (Body)"/>
              </a:defRPr>
            </a:lvl3pPr>
            <a:lvl4pPr>
              <a:defRPr sz="2000">
                <a:latin typeface="Segoe UI (Body)"/>
              </a:defRPr>
            </a:lvl4pPr>
            <a:lvl5pPr>
              <a:defRPr sz="2000">
                <a:latin typeface="Segoe UI (Body)"/>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BBCEC-555B-4EAB-ADC1-381547B18FF4}"/>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B07DE-8C45-4AF4-BA3A-1897194DDC38}"/>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6" name="Footer Placeholder 5">
            <a:extLst>
              <a:ext uri="{FF2B5EF4-FFF2-40B4-BE49-F238E27FC236}">
                <a16:creationId xmlns:a16="http://schemas.microsoft.com/office/drawing/2014/main" id="{A630819F-F860-4A9D-AB7B-ED09695AD8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4BD8211-ED63-4D23-B4A7-9624FA525958}"/>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2557303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24-F155-42BB-B32B-6EF29ED3A74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dirty="0"/>
              <a:t>Click to edit Master title style</a:t>
            </a:r>
          </a:p>
        </p:txBody>
      </p:sp>
      <p:sp>
        <p:nvSpPr>
          <p:cNvPr id="3" name="Picture Placeholder 2">
            <a:extLst>
              <a:ext uri="{FF2B5EF4-FFF2-40B4-BE49-F238E27FC236}">
                <a16:creationId xmlns:a16="http://schemas.microsoft.com/office/drawing/2014/main" id="{3E5D1B42-016F-487F-A71B-830F9134DCA6}"/>
              </a:ext>
            </a:extLst>
          </p:cNvPr>
          <p:cNvSpPr>
            <a:spLocks noGrp="1"/>
          </p:cNvSpPr>
          <p:nvPr>
            <p:ph type="pic" idx="1"/>
          </p:nvPr>
        </p:nvSpPr>
        <p:spPr>
          <a:xfrm>
            <a:off x="5183188" y="987425"/>
            <a:ext cx="6172200" cy="4873625"/>
          </a:xfrm>
        </p:spPr>
        <p:txBody>
          <a:bodyPr/>
          <a:lstStyle>
            <a:lvl1pPr marL="0" indent="0">
              <a:buNone/>
              <a:defRPr sz="3200">
                <a:latin typeface="Segoe UI (Body)"/>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225BA-7CF5-4E2D-B41A-52A716E544C8}"/>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F1F2E-2F3E-492C-AA51-97488ADD57D2}"/>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6" name="Footer Placeholder 5">
            <a:extLst>
              <a:ext uri="{FF2B5EF4-FFF2-40B4-BE49-F238E27FC236}">
                <a16:creationId xmlns:a16="http://schemas.microsoft.com/office/drawing/2014/main" id="{8D594C7E-4BD6-4F5D-BB99-9E4A183ABA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54C3673-1CB9-4D30-9AD9-34CC56AA16A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4183686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81F-52BF-4F2E-959B-D2E417B9092A}"/>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D98E35CA-ABF7-4BC4-BC64-86D7A6932E56}"/>
              </a:ext>
            </a:extLst>
          </p:cNvPr>
          <p:cNvSpPr>
            <a:spLocks noGrp="1"/>
          </p:cNvSpPr>
          <p:nvPr>
            <p:ph type="body" orient="vert" idx="1"/>
          </p:nvPr>
        </p:nvSpPr>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BF840-53C4-4DAC-8278-327C5F99D60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5" name="Footer Placeholder 4">
            <a:extLst>
              <a:ext uri="{FF2B5EF4-FFF2-40B4-BE49-F238E27FC236}">
                <a16:creationId xmlns:a16="http://schemas.microsoft.com/office/drawing/2014/main" id="{BB26C34E-5FD0-43B3-8B88-A632F3E3F5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3020E5-B472-4C98-AD8C-9341A8753DD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290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41C1F-0C05-45F9-B170-B7343735E958}"/>
              </a:ext>
            </a:extLst>
          </p:cNvPr>
          <p:cNvSpPr>
            <a:spLocks noGrp="1"/>
          </p:cNvSpPr>
          <p:nvPr>
            <p:ph type="title" orient="vert"/>
          </p:nvPr>
        </p:nvSpPr>
        <p:spPr>
          <a:xfrm>
            <a:off x="8724900" y="365125"/>
            <a:ext cx="2628900" cy="5811838"/>
          </a:xfrm>
        </p:spPr>
        <p:txBody>
          <a:bodyPr vert="eaVert"/>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07BE1FA-9EA4-4BE5-BD0B-0B107D0C5806}"/>
              </a:ext>
            </a:extLst>
          </p:cNvPr>
          <p:cNvSpPr>
            <a:spLocks noGrp="1"/>
          </p:cNvSpPr>
          <p:nvPr>
            <p:ph type="body" orient="vert" idx="1"/>
          </p:nvPr>
        </p:nvSpPr>
        <p:spPr>
          <a:xfrm>
            <a:off x="838200" y="365125"/>
            <a:ext cx="7734300" cy="5811838"/>
          </a:xfrm>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7EF5F-A523-4DE8-8A95-ECE6451D86D1}"/>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5" name="Footer Placeholder 4">
            <a:extLst>
              <a:ext uri="{FF2B5EF4-FFF2-40B4-BE49-F238E27FC236}">
                <a16:creationId xmlns:a16="http://schemas.microsoft.com/office/drawing/2014/main" id="{268ACE8C-00AC-4D81-AB73-8A17F04A7B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51236A-F83C-4378-ACB8-81BF10C2280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08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881921"/>
            <a:ext cx="7454643" cy="3558191"/>
          </a:xfrm>
          <a:noFill/>
        </p:spPr>
        <p:txBody>
          <a:bodyPr vert="horz" wrap="square" lIns="0" tIns="0" rIns="0" bIns="0" rtlCol="0" anchor="t" anchorCtr="0">
            <a:noAutofit/>
          </a:bodyPr>
          <a:lstStyle>
            <a:lvl1pPr>
              <a:defRPr lang="en-US" sz="5294" spc="-147" dirty="0">
                <a:solidFill>
                  <a:schemeClr val="tx2"/>
                </a:solidFill>
                <a:latin typeface="Segoe UI Semibold" panose="020B0702040204020203" pitchFamily="34" charset="0"/>
                <a:cs typeface="Segoe UI Semibold" panose="020B0702040204020203" pitchFamily="34" charset="0"/>
              </a:defRPr>
            </a:lvl1pPr>
          </a:lstStyle>
          <a:p>
            <a:pPr marL="0" lvl="0">
              <a:lnSpc>
                <a:spcPts val="5490"/>
              </a:lnSpc>
            </a:pPr>
            <a:r>
              <a:rPr lang="en-US" dirty="0"/>
              <a:t>Section title</a:t>
            </a:r>
          </a:p>
        </p:txBody>
      </p:sp>
    </p:spTree>
    <p:extLst>
      <p:ext uri="{BB962C8B-B14F-4D97-AF65-F5344CB8AC3E}">
        <p14:creationId xmlns:p14="http://schemas.microsoft.com/office/powerpoint/2010/main" val="30177244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p:bg>
      <p:bgPr>
        <a:blipFill dpi="0" rotWithShape="1">
          <a:blip r:embed="rId2">
            <a:alphaModFix amt="91000"/>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4F210A-C566-4CFD-A79D-936D32EE7071}"/>
              </a:ext>
            </a:extLst>
          </p:cNvPr>
          <p:cNvSpPr>
            <a:spLocks noGrp="1"/>
          </p:cNvSpPr>
          <p:nvPr>
            <p:ph type="title" hasCustomPrompt="1"/>
          </p:nvPr>
        </p:nvSpPr>
        <p:spPr>
          <a:xfrm>
            <a:off x="584199" y="1754913"/>
            <a:ext cx="5510213" cy="1661993"/>
          </a:xfrm>
          <a:noFill/>
        </p:spPr>
        <p:txBody>
          <a:bodyPr wrap="square" lIns="0" tIns="0" rIns="0" bIns="0" anchor="b" anchorCtr="0">
            <a:spAutoFit/>
          </a:bodyPr>
          <a:lstStyle>
            <a:lvl1pPr>
              <a:defRPr sz="6000" b="1" spc="-50" baseline="0">
                <a:solidFill>
                  <a:srgbClr val="D83900"/>
                </a:solidFill>
                <a:latin typeface="Segoe UI Semibold" panose="020B0702040204020203" pitchFamily="34" charset="0"/>
                <a:cs typeface="Segoe UI Semibold" panose="020B0702040204020203" pitchFamily="34" charset="0"/>
              </a:defRPr>
            </a:lvl1pPr>
          </a:lstStyle>
          <a:p>
            <a:r>
              <a:rPr lang="en-US" dirty="0"/>
              <a:t>Presentation title</a:t>
            </a:r>
          </a:p>
        </p:txBody>
      </p:sp>
      <p:sp>
        <p:nvSpPr>
          <p:cNvPr id="10" name="Text Placeholder 4">
            <a:extLst>
              <a:ext uri="{FF2B5EF4-FFF2-40B4-BE49-F238E27FC236}">
                <a16:creationId xmlns:a16="http://schemas.microsoft.com/office/drawing/2014/main" id="{1AF396BF-840A-4AB6-BAD9-3952A39CBE2E}"/>
              </a:ext>
            </a:extLst>
          </p:cNvPr>
          <p:cNvSpPr>
            <a:spLocks noGrp="1"/>
          </p:cNvSpPr>
          <p:nvPr>
            <p:ph type="body" sz="quarter" idx="12" hasCustomPrompt="1"/>
          </p:nvPr>
        </p:nvSpPr>
        <p:spPr>
          <a:xfrm>
            <a:off x="584200" y="3879604"/>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Speaker name</a:t>
            </a:r>
          </a:p>
        </p:txBody>
      </p:sp>
      <p:pic>
        <p:nvPicPr>
          <p:cNvPr id="11" name="Picture 10">
            <a:extLst>
              <a:ext uri="{FF2B5EF4-FFF2-40B4-BE49-F238E27FC236}">
                <a16:creationId xmlns:a16="http://schemas.microsoft.com/office/drawing/2014/main" id="{A7E3D3B5-92B7-469A-8BF5-B933DD9611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00653" y="1240634"/>
            <a:ext cx="9080828" cy="5118768"/>
          </a:xfrm>
          <a:prstGeom prst="rect">
            <a:avLst/>
          </a:prstGeom>
        </p:spPr>
      </p:pic>
    </p:spTree>
    <p:extLst>
      <p:ext uri="{BB962C8B-B14F-4D97-AF65-F5344CB8AC3E}">
        <p14:creationId xmlns:p14="http://schemas.microsoft.com/office/powerpoint/2010/main" val="4249652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a:extLst>
              <a:ext uri="{FF2B5EF4-FFF2-40B4-BE49-F238E27FC236}">
                <a16:creationId xmlns:a16="http://schemas.microsoft.com/office/drawing/2014/main" id="{0B4421F7-9A42-4EC0-B51B-354C95C620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723" y="717149"/>
            <a:ext cx="2381424" cy="2478176"/>
          </a:xfrm>
          <a:prstGeom prst="rect">
            <a:avLst/>
          </a:prstGeom>
        </p:spPr>
      </p:pic>
    </p:spTree>
    <p:extLst>
      <p:ext uri="{BB962C8B-B14F-4D97-AF65-F5344CB8AC3E}">
        <p14:creationId xmlns:p14="http://schemas.microsoft.com/office/powerpoint/2010/main" val="171217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703409"/>
            <a:ext cx="6400800" cy="830997"/>
          </a:xfrm>
          <a:noFill/>
        </p:spPr>
        <p:txBody>
          <a:bodyPr lIns="0" tIns="0" rIns="0" bIns="0" anchor="b" anchorCtr="0">
            <a:spAutoFit/>
          </a:bodyPr>
          <a:lstStyle>
            <a:lvl1pPr algn="l" defTabSz="932742" rtl="0" eaLnBrk="1" latinLnBrk="0" hangingPunct="1">
              <a:lnSpc>
                <a:spcPct val="90000"/>
              </a:lnSpc>
              <a:spcBef>
                <a:spcPct val="0"/>
              </a:spcBef>
              <a:buNone/>
              <a:defRPr lang="en-US" sz="6000" b="1"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dirty="0"/>
              <a:t>Demo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170392" y="1"/>
            <a:ext cx="5932086" cy="6229350"/>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
        <p:nvSpPr>
          <p:cNvPr id="35" name="Text Placeholder 4">
            <a:extLst>
              <a:ext uri="{FF2B5EF4-FFF2-40B4-BE49-F238E27FC236}">
                <a16:creationId xmlns:a16="http://schemas.microsoft.com/office/drawing/2014/main" id="{7453F7F1-31A1-4AAF-8FA6-C5DA99892EEB}"/>
              </a:ext>
            </a:extLst>
          </p:cNvPr>
          <p:cNvSpPr>
            <a:spLocks noGrp="1"/>
          </p:cNvSpPr>
          <p:nvPr>
            <p:ph type="body" sz="quarter" idx="12" hasCustomPrompt="1"/>
          </p:nvPr>
        </p:nvSpPr>
        <p:spPr>
          <a:xfrm>
            <a:off x="584200" y="3962400"/>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Demo Subtitle</a:t>
            </a:r>
          </a:p>
        </p:txBody>
      </p:sp>
      <p:sp>
        <p:nvSpPr>
          <p:cNvPr id="37" name="Rectangle 36">
            <a:extLst>
              <a:ext uri="{FF2B5EF4-FFF2-40B4-BE49-F238E27FC236}">
                <a16:creationId xmlns:a16="http://schemas.microsoft.com/office/drawing/2014/main" id="{51C31649-8481-434D-8633-A945DF033FDA}"/>
              </a:ext>
            </a:extLst>
          </p:cNvPr>
          <p:cNvSpPr/>
          <p:nvPr userDrawn="1"/>
        </p:nvSpPr>
        <p:spPr>
          <a:xfrm>
            <a:off x="529233" y="3360"/>
            <a:ext cx="1435947" cy="536581"/>
          </a:xfrm>
          <a:prstGeom prst="rect">
            <a:avLst/>
          </a:prstGeom>
          <a:solidFill>
            <a:srgbClr val="FF9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Proxima Nova" panose="02000506030000020004" pitchFamily="50" charset="0"/>
              </a:rPr>
              <a:t>Demo</a:t>
            </a:r>
          </a:p>
        </p:txBody>
      </p:sp>
      <p:cxnSp>
        <p:nvCxnSpPr>
          <p:cNvPr id="36" name="Straight Connector 35">
            <a:extLst>
              <a:ext uri="{FF2B5EF4-FFF2-40B4-BE49-F238E27FC236}">
                <a16:creationId xmlns:a16="http://schemas.microsoft.com/office/drawing/2014/main" id="{B8A513EB-6A18-4BE7-949C-D03074C3FCE3}"/>
              </a:ext>
            </a:extLst>
          </p:cNvPr>
          <p:cNvCxnSpPr/>
          <p:nvPr userDrawn="1"/>
        </p:nvCxnSpPr>
        <p:spPr>
          <a:xfrm>
            <a:off x="584200" y="366916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777871-A1AA-4E33-B12B-929199C901D6}"/>
              </a:ext>
            </a:extLst>
          </p:cNvPr>
          <p:cNvPicPr>
            <a:picLocks noChangeAspect="1"/>
          </p:cNvPicPr>
          <p:nvPr userDrawn="1"/>
        </p:nvPicPr>
        <p:blipFill rotWithShape="1">
          <a:blip r:embed="rId3" cstate="print">
            <a:alphaModFix amt="67000"/>
            <a:extLst>
              <a:ext uri="{28A0092B-C50C-407E-A947-70E740481C1C}">
                <a14:useLocalDpi xmlns:a14="http://schemas.microsoft.com/office/drawing/2010/main"/>
              </a:ext>
            </a:extLst>
          </a:blip>
          <a:srcRect t="111" r="20173" b="58603"/>
          <a:stretch/>
        </p:blipFill>
        <p:spPr>
          <a:xfrm>
            <a:off x="3133725" y="1466850"/>
            <a:ext cx="9058275" cy="4781549"/>
          </a:xfrm>
          <a:prstGeom prst="rect">
            <a:avLst/>
          </a:prstGeom>
        </p:spPr>
      </p:pic>
      <p:cxnSp>
        <p:nvCxnSpPr>
          <p:cNvPr id="11" name="Straight Connector 10">
            <a:extLst>
              <a:ext uri="{FF2B5EF4-FFF2-40B4-BE49-F238E27FC236}">
                <a16:creationId xmlns:a16="http://schemas.microsoft.com/office/drawing/2014/main" id="{0C6A827D-9BFA-4542-AE7D-D868557FF9C0}"/>
              </a:ext>
            </a:extLst>
          </p:cNvPr>
          <p:cNvCxnSpPr/>
          <p:nvPr userDrawn="1"/>
        </p:nvCxnSpPr>
        <p:spPr>
          <a:xfrm>
            <a:off x="958138" y="1488319"/>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AADB76C-EAFB-4FA9-842C-92856D5B9CFD}"/>
              </a:ext>
            </a:extLst>
          </p:cNvPr>
          <p:cNvSpPr/>
          <p:nvPr userDrawn="1"/>
        </p:nvSpPr>
        <p:spPr>
          <a:xfrm>
            <a:off x="471682" y="563840"/>
            <a:ext cx="8574451" cy="751616"/>
          </a:xfrm>
          <a:prstGeom prst="rect">
            <a:avLst/>
          </a:prstGeom>
        </p:spPr>
        <p:txBody>
          <a:bodyPr wrap="square">
            <a:spAutoFit/>
          </a:bodyPr>
          <a:lstStyle/>
          <a:p>
            <a:pPr lvl="1">
              <a:lnSpc>
                <a:spcPct val="120000"/>
              </a:lnSpc>
            </a:pPr>
            <a:r>
              <a:rPr lang="en-US" sz="4000" b="1" dirty="0">
                <a:solidFill>
                  <a:srgbClr val="3C4252"/>
                </a:solidFill>
                <a:latin typeface="Proxima Nova Semibold" panose="02000506030000020004" pitchFamily="50" charset="0"/>
                <a:ea typeface="Proxima Nova" charset="0"/>
                <a:cs typeface="Proxima Nova" charset="0"/>
              </a:rPr>
              <a:t>Agenda</a:t>
            </a:r>
          </a:p>
        </p:txBody>
      </p:sp>
      <p:sp>
        <p:nvSpPr>
          <p:cNvPr id="12" name="Text Placeholder 4">
            <a:extLst>
              <a:ext uri="{FF2B5EF4-FFF2-40B4-BE49-F238E27FC236}">
                <a16:creationId xmlns:a16="http://schemas.microsoft.com/office/drawing/2014/main" id="{88D39669-4B38-468C-A12F-4BB869C09E9C}"/>
              </a:ext>
            </a:extLst>
          </p:cNvPr>
          <p:cNvSpPr>
            <a:spLocks noGrp="1"/>
          </p:cNvSpPr>
          <p:nvPr>
            <p:ph type="body" sz="quarter" idx="12" hasCustomPrompt="1"/>
          </p:nvPr>
        </p:nvSpPr>
        <p:spPr>
          <a:xfrm>
            <a:off x="841651" y="1906765"/>
            <a:ext cx="5510213" cy="997196"/>
          </a:xfrm>
          <a:noFill/>
        </p:spPr>
        <p:txBody>
          <a:bodyPr wrap="square" lIns="0" tIns="0" rIns="0" bIns="0">
            <a:spAutoFit/>
          </a:bodyPr>
          <a:lstStyle>
            <a:lvl1pPr marL="571500" indent="-571500">
              <a:spcBef>
                <a:spcPts val="0"/>
              </a:spcBef>
              <a:buFont typeface="Arial" panose="020B0604020202020204" pitchFamily="34" charset="0"/>
              <a:buChar char="•"/>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1</a:t>
            </a:r>
          </a:p>
          <a:p>
            <a:pPr lvl="0"/>
            <a:r>
              <a:rPr lang="en-US" dirty="0"/>
              <a:t>Section 2</a:t>
            </a:r>
          </a:p>
        </p:txBody>
      </p:sp>
    </p:spTree>
    <p:extLst>
      <p:ext uri="{BB962C8B-B14F-4D97-AF65-F5344CB8AC3E}">
        <p14:creationId xmlns:p14="http://schemas.microsoft.com/office/powerpoint/2010/main" val="406039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41564"/>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B5B349F-CA7A-4D74-8E3C-07A79F8B1A7C}"/>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02A4CE0A-7B63-45A0-843A-8C9EC1BCE0B0}"/>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3472047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5044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7831B3DD-59C0-429E-8E20-9C54E526AC70}"/>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1A038403-6393-458F-AF56-60B20DE7797B}"/>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1605344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pic>
          <p:nvPicPr>
            <p:cNvPr id="9" name="Graphic 8">
              <a:extLst>
                <a:ext uri="{FF2B5EF4-FFF2-40B4-BE49-F238E27FC236}">
                  <a16:creationId xmlns:a16="http://schemas.microsoft.com/office/drawing/2014/main" id="{939578B2-347C-4BF7-8FB7-34760D22A23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000" y="6219000"/>
              <a:ext cx="912649" cy="315000"/>
            </a:xfrm>
            <a:prstGeom prst="rect">
              <a:avLst/>
            </a:prstGeom>
          </p:spPr>
        </p:pic>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1" name="Rectangle 10">
                <a:extLst>
                  <a:ext uri="{FF2B5EF4-FFF2-40B4-BE49-F238E27FC236}">
                    <a16:creationId xmlns:a16="http://schemas.microsoft.com/office/drawing/2014/main" id="{4938FE86-9A17-4FA6-9AA1-5D369BBBC682}"/>
                  </a:ext>
                </a:extLst>
              </p:cNvPr>
              <p:cNvSpPr/>
              <p:nvPr userDrawn="1"/>
            </p:nvSpPr>
            <p:spPr>
              <a:xfrm>
                <a:off x="177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6" name="Subtitle 2">
            <a:extLst>
              <a:ext uri="{FF2B5EF4-FFF2-40B4-BE49-F238E27FC236}">
                <a16:creationId xmlns:a16="http://schemas.microsoft.com/office/drawing/2014/main" id="{A54D242E-DC3D-49FF-8486-48F27A738338}"/>
              </a:ext>
            </a:extLst>
          </p:cNvPr>
          <p:cNvSpPr>
            <a:spLocks noGrp="1"/>
          </p:cNvSpPr>
          <p:nvPr>
            <p:ph type="subTitle" idx="1" hasCustomPrompt="1"/>
          </p:nvPr>
        </p:nvSpPr>
        <p:spPr>
          <a:xfrm>
            <a:off x="336000" y="5544000"/>
            <a:ext cx="9144000" cy="551636"/>
          </a:xfrm>
          <a:prstGeom prst="rect">
            <a:avLst/>
          </a:prstGeom>
        </p:spPr>
        <p:txBody>
          <a:bodyPr>
            <a:normAutofit/>
          </a:bodyPr>
          <a:lstStyle>
            <a:lvl1pPr marL="0" indent="0" algn="l">
              <a:lnSpc>
                <a:spcPct val="90000"/>
              </a:lnSpc>
              <a:spcBef>
                <a:spcPts val="0"/>
              </a:spcBef>
              <a:buNone/>
              <a:defRPr lang="en-US" sz="1800" kern="1200" spc="-50" baseline="0" dirty="0">
                <a:solidFill>
                  <a:srgbClr val="F2F2F2"/>
                </a:solidFill>
                <a:latin typeface="Segoe UI Semibold" panose="020B0702040204020203" pitchFamily="34" charset="0"/>
                <a:ea typeface="+mn-ea"/>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[Next session presenter]</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3" name="Picture 2" descr="A picture containing food&#10;&#10;Description automatically generated">
            <a:extLst>
              <a:ext uri="{FF2B5EF4-FFF2-40B4-BE49-F238E27FC236}">
                <a16:creationId xmlns:a16="http://schemas.microsoft.com/office/drawing/2014/main" id="{41C1DBB3-155A-4D97-BCD7-703B9E79754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45504" y="578897"/>
            <a:ext cx="3300991" cy="3435103"/>
          </a:xfrm>
          <a:prstGeom prst="rect">
            <a:avLst/>
          </a:prstGeom>
        </p:spPr>
      </p:pic>
    </p:spTree>
    <p:extLst>
      <p:ext uri="{BB962C8B-B14F-4D97-AF65-F5344CB8AC3E}">
        <p14:creationId xmlns:p14="http://schemas.microsoft.com/office/powerpoint/2010/main" val="33059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175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tmplLst>
          <p:tmpl lvl="1">
            <p:tnLst>
              <p:par>
                <p:cTn presetID="10" presetClass="entr" presetSubtype="0" fill="hold" nodeType="withEffect">
                  <p:stCondLst>
                    <p:cond delay="17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19BA-A691-4701-A2C4-705C0D2E6D0E}"/>
              </a:ext>
            </a:extLst>
          </p:cNvPr>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0BA9D76-67BB-4C6D-9B4E-7CAC65B36CE0}"/>
              </a:ext>
            </a:extLst>
          </p:cNvPr>
          <p:cNvSpPr>
            <a:spLocks noGrp="1"/>
          </p:cNvSpPr>
          <p:nvPr>
            <p:ph type="subTitle" idx="1"/>
          </p:nvPr>
        </p:nvSpPr>
        <p:spPr>
          <a:xfrm>
            <a:off x="1524000" y="3602038"/>
            <a:ext cx="9144000" cy="1655762"/>
          </a:xfrm>
        </p:spPr>
        <p:txBody>
          <a:bodyPr/>
          <a:lstStyle>
            <a:lvl1pPr marL="0" indent="0" algn="ctr">
              <a:buNone/>
              <a:defRPr sz="2400">
                <a:latin typeface="Segoe UI (Body)"/>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EBAE2-C87C-49DB-AEF3-16FF81802095}"/>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5" name="Footer Placeholder 4">
            <a:extLst>
              <a:ext uri="{FF2B5EF4-FFF2-40B4-BE49-F238E27FC236}">
                <a16:creationId xmlns:a16="http://schemas.microsoft.com/office/drawing/2014/main" id="{8DF84CC3-B8B1-4F75-AAE2-C2BB17273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C78ED21-BD66-436F-A353-F82BA43A195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0790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E804-2E15-452F-81AA-C7771FECDADB}"/>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EB9E3AE-4A1D-4963-886F-B76A02648422}"/>
              </a:ext>
            </a:extLst>
          </p:cNvPr>
          <p:cNvSpPr>
            <a:spLocks noGrp="1"/>
          </p:cNvSpPr>
          <p:nvPr>
            <p:ph idx="1"/>
          </p:nvPr>
        </p:nvSpPr>
        <p:spPr>
          <a:xfrm>
            <a:off x="491970" y="1797302"/>
            <a:ext cx="1123543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4A178-9F81-4B73-990F-9EB4EA0CAAD7}"/>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2/17/2020</a:t>
            </a:fld>
            <a:endParaRPr lang="en-US"/>
          </a:p>
        </p:txBody>
      </p:sp>
      <p:sp>
        <p:nvSpPr>
          <p:cNvPr id="5" name="Footer Placeholder 4">
            <a:extLst>
              <a:ext uri="{FF2B5EF4-FFF2-40B4-BE49-F238E27FC236}">
                <a16:creationId xmlns:a16="http://schemas.microsoft.com/office/drawing/2014/main" id="{6F8AD597-1F4E-449C-955C-F3731385F4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09F35D-4246-4049-98FE-5A81AAA4CC53}"/>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46916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descr="A close up of a logo&#10;&#10;Description automatically generated">
            <a:extLst>
              <a:ext uri="{FF2B5EF4-FFF2-40B4-BE49-F238E27FC236}">
                <a16:creationId xmlns:a16="http://schemas.microsoft.com/office/drawing/2014/main" id="{0C4F58D2-95B8-4C03-888C-574A5EAFD92B}"/>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2050" y="6246581"/>
            <a:ext cx="12194050" cy="615006"/>
          </a:xfrm>
          <a:prstGeom prst="rect">
            <a:avLst/>
          </a:prstGeom>
        </p:spPr>
      </p:pic>
      <p:sp>
        <p:nvSpPr>
          <p:cNvPr id="2" name="Title Placeholder 1">
            <a:extLst>
              <a:ext uri="{FF2B5EF4-FFF2-40B4-BE49-F238E27FC236}">
                <a16:creationId xmlns:a16="http://schemas.microsoft.com/office/drawing/2014/main" id="{AB65481E-FAC2-419E-9A7F-3E69540E3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D28CD83-25A8-4FF3-BECB-CB04937AF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B3B74907-2B51-4166-83AE-B3F2C14F95FE}"/>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1055797" y="148300"/>
            <a:ext cx="813647" cy="846703"/>
          </a:xfrm>
          <a:prstGeom prst="rect">
            <a:avLst/>
          </a:prstGeom>
        </p:spPr>
      </p:pic>
      <p:sp>
        <p:nvSpPr>
          <p:cNvPr id="16" name="TextBox 15">
            <a:extLst>
              <a:ext uri="{FF2B5EF4-FFF2-40B4-BE49-F238E27FC236}">
                <a16:creationId xmlns:a16="http://schemas.microsoft.com/office/drawing/2014/main" id="{9BD83F23-7079-4778-A661-5145C6124520}"/>
              </a:ext>
            </a:extLst>
          </p:cNvPr>
          <p:cNvSpPr txBox="1"/>
          <p:nvPr userDrawn="1"/>
        </p:nvSpPr>
        <p:spPr>
          <a:xfrm>
            <a:off x="-220988" y="6203184"/>
            <a:ext cx="1518083" cy="246221"/>
          </a:xfrm>
          <a:prstGeom prst="rect">
            <a:avLst/>
          </a:prstGeom>
          <a:noFill/>
        </p:spPr>
        <p:txBody>
          <a:bodyPr wrap="square" rtlCol="0">
            <a:spAutoFit/>
          </a:bodyPr>
          <a:lstStyle/>
          <a:p>
            <a:pPr algn="ctr"/>
            <a:r>
              <a:rPr lang="en-US" sz="1000" b="1" i="1" dirty="0">
                <a:solidFill>
                  <a:schemeClr val="bg2">
                    <a:lumMod val="50000"/>
                  </a:schemeClr>
                </a:solidFill>
                <a:latin typeface="Segoe UI Light" panose="020B0502040204020203" pitchFamily="34" charset="0"/>
                <a:cs typeface="Segoe UI Light" panose="020B0502040204020203" pitchFamily="34" charset="0"/>
              </a:rPr>
              <a:t>Sponsored By:</a:t>
            </a:r>
            <a:endParaRPr lang="en-IN" sz="1000" b="1" i="1" dirty="0">
              <a:solidFill>
                <a:schemeClr val="bg2">
                  <a:lumMod val="50000"/>
                </a:schemeClr>
              </a:solidFill>
              <a:latin typeface="Segoe UI Light" panose="020B0502040204020203" pitchFamily="34" charset="0"/>
              <a:cs typeface="Segoe UI Light" panose="020B0502040204020203" pitchFamily="34" charset="0"/>
            </a:endParaRPr>
          </a:p>
        </p:txBody>
      </p:sp>
      <p:pic>
        <p:nvPicPr>
          <p:cNvPr id="17" name="Picture 16" descr="A picture containing drawing&#10;&#10;Description automatically generated">
            <a:extLst>
              <a:ext uri="{FF2B5EF4-FFF2-40B4-BE49-F238E27FC236}">
                <a16:creationId xmlns:a16="http://schemas.microsoft.com/office/drawing/2014/main" id="{34561D2E-1BDA-423D-803F-34B55A7F660F}"/>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31230" y="6445849"/>
            <a:ext cx="1768597" cy="358141"/>
          </a:xfrm>
          <a:prstGeom prst="rect">
            <a:avLst/>
          </a:prstGeom>
          <a:noFill/>
        </p:spPr>
      </p:pic>
      <p:sp>
        <p:nvSpPr>
          <p:cNvPr id="11" name="Rectangle 10">
            <a:extLst>
              <a:ext uri="{FF2B5EF4-FFF2-40B4-BE49-F238E27FC236}">
                <a16:creationId xmlns:a16="http://schemas.microsoft.com/office/drawing/2014/main" id="{6C250F83-149C-4089-A384-EDF81F19F1D8}"/>
              </a:ext>
            </a:extLst>
          </p:cNvPr>
          <p:cNvSpPr/>
          <p:nvPr userDrawn="1"/>
        </p:nvSpPr>
        <p:spPr>
          <a:xfrm>
            <a:off x="0" y="6230209"/>
            <a:ext cx="12192000" cy="636688"/>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 name="Group 9">
            <a:extLst>
              <a:ext uri="{FF2B5EF4-FFF2-40B4-BE49-F238E27FC236}">
                <a16:creationId xmlns:a16="http://schemas.microsoft.com/office/drawing/2014/main" id="{88F5BBED-821E-4792-B758-54CBD2421F2D}"/>
              </a:ext>
            </a:extLst>
          </p:cNvPr>
          <p:cNvGrpSpPr/>
          <p:nvPr userDrawn="1"/>
        </p:nvGrpSpPr>
        <p:grpSpPr>
          <a:xfrm>
            <a:off x="10356694" y="6208506"/>
            <a:ext cx="1705966" cy="585021"/>
            <a:chOff x="10241280" y="6199628"/>
            <a:chExt cx="1705966" cy="585021"/>
          </a:xfrm>
        </p:grpSpPr>
        <p:sp>
          <p:nvSpPr>
            <p:cNvPr id="14" name="TextBox 13">
              <a:extLst>
                <a:ext uri="{FF2B5EF4-FFF2-40B4-BE49-F238E27FC236}">
                  <a16:creationId xmlns:a16="http://schemas.microsoft.com/office/drawing/2014/main" id="{DBFFECAC-F8ED-4D1A-86E0-DB3B8A19610A}"/>
                </a:ext>
              </a:extLst>
            </p:cNvPr>
            <p:cNvSpPr txBox="1"/>
            <p:nvPr userDrawn="1"/>
          </p:nvSpPr>
          <p:spPr>
            <a:xfrm>
              <a:off x="10241280" y="6199628"/>
              <a:ext cx="1094232" cy="246221"/>
            </a:xfrm>
            <a:prstGeom prst="rect">
              <a:avLst/>
            </a:prstGeom>
            <a:noFill/>
          </p:spPr>
          <p:txBody>
            <a:bodyPr wrap="square" rtlCol="0">
              <a:spAutoFit/>
            </a:bodyPr>
            <a:lstStyle/>
            <a:p>
              <a:pPr algn="ctr"/>
              <a:r>
                <a:rPr lang="en-US" sz="1000" b="1" i="1" dirty="0">
                  <a:solidFill>
                    <a:schemeClr val="bg2">
                      <a:lumMod val="50000"/>
                    </a:schemeClr>
                  </a:solidFill>
                  <a:latin typeface="Segoe UI Light" panose="020B0502040204020203" pitchFamily="34" charset="0"/>
                  <a:cs typeface="Segoe UI Light" panose="020B0502040204020203" pitchFamily="34" charset="0"/>
                </a:rPr>
                <a:t>Supported By:</a:t>
              </a:r>
              <a:endParaRPr lang="en-IN" sz="1000" b="1" i="1" dirty="0">
                <a:solidFill>
                  <a:schemeClr val="bg2">
                    <a:lumMod val="50000"/>
                  </a:schemeClr>
                </a:solidFill>
                <a:latin typeface="Segoe UI Light" panose="020B0502040204020203" pitchFamily="34" charset="0"/>
                <a:cs typeface="Segoe UI Light" panose="020B0502040204020203" pitchFamily="34" charset="0"/>
              </a:endParaRPr>
            </a:p>
          </p:txBody>
        </p:sp>
        <p:pic>
          <p:nvPicPr>
            <p:cNvPr id="29" name="Picture 28" descr="A picture containing clipart&#10;&#10;Description automatically generated">
              <a:extLst>
                <a:ext uri="{FF2B5EF4-FFF2-40B4-BE49-F238E27FC236}">
                  <a16:creationId xmlns:a16="http://schemas.microsoft.com/office/drawing/2014/main" id="{3CFDD1F4-FDE6-4291-B1D9-4E5E224335AD}"/>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425913" y="6459247"/>
              <a:ext cx="1521333" cy="325402"/>
            </a:xfrm>
            <a:prstGeom prst="rect">
              <a:avLst/>
            </a:prstGeom>
          </p:spPr>
        </p:pic>
      </p:grpSp>
      <p:pic>
        <p:nvPicPr>
          <p:cNvPr id="5" name="Picture 4" descr="A picture containing drawing&#10;&#10;Description automatically generated">
            <a:extLst>
              <a:ext uri="{FF2B5EF4-FFF2-40B4-BE49-F238E27FC236}">
                <a16:creationId xmlns:a16="http://schemas.microsoft.com/office/drawing/2014/main" id="{934AB2DD-A206-47F5-B1BA-4520457D51F7}"/>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2385735" y="6255459"/>
            <a:ext cx="1534152" cy="557409"/>
          </a:xfrm>
          <a:prstGeom prst="rect">
            <a:avLst/>
          </a:prstGeom>
        </p:spPr>
      </p:pic>
      <p:grpSp>
        <p:nvGrpSpPr>
          <p:cNvPr id="23" name="Group 22">
            <a:extLst>
              <a:ext uri="{FF2B5EF4-FFF2-40B4-BE49-F238E27FC236}">
                <a16:creationId xmlns:a16="http://schemas.microsoft.com/office/drawing/2014/main" id="{A8DFBB16-5248-4C2B-9A1F-565C7EA88801}"/>
              </a:ext>
            </a:extLst>
          </p:cNvPr>
          <p:cNvGrpSpPr/>
          <p:nvPr userDrawn="1"/>
        </p:nvGrpSpPr>
        <p:grpSpPr>
          <a:xfrm>
            <a:off x="5350091" y="6304983"/>
            <a:ext cx="5074621" cy="529005"/>
            <a:chOff x="4187110" y="6344842"/>
            <a:chExt cx="4680503" cy="529005"/>
          </a:xfrm>
        </p:grpSpPr>
        <p:sp>
          <p:nvSpPr>
            <p:cNvPr id="18" name="TextBox 17">
              <a:extLst>
                <a:ext uri="{FF2B5EF4-FFF2-40B4-BE49-F238E27FC236}">
                  <a16:creationId xmlns:a16="http://schemas.microsoft.com/office/drawing/2014/main" id="{3CEDD516-1054-42A7-8ED2-5E3294F4D127}"/>
                </a:ext>
              </a:extLst>
            </p:cNvPr>
            <p:cNvSpPr txBox="1"/>
            <p:nvPr userDrawn="1"/>
          </p:nvSpPr>
          <p:spPr>
            <a:xfrm>
              <a:off x="4678699" y="6350627"/>
              <a:ext cx="1515602" cy="523220"/>
            </a:xfrm>
            <a:prstGeom prst="rect">
              <a:avLst/>
            </a:prstGeom>
            <a:noFill/>
          </p:spPr>
          <p:txBody>
            <a:bodyPr wrap="square" rtlCol="0">
              <a:spAutoFit/>
            </a:bodyPr>
            <a:lstStyle/>
            <a:p>
              <a:pPr algn="l"/>
              <a:r>
                <a:rPr lang="en-US" sz="1400" dirty="0">
                  <a:solidFill>
                    <a:schemeClr val="bg2">
                      <a:lumMod val="25000"/>
                    </a:schemeClr>
                  </a:solidFill>
                  <a:latin typeface="Segoe UI" panose="020B0502040204020203" pitchFamily="34" charset="0"/>
                  <a:cs typeface="Segoe UI" panose="020B0502040204020203" pitchFamily="34" charset="0"/>
                </a:rPr>
                <a:t>@</a:t>
              </a:r>
              <a:r>
                <a:rPr lang="en-US" sz="1400" dirty="0" err="1">
                  <a:solidFill>
                    <a:schemeClr val="bg2">
                      <a:lumMod val="25000"/>
                    </a:schemeClr>
                  </a:solidFill>
                  <a:latin typeface="Segoe UI" panose="020B0502040204020203" pitchFamily="34" charset="0"/>
                  <a:cs typeface="Segoe UI" panose="020B0502040204020203" pitchFamily="34" charset="0"/>
                </a:rPr>
                <a:t>GPPBootcamp</a:t>
              </a:r>
              <a:r>
                <a:rPr lang="en-US" sz="1400" dirty="0">
                  <a:solidFill>
                    <a:schemeClr val="bg2">
                      <a:lumMod val="25000"/>
                    </a:schemeClr>
                  </a:solidFill>
                  <a:latin typeface="Segoe UI" panose="020B0502040204020203" pitchFamily="34" charset="0"/>
                  <a:cs typeface="Segoe UI" panose="020B0502040204020203" pitchFamily="34" charset="0"/>
                </a:rPr>
                <a:t> </a:t>
              </a:r>
            </a:p>
            <a:p>
              <a:pPr algn="l"/>
              <a:r>
                <a:rPr lang="en-US" sz="1400" b="1" dirty="0">
                  <a:solidFill>
                    <a:schemeClr val="bg2">
                      <a:lumMod val="25000"/>
                    </a:schemeClr>
                  </a:solidFill>
                  <a:latin typeface="Segoe UI" panose="020B0502040204020203" pitchFamily="34" charset="0"/>
                  <a:cs typeface="Segoe UI" panose="020B0502040204020203" pitchFamily="34" charset="0"/>
                </a:rPr>
                <a:t>#GPPBPune2020</a:t>
              </a:r>
            </a:p>
          </p:txBody>
        </p:sp>
        <p:pic>
          <p:nvPicPr>
            <p:cNvPr id="19" name="Picture 18" descr="A picture containing ax, plant&#10;&#10;Description automatically generated">
              <a:extLst>
                <a:ext uri="{FF2B5EF4-FFF2-40B4-BE49-F238E27FC236}">
                  <a16:creationId xmlns:a16="http://schemas.microsoft.com/office/drawing/2014/main" id="{472A6468-7947-42A3-B36E-9CAC5D71B9C6}"/>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4187110" y="6478054"/>
              <a:ext cx="489539" cy="342372"/>
            </a:xfrm>
            <a:prstGeom prst="rect">
              <a:avLst/>
            </a:prstGeom>
            <a:noFill/>
          </p:spPr>
        </p:pic>
        <p:sp>
          <p:nvSpPr>
            <p:cNvPr id="22" name="TextBox 21">
              <a:extLst>
                <a:ext uri="{FF2B5EF4-FFF2-40B4-BE49-F238E27FC236}">
                  <a16:creationId xmlns:a16="http://schemas.microsoft.com/office/drawing/2014/main" id="{30D9316B-F128-415D-8DBB-9216C5152737}"/>
                </a:ext>
              </a:extLst>
            </p:cNvPr>
            <p:cNvSpPr txBox="1"/>
            <p:nvPr userDrawn="1"/>
          </p:nvSpPr>
          <p:spPr>
            <a:xfrm>
              <a:off x="6112576" y="6344842"/>
              <a:ext cx="2755037" cy="523220"/>
            </a:xfrm>
            <a:prstGeom prst="rect">
              <a:avLst/>
            </a:prstGeom>
            <a:noFill/>
          </p:spPr>
          <p:txBody>
            <a:bodyPr wrap="square" rtlCol="0">
              <a:spAutoFit/>
            </a:bodyPr>
            <a:lstStyle/>
            <a:p>
              <a:pPr algn="l"/>
              <a:r>
                <a:rPr lang="en-US" sz="1400" dirty="0">
                  <a:solidFill>
                    <a:schemeClr val="bg2">
                      <a:lumMod val="25000"/>
                    </a:schemeClr>
                  </a:solidFill>
                  <a:latin typeface="Segoe UI" panose="020B0502040204020203" pitchFamily="34" charset="0"/>
                  <a:cs typeface="Segoe UI" panose="020B0502040204020203" pitchFamily="34" charset="0"/>
                </a:rPr>
                <a:t>#</a:t>
              </a:r>
              <a:r>
                <a:rPr lang="en-US" sz="1400" dirty="0" err="1">
                  <a:solidFill>
                    <a:schemeClr val="bg2">
                      <a:lumMod val="25000"/>
                    </a:schemeClr>
                  </a:solidFill>
                  <a:latin typeface="Segoe UI" panose="020B0502040204020203" pitchFamily="34" charset="0"/>
                  <a:cs typeface="Segoe UI" panose="020B0502040204020203" pitchFamily="34" charset="0"/>
                </a:rPr>
                <a:t>PowerPlatform</a:t>
              </a:r>
              <a:r>
                <a:rPr lang="en-US" sz="1400" dirty="0">
                  <a:solidFill>
                    <a:schemeClr val="bg2">
                      <a:lumMod val="25000"/>
                    </a:schemeClr>
                  </a:solidFill>
                  <a:latin typeface="Segoe UI" panose="020B0502040204020203" pitchFamily="34" charset="0"/>
                  <a:cs typeface="Segoe UI" panose="020B0502040204020203" pitchFamily="34" charset="0"/>
                </a:rPr>
                <a:t>       #GPPB2020</a:t>
              </a:r>
            </a:p>
            <a:p>
              <a:pPr algn="l"/>
              <a:r>
                <a:rPr lang="en-US" sz="1400" dirty="0">
                  <a:solidFill>
                    <a:schemeClr val="bg2">
                      <a:lumMod val="25000"/>
                    </a:schemeClr>
                  </a:solidFill>
                  <a:latin typeface="Segoe UI" panose="020B0502040204020203" pitchFamily="34" charset="0"/>
                  <a:cs typeface="Segoe UI" panose="020B0502040204020203" pitchFamily="34" charset="0"/>
                </a:rPr>
                <a:t>#</a:t>
              </a:r>
              <a:r>
                <a:rPr lang="en-US" sz="1400" dirty="0" err="1">
                  <a:solidFill>
                    <a:schemeClr val="bg2">
                      <a:lumMod val="25000"/>
                    </a:schemeClr>
                  </a:solidFill>
                  <a:latin typeface="Segoe UI" panose="020B0502040204020203" pitchFamily="34" charset="0"/>
                  <a:cs typeface="Segoe UI" panose="020B0502040204020203" pitchFamily="34" charset="0"/>
                </a:rPr>
                <a:t>GlobalPowerPlatformBootcamp</a:t>
              </a:r>
              <a:endParaRPr lang="en-IN" sz="1400" dirty="0">
                <a:solidFill>
                  <a:schemeClr val="bg2">
                    <a:lumMod val="25000"/>
                  </a:schemeClr>
                </a:solidFill>
                <a:latin typeface="Segoe UI" panose="020B0502040204020203" pitchFamily="34" charset="0"/>
                <a:cs typeface="Segoe UI" panose="020B0502040204020203" pitchFamily="34" charset="0"/>
              </a:endParaRPr>
            </a:p>
          </p:txBody>
        </p:sp>
      </p:grpSp>
      <p:cxnSp>
        <p:nvCxnSpPr>
          <p:cNvPr id="20" name="Straight Connector 19">
            <a:extLst>
              <a:ext uri="{FF2B5EF4-FFF2-40B4-BE49-F238E27FC236}">
                <a16:creationId xmlns:a16="http://schemas.microsoft.com/office/drawing/2014/main" id="{8D07A1C6-CCFD-4D76-98BE-EB2C49F29ADD}"/>
              </a:ext>
            </a:extLst>
          </p:cNvPr>
          <p:cNvCxnSpPr/>
          <p:nvPr userDrawn="1"/>
        </p:nvCxnSpPr>
        <p:spPr>
          <a:xfrm>
            <a:off x="2092780" y="6351973"/>
            <a:ext cx="0" cy="506027"/>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693256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7" r:id="rId4"/>
    <p:sldLayoutId id="2147483666" r:id="rId5"/>
    <p:sldLayoutId id="2147483664" r:id="rId6"/>
    <p:sldLayoutId id="2147483662"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9" r:id="rId19"/>
    <p:sldLayoutId id="214748367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powerusers.microsoft.com/t5/Power-Apps-Ideas/Sharing-Flow-and-connections/idi-p/46925" TargetMode="External"/><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www.muhimbi.com/" TargetMode="External"/><Relationship Id="rId7" Type="http://schemas.openxmlformats.org/officeDocument/2006/relationships/hyperlink" Target="mailto:support@muhimbi.com" TargetMode="External"/><Relationship Id="rId2" Type="http://schemas.openxmlformats.org/officeDocument/2006/relationships/hyperlink" Target="https://twitter.com/muhimbi" TargetMode="External"/><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hyperlink" Target="https://www.linkedin.com/company/muhimbi-ltd" TargetMode="External"/><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dev.office.com/devprogram"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docs.microsoft.com/en-us/learn/powerplat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s://www.facebook.com/clavin.fernandes.90" TargetMode="External"/><Relationship Id="rId11" Type="http://schemas.openxmlformats.org/officeDocument/2006/relationships/hyperlink" Target="https://clavinfernandes.wordpress.com/" TargetMode="External"/><Relationship Id="rId5" Type="http://schemas.openxmlformats.org/officeDocument/2006/relationships/hyperlink" Target="https://twitter.com/clavinfernandes" TargetMode="External"/><Relationship Id="rId10" Type="http://schemas.openxmlformats.org/officeDocument/2006/relationships/image" Target="../media/image28.png"/><Relationship Id="rId4" Type="http://schemas.openxmlformats.org/officeDocument/2006/relationships/hyperlink" Target="https://twitter.com/" TargetMode="External"/><Relationship Id="rId9" Type="http://schemas.openxmlformats.org/officeDocument/2006/relationships/hyperlink" Target="https://www.linkedin.com/in/clavin-fernandes-38a30862/"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twitter.com/yashkamdar391" TargetMode="External"/><Relationship Id="rId7" Type="http://schemas.openxmlformats.org/officeDocument/2006/relationships/hyperlink" Target="https://www.linkedin.com/in/yash-kamdar-225494b2/" TargetMode="External"/><Relationship Id="rId2" Type="http://schemas.openxmlformats.org/officeDocument/2006/relationships/image" Target="../media/image29.png"/><Relationship Id="rId1" Type="http://schemas.openxmlformats.org/officeDocument/2006/relationships/slideLayout" Target="../slideLayouts/slideLayout9.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hyperlink" Target="https://www.facebook.com/ykamdar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3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Content Placeholder 39">
            <a:extLst>
              <a:ext uri="{FF2B5EF4-FFF2-40B4-BE49-F238E27FC236}">
                <a16:creationId xmlns:a16="http://schemas.microsoft.com/office/drawing/2014/main" id="{4B143D83-4F37-4003-9413-9C711FF49D60}"/>
              </a:ext>
            </a:extLst>
          </p:cNvPr>
          <p:cNvPicPr>
            <a:picLocks noGrp="1" noChangeAspect="1"/>
          </p:cNvPicPr>
          <p:nvPr>
            <p:ph idx="1"/>
          </p:nvPr>
        </p:nvPicPr>
        <p:blipFill>
          <a:blip r:embed="rId3"/>
          <a:stretch>
            <a:fillRect/>
          </a:stretch>
        </p:blipFill>
        <p:spPr>
          <a:xfrm>
            <a:off x="521207" y="1088136"/>
            <a:ext cx="11304433" cy="5040000"/>
          </a:xfrm>
          <a:prstGeom prst="rect">
            <a:avLst/>
          </a:prstGeom>
        </p:spPr>
      </p:pic>
      <p:sp>
        <p:nvSpPr>
          <p:cNvPr id="41" name="Title 2">
            <a:extLst>
              <a:ext uri="{FF2B5EF4-FFF2-40B4-BE49-F238E27FC236}">
                <a16:creationId xmlns:a16="http://schemas.microsoft.com/office/drawing/2014/main" id="{52269B0A-B71B-4CFC-B20E-A0E928414A7E}"/>
              </a:ext>
            </a:extLst>
          </p:cNvPr>
          <p:cNvSpPr>
            <a:spLocks noGrp="1"/>
          </p:cNvSpPr>
          <p:nvPr>
            <p:ph type="title"/>
          </p:nvPr>
        </p:nvSpPr>
        <p:spPr>
          <a:xfrm>
            <a:off x="521207" y="448056"/>
            <a:ext cx="6877119" cy="640080"/>
          </a:xfrm>
        </p:spPr>
        <p:txBody>
          <a:bodyPr>
            <a:normAutofit fontScale="90000"/>
          </a:bodyPr>
          <a:lstStyle/>
          <a:p>
            <a:r>
              <a:rPr lang="en-US" sz="4000" dirty="0">
                <a:solidFill>
                  <a:schemeClr val="accent1">
                    <a:lumMod val="75000"/>
                  </a:schemeClr>
                </a:solidFill>
              </a:rPr>
              <a:t>General Architecture and Flow</a:t>
            </a:r>
          </a:p>
        </p:txBody>
      </p:sp>
    </p:spTree>
    <p:extLst>
      <p:ext uri="{BB962C8B-B14F-4D97-AF65-F5344CB8AC3E}">
        <p14:creationId xmlns:p14="http://schemas.microsoft.com/office/powerpoint/2010/main" val="84565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FF0-1259-48D1-8E66-B40BCDEC59AF}"/>
              </a:ext>
            </a:extLst>
          </p:cNvPr>
          <p:cNvSpPr>
            <a:spLocks noGrp="1"/>
          </p:cNvSpPr>
          <p:nvPr>
            <p:ph type="title"/>
          </p:nvPr>
        </p:nvSpPr>
        <p:spPr>
          <a:xfrm>
            <a:off x="585216" y="2537210"/>
            <a:ext cx="7801402" cy="997196"/>
          </a:xfrm>
        </p:spPr>
        <p:txBody>
          <a:bodyPr/>
          <a:lstStyle/>
          <a:p>
            <a:pPr defTabSz="914400"/>
            <a:r>
              <a:rPr lang="en-US" sz="3600" dirty="0">
                <a:solidFill>
                  <a:schemeClr val="accent1">
                    <a:lumMod val="75000"/>
                  </a:schemeClr>
                </a:solidFill>
                <a:ea typeface="+mj-ea"/>
              </a:rPr>
              <a:t>Demo – Export Multiple Media Controls to PDF</a:t>
            </a:r>
          </a:p>
        </p:txBody>
      </p:sp>
      <p:sp>
        <p:nvSpPr>
          <p:cNvPr id="3" name="Text Placeholder 2">
            <a:extLst>
              <a:ext uri="{FF2B5EF4-FFF2-40B4-BE49-F238E27FC236}">
                <a16:creationId xmlns:a16="http://schemas.microsoft.com/office/drawing/2014/main" id="{F6A5BBC5-D383-46C8-9C7D-48FA8DEF32A2}"/>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594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BA955E0C-355D-4AEA-9A2B-3B3E75953E1A}"/>
              </a:ext>
            </a:extLst>
          </p:cNvPr>
          <p:cNvPicPr>
            <a:picLocks noChangeAspect="1"/>
          </p:cNvPicPr>
          <p:nvPr/>
        </p:nvPicPr>
        <p:blipFill>
          <a:blip r:embed="rId2"/>
          <a:stretch>
            <a:fillRect/>
          </a:stretch>
        </p:blipFill>
        <p:spPr>
          <a:xfrm>
            <a:off x="541867" y="1185333"/>
            <a:ext cx="10916355" cy="4946715"/>
          </a:xfrm>
          <a:prstGeom prst="rect">
            <a:avLst/>
          </a:prstGeom>
        </p:spPr>
      </p:pic>
      <p:sp>
        <p:nvSpPr>
          <p:cNvPr id="85" name="Title 2">
            <a:extLst>
              <a:ext uri="{FF2B5EF4-FFF2-40B4-BE49-F238E27FC236}">
                <a16:creationId xmlns:a16="http://schemas.microsoft.com/office/drawing/2014/main" id="{3E5D7AE3-3DE0-4F5B-9E09-557D8DDE69C7}"/>
              </a:ext>
            </a:extLst>
          </p:cNvPr>
          <p:cNvSpPr>
            <a:spLocks noGrp="1"/>
          </p:cNvSpPr>
          <p:nvPr>
            <p:ph type="title"/>
          </p:nvPr>
        </p:nvSpPr>
        <p:spPr>
          <a:xfrm>
            <a:off x="521207" y="448056"/>
            <a:ext cx="6877119" cy="640080"/>
          </a:xfrm>
        </p:spPr>
        <p:txBody>
          <a:bodyPr>
            <a:normAutofit/>
          </a:bodyPr>
          <a:lstStyle/>
          <a:p>
            <a:r>
              <a:rPr lang="en-US" sz="2500" b="1" dirty="0">
                <a:latin typeface="Arial" panose="020B0604020202020204" pitchFamily="34" charset="0"/>
                <a:cs typeface="Arial" panose="020B0604020202020204" pitchFamily="34" charset="0"/>
              </a:rPr>
              <a:t>General Architecture and Flow</a:t>
            </a:r>
          </a:p>
        </p:txBody>
      </p:sp>
    </p:spTree>
    <p:extLst>
      <p:ext uri="{BB962C8B-B14F-4D97-AF65-F5344CB8AC3E}">
        <p14:creationId xmlns:p14="http://schemas.microsoft.com/office/powerpoint/2010/main" val="390548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FF0-1259-48D1-8E66-B40BCDEC59AF}"/>
              </a:ext>
            </a:extLst>
          </p:cNvPr>
          <p:cNvSpPr>
            <a:spLocks noGrp="1"/>
          </p:cNvSpPr>
          <p:nvPr>
            <p:ph type="title"/>
          </p:nvPr>
        </p:nvSpPr>
        <p:spPr>
          <a:xfrm>
            <a:off x="584200" y="1752119"/>
            <a:ext cx="7801402" cy="997196"/>
          </a:xfrm>
        </p:spPr>
        <p:txBody>
          <a:bodyPr/>
          <a:lstStyle/>
          <a:p>
            <a:pPr defTabSz="914400"/>
            <a:r>
              <a:rPr lang="en-US" sz="3600" dirty="0">
                <a:solidFill>
                  <a:schemeClr val="accent1">
                    <a:lumMod val="75000"/>
                  </a:schemeClr>
                </a:solidFill>
                <a:ea typeface="+mj-ea"/>
              </a:rPr>
              <a:t>Enough Talking!  Demo on Power Apps Microphone Media Type!</a:t>
            </a:r>
          </a:p>
        </p:txBody>
      </p:sp>
      <p:sp>
        <p:nvSpPr>
          <p:cNvPr id="3" name="Text Placeholder 2">
            <a:extLst>
              <a:ext uri="{FF2B5EF4-FFF2-40B4-BE49-F238E27FC236}">
                <a16:creationId xmlns:a16="http://schemas.microsoft.com/office/drawing/2014/main" id="{F6A5BBC5-D383-46C8-9C7D-48FA8DEF32A2}"/>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8723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34FEB8D-1023-4DF0-839B-9D7B8BBA4874}"/>
              </a:ext>
            </a:extLst>
          </p:cNvPr>
          <p:cNvPicPr>
            <a:picLocks noGrp="1" noChangeAspect="1"/>
          </p:cNvPicPr>
          <p:nvPr>
            <p:ph sz="half" idx="1"/>
          </p:nvPr>
        </p:nvPicPr>
        <p:blipFill>
          <a:blip r:embed="rId2"/>
          <a:stretch>
            <a:fillRect/>
          </a:stretch>
        </p:blipFill>
        <p:spPr>
          <a:xfrm>
            <a:off x="533187" y="1822450"/>
            <a:ext cx="5134400" cy="4351338"/>
          </a:xfrm>
          <a:prstGeom prst="rect">
            <a:avLst/>
          </a:prstGeom>
        </p:spPr>
      </p:pic>
      <p:sp>
        <p:nvSpPr>
          <p:cNvPr id="5" name="Content Placeholder 4">
            <a:extLst>
              <a:ext uri="{FF2B5EF4-FFF2-40B4-BE49-F238E27FC236}">
                <a16:creationId xmlns:a16="http://schemas.microsoft.com/office/drawing/2014/main" id="{A7F7C1DC-B8AC-4D87-8CBB-632C8530AA2B}"/>
              </a:ext>
            </a:extLst>
          </p:cNvPr>
          <p:cNvSpPr>
            <a:spLocks noGrp="1"/>
          </p:cNvSpPr>
          <p:nvPr>
            <p:ph sz="half" idx="2"/>
          </p:nvPr>
        </p:nvSpPr>
        <p:spPr/>
        <p:txBody>
          <a:bodyPr>
            <a:normAutofit/>
          </a:bodyPr>
          <a:lstStyle/>
          <a:p>
            <a:r>
              <a:rPr lang="en-IN" sz="1800" b="1" spc="-50" dirty="0">
                <a:ln w="3175">
                  <a:noFill/>
                </a:ln>
                <a:solidFill>
                  <a:schemeClr val="accent1">
                    <a:lumMod val="75000"/>
                  </a:schemeClr>
                </a:solidFill>
                <a:latin typeface="Segoe UI Semibold" panose="020B0702040204020203" pitchFamily="34" charset="0"/>
                <a:ea typeface="+mj-ea"/>
                <a:cs typeface="Segoe UI Semibold" panose="020B0702040204020203" pitchFamily="34" charset="0"/>
              </a:rPr>
              <a:t>Vote for this Idea:</a:t>
            </a:r>
            <a:r>
              <a:rPr lang="en-IN" sz="1800" dirty="0"/>
              <a:t> </a:t>
            </a:r>
            <a:r>
              <a:rPr lang="en-IN" sz="1800" dirty="0">
                <a:hlinkClick r:id="rId3"/>
              </a:rPr>
              <a:t>https://powerusers.microsoft.com/t5/Power-Apps-Ideas/Sharing-Flow-and-connections/idi-p/46925</a:t>
            </a:r>
            <a:endParaRPr lang="en-IN" sz="1800" dirty="0"/>
          </a:p>
        </p:txBody>
      </p:sp>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p:txBody>
          <a:bodyPr>
            <a:normAutofit/>
          </a:bodyPr>
          <a:lstStyle/>
          <a:p>
            <a:br>
              <a:rPr lang="en-US" dirty="0"/>
            </a:br>
            <a:r>
              <a:rPr lang="en-US" sz="4000" b="1" spc="-50" dirty="0">
                <a:ln w="3175">
                  <a:noFill/>
                </a:ln>
                <a:solidFill>
                  <a:schemeClr val="accent1">
                    <a:lumMod val="75000"/>
                  </a:schemeClr>
                </a:solidFill>
              </a:rPr>
              <a:t>Decoupling the Flow</a:t>
            </a:r>
          </a:p>
        </p:txBody>
      </p:sp>
    </p:spTree>
    <p:extLst>
      <p:ext uri="{BB962C8B-B14F-4D97-AF65-F5344CB8AC3E}">
        <p14:creationId xmlns:p14="http://schemas.microsoft.com/office/powerpoint/2010/main" val="3257472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p:txBody>
          <a:bodyPr>
            <a:normAutofit/>
          </a:bodyPr>
          <a:lstStyle/>
          <a:p>
            <a:r>
              <a:rPr lang="en-US" sz="3600" b="1" spc="-50" dirty="0">
                <a:ln w="3175">
                  <a:noFill/>
                </a:ln>
                <a:solidFill>
                  <a:schemeClr val="accent1">
                    <a:lumMod val="75000"/>
                  </a:schemeClr>
                </a:solidFill>
              </a:rPr>
              <a:t>Muhimbi PDF Converter Services Online –  Core Concepts Used by The PDF Converter</a:t>
            </a:r>
          </a:p>
        </p:txBody>
      </p:sp>
      <p:pic>
        <p:nvPicPr>
          <p:cNvPr id="10" name="Content Placeholder 9">
            <a:extLst>
              <a:ext uri="{FF2B5EF4-FFF2-40B4-BE49-F238E27FC236}">
                <a16:creationId xmlns:a16="http://schemas.microsoft.com/office/drawing/2014/main" id="{2EE8D582-E4DD-4906-B684-9D301C34140A}"/>
              </a:ext>
            </a:extLst>
          </p:cNvPr>
          <p:cNvPicPr>
            <a:picLocks noGrp="1" noChangeAspect="1"/>
          </p:cNvPicPr>
          <p:nvPr>
            <p:ph sz="half" idx="1"/>
          </p:nvPr>
        </p:nvPicPr>
        <p:blipFill>
          <a:blip r:embed="rId2"/>
          <a:stretch>
            <a:fillRect/>
          </a:stretch>
        </p:blipFill>
        <p:spPr>
          <a:xfrm>
            <a:off x="491971" y="1978861"/>
            <a:ext cx="4700764" cy="3374737"/>
          </a:xfrm>
          <a:prstGeom prst="rect">
            <a:avLst/>
          </a:prstGeom>
        </p:spPr>
      </p:pic>
      <p:pic>
        <p:nvPicPr>
          <p:cNvPr id="2050" name="Picture 2">
            <a:extLst>
              <a:ext uri="{FF2B5EF4-FFF2-40B4-BE49-F238E27FC236}">
                <a16:creationId xmlns:a16="http://schemas.microsoft.com/office/drawing/2014/main" id="{7AB8BE83-4EB0-4238-ABFD-1E8D2E123A9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5245" y="1978861"/>
            <a:ext cx="5704784" cy="249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50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p:txBody>
          <a:bodyPr>
            <a:normAutofit/>
          </a:bodyPr>
          <a:lstStyle/>
          <a:p>
            <a:r>
              <a:rPr lang="en-US" sz="3600" b="1" spc="-50" dirty="0">
                <a:ln w="3175">
                  <a:noFill/>
                </a:ln>
                <a:solidFill>
                  <a:schemeClr val="accent1">
                    <a:lumMod val="75000"/>
                  </a:schemeClr>
                </a:solidFill>
              </a:rPr>
              <a:t>Don’t want to Decouple the Flow?  Then use the Muhimbi REST API!</a:t>
            </a:r>
          </a:p>
        </p:txBody>
      </p:sp>
      <p:pic>
        <p:nvPicPr>
          <p:cNvPr id="3" name="Picture 2">
            <a:extLst>
              <a:ext uri="{FF2B5EF4-FFF2-40B4-BE49-F238E27FC236}">
                <a16:creationId xmlns:a16="http://schemas.microsoft.com/office/drawing/2014/main" id="{EE48657D-8B81-4F45-BC2A-698C17D62F5E}"/>
              </a:ext>
            </a:extLst>
          </p:cNvPr>
          <p:cNvPicPr>
            <a:picLocks noChangeAspect="1"/>
          </p:cNvPicPr>
          <p:nvPr/>
        </p:nvPicPr>
        <p:blipFill>
          <a:blip r:embed="rId2"/>
          <a:stretch>
            <a:fillRect/>
          </a:stretch>
        </p:blipFill>
        <p:spPr>
          <a:xfrm>
            <a:off x="491971" y="1613698"/>
            <a:ext cx="10202686" cy="4422355"/>
          </a:xfrm>
          <a:prstGeom prst="rect">
            <a:avLst/>
          </a:prstGeom>
        </p:spPr>
      </p:pic>
    </p:spTree>
    <p:extLst>
      <p:ext uri="{BB962C8B-B14F-4D97-AF65-F5344CB8AC3E}">
        <p14:creationId xmlns:p14="http://schemas.microsoft.com/office/powerpoint/2010/main" val="295614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9C240-B03B-4465-B5C2-A0CA462A7A4F}"/>
              </a:ext>
            </a:extLst>
          </p:cNvPr>
          <p:cNvSpPr>
            <a:spLocks noGrp="1"/>
          </p:cNvSpPr>
          <p:nvPr>
            <p:ph type="title"/>
          </p:nvPr>
        </p:nvSpPr>
        <p:spPr/>
        <p:txBody>
          <a:bodyPr>
            <a:normAutofit/>
          </a:bodyPr>
          <a:lstStyle/>
          <a:p>
            <a:r>
              <a:rPr lang="en-US" sz="3600" b="1" spc="-50" dirty="0">
                <a:ln w="3175">
                  <a:noFill/>
                </a:ln>
                <a:solidFill>
                  <a:schemeClr val="accent1">
                    <a:lumMod val="75000"/>
                  </a:schemeClr>
                </a:solidFill>
              </a:rPr>
              <a:t>Thank you  – Connect with us</a:t>
            </a:r>
          </a:p>
        </p:txBody>
      </p:sp>
      <p:grpSp>
        <p:nvGrpSpPr>
          <p:cNvPr id="6" name="Group 5">
            <a:extLst>
              <a:ext uri="{FF2B5EF4-FFF2-40B4-BE49-F238E27FC236}">
                <a16:creationId xmlns:a16="http://schemas.microsoft.com/office/drawing/2014/main" id="{543A992B-88EB-48D4-8AAB-9A38ABE54730}"/>
              </a:ext>
            </a:extLst>
          </p:cNvPr>
          <p:cNvGrpSpPr/>
          <p:nvPr/>
        </p:nvGrpSpPr>
        <p:grpSpPr>
          <a:xfrm>
            <a:off x="841588" y="1773580"/>
            <a:ext cx="7150945" cy="2996945"/>
            <a:chOff x="7471178" y="3361453"/>
            <a:chExt cx="4634991" cy="2175812"/>
          </a:xfrm>
        </p:grpSpPr>
        <p:grpSp>
          <p:nvGrpSpPr>
            <p:cNvPr id="7" name="Group 6">
              <a:extLst>
                <a:ext uri="{FF2B5EF4-FFF2-40B4-BE49-F238E27FC236}">
                  <a16:creationId xmlns:a16="http://schemas.microsoft.com/office/drawing/2014/main" id="{B8FD5271-AD7F-41DF-B2A3-CB1B1E771B6F}"/>
                </a:ext>
              </a:extLst>
            </p:cNvPr>
            <p:cNvGrpSpPr/>
            <p:nvPr/>
          </p:nvGrpSpPr>
          <p:grpSpPr>
            <a:xfrm>
              <a:off x="7547056" y="4607252"/>
              <a:ext cx="4075954" cy="400111"/>
              <a:chOff x="5062155" y="2207948"/>
              <a:chExt cx="2388368" cy="322181"/>
            </a:xfrm>
          </p:grpSpPr>
          <p:grpSp>
            <p:nvGrpSpPr>
              <p:cNvPr id="17" name="Group 16">
                <a:extLst>
                  <a:ext uri="{FF2B5EF4-FFF2-40B4-BE49-F238E27FC236}">
                    <a16:creationId xmlns:a16="http://schemas.microsoft.com/office/drawing/2014/main" id="{85979EB0-DB15-47BA-9FC9-3B3B8517B4D6}"/>
                  </a:ext>
                </a:extLst>
              </p:cNvPr>
              <p:cNvGrpSpPr/>
              <p:nvPr/>
            </p:nvGrpSpPr>
            <p:grpSpPr>
              <a:xfrm>
                <a:off x="5062155" y="2207948"/>
                <a:ext cx="245043" cy="322181"/>
                <a:chOff x="3339564" y="3201988"/>
                <a:chExt cx="351410" cy="463264"/>
              </a:xfrm>
            </p:grpSpPr>
            <p:sp>
              <p:nvSpPr>
                <p:cNvPr id="19" name="Oval 46">
                  <a:extLst>
                    <a:ext uri="{FF2B5EF4-FFF2-40B4-BE49-F238E27FC236}">
                      <a16:creationId xmlns:a16="http://schemas.microsoft.com/office/drawing/2014/main" id="{A420C372-A831-456C-8206-4E0081ED6E24}"/>
                    </a:ext>
                  </a:extLst>
                </p:cNvPr>
                <p:cNvSpPr>
                  <a:spLocks noChangeArrowheads="1"/>
                </p:cNvSpPr>
                <p:nvPr/>
              </p:nvSpPr>
              <p:spPr bwMode="auto">
                <a:xfrm>
                  <a:off x="3339564" y="3201988"/>
                  <a:ext cx="351410" cy="463264"/>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 name="Freeform 47">
                  <a:extLst>
                    <a:ext uri="{FF2B5EF4-FFF2-40B4-BE49-F238E27FC236}">
                      <a16:creationId xmlns:a16="http://schemas.microsoft.com/office/drawing/2014/main" id="{CC6282B7-4F73-4461-AB0D-121975AD348D}"/>
                    </a:ext>
                  </a:extLst>
                </p:cNvPr>
                <p:cNvSpPr>
                  <a:spLocks/>
                </p:cNvSpPr>
                <p:nvPr/>
              </p:nvSpPr>
              <p:spPr bwMode="auto">
                <a:xfrm>
                  <a:off x="3427415" y="3307596"/>
                  <a:ext cx="201178" cy="276220"/>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18" name="Rectangle 17">
                <a:extLst>
                  <a:ext uri="{FF2B5EF4-FFF2-40B4-BE49-F238E27FC236}">
                    <a16:creationId xmlns:a16="http://schemas.microsoft.com/office/drawing/2014/main" id="{70399370-2019-4B40-9FE4-827C83EB4F4A}"/>
                  </a:ext>
                </a:extLst>
              </p:cNvPr>
              <p:cNvSpPr/>
              <p:nvPr/>
            </p:nvSpPr>
            <p:spPr>
              <a:xfrm>
                <a:off x="5395377" y="2253527"/>
                <a:ext cx="2055146" cy="215913"/>
              </a:xfrm>
              <a:prstGeom prst="rect">
                <a:avLst/>
              </a:prstGeom>
            </p:spPr>
            <p:txBody>
              <a:bodyPr wrap="square">
                <a:spAutoFit/>
              </a:bodyPr>
              <a:lstStyle/>
              <a:p>
                <a:r>
                  <a:rPr lang="en-GB" u="sng" dirty="0">
                    <a:hlinkClick r:id="rId2"/>
                  </a:rPr>
                  <a:t>https://twitter.com/muhimbi</a:t>
                </a:r>
                <a:endParaRPr lang="en-US" sz="1400" dirty="0">
                  <a:solidFill>
                    <a:srgbClr val="3C4252"/>
                  </a:solidFill>
                  <a:latin typeface="Proxima Nova" panose="02000506030000020004"/>
                </a:endParaRPr>
              </a:p>
            </p:txBody>
          </p:sp>
        </p:grpSp>
        <p:sp>
          <p:nvSpPr>
            <p:cNvPr id="15" name="Rectangle 14">
              <a:extLst>
                <a:ext uri="{FF2B5EF4-FFF2-40B4-BE49-F238E27FC236}">
                  <a16:creationId xmlns:a16="http://schemas.microsoft.com/office/drawing/2014/main" id="{6F564FA8-36E7-45AE-A5A3-F49DEA337E71}"/>
                </a:ext>
              </a:extLst>
            </p:cNvPr>
            <p:cNvSpPr/>
            <p:nvPr/>
          </p:nvSpPr>
          <p:spPr>
            <a:xfrm>
              <a:off x="8124604" y="5269126"/>
              <a:ext cx="2795492" cy="268139"/>
            </a:xfrm>
            <a:prstGeom prst="rect">
              <a:avLst/>
            </a:prstGeom>
          </p:spPr>
          <p:txBody>
            <a:bodyPr wrap="square">
              <a:spAutoFit/>
            </a:bodyPr>
            <a:lstStyle/>
            <a:p>
              <a:r>
                <a:rPr lang="en-US" dirty="0">
                  <a:solidFill>
                    <a:srgbClr val="3C4252"/>
                  </a:solidFill>
                  <a:hlinkClick r:id="rId3"/>
                </a:rPr>
                <a:t>https://www.muhimbi.com</a:t>
              </a:r>
              <a:endParaRPr lang="en-US" dirty="0">
                <a:solidFill>
                  <a:srgbClr val="3C4252"/>
                </a:solidFill>
              </a:endParaRPr>
            </a:p>
          </p:txBody>
        </p:sp>
        <p:grpSp>
          <p:nvGrpSpPr>
            <p:cNvPr id="9" name="Group 8">
              <a:extLst>
                <a:ext uri="{FF2B5EF4-FFF2-40B4-BE49-F238E27FC236}">
                  <a16:creationId xmlns:a16="http://schemas.microsoft.com/office/drawing/2014/main" id="{0D095523-72D2-44D3-B507-5F844AB28169}"/>
                </a:ext>
              </a:extLst>
            </p:cNvPr>
            <p:cNvGrpSpPr/>
            <p:nvPr/>
          </p:nvGrpSpPr>
          <p:grpSpPr>
            <a:xfrm>
              <a:off x="7575167" y="3960847"/>
              <a:ext cx="4050345" cy="456856"/>
              <a:chOff x="5563638" y="2765898"/>
              <a:chExt cx="2373362" cy="367874"/>
            </a:xfrm>
          </p:grpSpPr>
          <p:pic>
            <p:nvPicPr>
              <p:cNvPr id="13" name="Picture 12" descr="A picture containing clipart&#10;&#10;Description generated with very high confidence">
                <a:extLst>
                  <a:ext uri="{FF2B5EF4-FFF2-40B4-BE49-F238E27FC236}">
                    <a16:creationId xmlns:a16="http://schemas.microsoft.com/office/drawing/2014/main" id="{3A30C9F3-3014-4AEC-A162-AD1A5BF8A0D5}"/>
                  </a:ext>
                </a:extLst>
              </p:cNvPr>
              <p:cNvPicPr>
                <a:picLocks noChangeAspect="1"/>
              </p:cNvPicPr>
              <p:nvPr/>
            </p:nvPicPr>
            <p:blipFill>
              <a:blip r:embed="rId4"/>
              <a:stretch>
                <a:fillRect/>
              </a:stretch>
            </p:blipFill>
            <p:spPr>
              <a:xfrm>
                <a:off x="5563638" y="2765898"/>
                <a:ext cx="245043" cy="338219"/>
              </a:xfrm>
              <a:prstGeom prst="rect">
                <a:avLst/>
              </a:prstGeom>
            </p:spPr>
          </p:pic>
          <p:sp>
            <p:nvSpPr>
              <p:cNvPr id="14" name="Rectangle 13">
                <a:extLst>
                  <a:ext uri="{FF2B5EF4-FFF2-40B4-BE49-F238E27FC236}">
                    <a16:creationId xmlns:a16="http://schemas.microsoft.com/office/drawing/2014/main" id="{1D954C2B-3FBA-4998-9CD0-FFEF88AD6B73}"/>
                  </a:ext>
                </a:extLst>
              </p:cNvPr>
              <p:cNvSpPr/>
              <p:nvPr/>
            </p:nvSpPr>
            <p:spPr>
              <a:xfrm>
                <a:off x="5881854" y="2773917"/>
                <a:ext cx="2055146" cy="359855"/>
              </a:xfrm>
              <a:prstGeom prst="rect">
                <a:avLst/>
              </a:prstGeom>
            </p:spPr>
            <p:txBody>
              <a:bodyPr wrap="square">
                <a:spAutoFit/>
              </a:bodyPr>
              <a:lstStyle/>
              <a:p>
                <a:r>
                  <a:rPr lang="en-GB" u="sng" dirty="0">
                    <a:hlinkClick r:id="rId5"/>
                  </a:rPr>
                  <a:t>https://www.linkedin.com/company/muhimbi-ltd</a:t>
                </a:r>
                <a:endParaRPr lang="en-IN" dirty="0"/>
              </a:p>
              <a:p>
                <a:endParaRPr lang="en-US" sz="1600" dirty="0">
                  <a:solidFill>
                    <a:srgbClr val="3C4252"/>
                  </a:solidFill>
                </a:endParaRPr>
              </a:p>
            </p:txBody>
          </p:sp>
        </p:grpSp>
        <p:grpSp>
          <p:nvGrpSpPr>
            <p:cNvPr id="10" name="Group 9">
              <a:extLst>
                <a:ext uri="{FF2B5EF4-FFF2-40B4-BE49-F238E27FC236}">
                  <a16:creationId xmlns:a16="http://schemas.microsoft.com/office/drawing/2014/main" id="{43978263-B7A8-4E98-947A-6D3309749131}"/>
                </a:ext>
              </a:extLst>
            </p:cNvPr>
            <p:cNvGrpSpPr/>
            <p:nvPr/>
          </p:nvGrpSpPr>
          <p:grpSpPr>
            <a:xfrm>
              <a:off x="7471178" y="3361453"/>
              <a:ext cx="4634991" cy="414748"/>
              <a:chOff x="4745631" y="3707820"/>
              <a:chExt cx="2715944" cy="333968"/>
            </a:xfrm>
          </p:grpSpPr>
          <p:pic>
            <p:nvPicPr>
              <p:cNvPr id="11" name="Picture 10" descr="A close up of a logo&#10;&#10;Description generated with very high confidence">
                <a:extLst>
                  <a:ext uri="{FF2B5EF4-FFF2-40B4-BE49-F238E27FC236}">
                    <a16:creationId xmlns:a16="http://schemas.microsoft.com/office/drawing/2014/main" id="{AB1678AF-2522-40A8-B945-DD84868A91D1}"/>
                  </a:ext>
                </a:extLst>
              </p:cNvPr>
              <p:cNvPicPr>
                <a:picLocks noChangeAspect="1"/>
              </p:cNvPicPr>
              <p:nvPr/>
            </p:nvPicPr>
            <p:blipFill>
              <a:blip r:embed="rId6"/>
              <a:stretch>
                <a:fillRect/>
              </a:stretch>
            </p:blipFill>
            <p:spPr>
              <a:xfrm>
                <a:off x="4745631" y="3707820"/>
                <a:ext cx="333968" cy="333968"/>
              </a:xfrm>
              <a:prstGeom prst="rect">
                <a:avLst/>
              </a:prstGeom>
            </p:spPr>
          </p:pic>
          <p:sp>
            <p:nvSpPr>
              <p:cNvPr id="12" name="Rectangle 11">
                <a:extLst>
                  <a:ext uri="{FF2B5EF4-FFF2-40B4-BE49-F238E27FC236}">
                    <a16:creationId xmlns:a16="http://schemas.microsoft.com/office/drawing/2014/main" id="{7C156E04-4A15-43AA-B727-75293144C50D}"/>
                  </a:ext>
                </a:extLst>
              </p:cNvPr>
              <p:cNvSpPr/>
              <p:nvPr/>
            </p:nvSpPr>
            <p:spPr>
              <a:xfrm>
                <a:off x="5128516" y="3746535"/>
                <a:ext cx="2333059" cy="215914"/>
              </a:xfrm>
              <a:prstGeom prst="rect">
                <a:avLst/>
              </a:prstGeom>
            </p:spPr>
            <p:txBody>
              <a:bodyPr wrap="square">
                <a:spAutoFit/>
              </a:bodyPr>
              <a:lstStyle/>
              <a:p>
                <a:r>
                  <a:rPr lang="en-GB" u="sng" dirty="0">
                    <a:hlinkClick r:id="rId7"/>
                  </a:rPr>
                  <a:t>support@muhimbi.com</a:t>
                </a:r>
                <a:endParaRPr lang="en-US" sz="2000" dirty="0">
                  <a:solidFill>
                    <a:srgbClr val="3C4252"/>
                  </a:solidFill>
                  <a:latin typeface="Proxima Nova" panose="02000506030000020004"/>
                </a:endParaRPr>
              </a:p>
            </p:txBody>
          </p:sp>
        </p:grpSp>
      </p:grpSp>
      <p:pic>
        <p:nvPicPr>
          <p:cNvPr id="1026" name="Picture 2" descr="Image result for website icon png">
            <a:extLst>
              <a:ext uri="{FF2B5EF4-FFF2-40B4-BE49-F238E27FC236}">
                <a16:creationId xmlns:a16="http://schemas.microsoft.com/office/drawing/2014/main" id="{9B193527-0C73-4792-9394-490B625AC1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319" y="4257624"/>
            <a:ext cx="669891" cy="669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63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4F740-CF38-4379-970C-54BA96675905}"/>
              </a:ext>
            </a:extLst>
          </p:cNvPr>
          <p:cNvSpPr>
            <a:spLocks noGrp="1"/>
          </p:cNvSpPr>
          <p:nvPr>
            <p:ph type="title"/>
          </p:nvPr>
        </p:nvSpPr>
        <p:spPr>
          <a:xfrm>
            <a:off x="455995" y="3526771"/>
            <a:ext cx="7454643" cy="1126047"/>
          </a:xfrm>
        </p:spPr>
        <p:txBody>
          <a:bodyPr/>
          <a:lstStyle/>
          <a:p>
            <a:r>
              <a:rPr lang="en-US" b="1" dirty="0"/>
              <a:t>Enjoy the Bootcamp</a:t>
            </a:r>
          </a:p>
        </p:txBody>
      </p:sp>
      <p:cxnSp>
        <p:nvCxnSpPr>
          <p:cNvPr id="6" name="Straight Connector 5">
            <a:extLst>
              <a:ext uri="{FF2B5EF4-FFF2-40B4-BE49-F238E27FC236}">
                <a16:creationId xmlns:a16="http://schemas.microsoft.com/office/drawing/2014/main" id="{236B64A6-0F65-45BC-AD95-4DF5AFCA382C}"/>
              </a:ext>
            </a:extLst>
          </p:cNvPr>
          <p:cNvCxnSpPr>
            <a:cxnSpLocks/>
          </p:cNvCxnSpPr>
          <p:nvPr/>
        </p:nvCxnSpPr>
        <p:spPr>
          <a:xfrm>
            <a:off x="455995" y="4437825"/>
            <a:ext cx="6034575" cy="0"/>
          </a:xfrm>
          <a:prstGeom prst="line">
            <a:avLst/>
          </a:prstGeom>
          <a:ln w="381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6470349-4183-4979-ABF3-DA3787D2C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335" y="501064"/>
            <a:ext cx="2567855" cy="2672181"/>
          </a:xfrm>
          <a:prstGeom prst="rect">
            <a:avLst/>
          </a:prstGeom>
        </p:spPr>
      </p:pic>
    </p:spTree>
    <p:extLst>
      <p:ext uri="{BB962C8B-B14F-4D97-AF65-F5344CB8AC3E}">
        <p14:creationId xmlns:p14="http://schemas.microsoft.com/office/powerpoint/2010/main" val="648176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1E3DAA-E7DE-4604-8F6A-AC44843750AE}"/>
              </a:ext>
            </a:extLst>
          </p:cNvPr>
          <p:cNvSpPr/>
          <p:nvPr/>
        </p:nvSpPr>
        <p:spPr bwMode="auto">
          <a:xfrm>
            <a:off x="1" y="974"/>
            <a:ext cx="12192000" cy="6257784"/>
          </a:xfrm>
          <a:prstGeom prst="rect">
            <a:avLst/>
          </a:prstGeom>
          <a:gradFill flip="none" rotWithShape="1">
            <a:gsLst>
              <a:gs pos="53000">
                <a:srgbClr val="2F2F2F">
                  <a:alpha val="91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55995" y="882283"/>
            <a:ext cx="7454643" cy="910120"/>
          </a:xfrm>
        </p:spPr>
        <p:txBody>
          <a:bodyPr/>
          <a:lstStyle/>
          <a:p>
            <a:r>
              <a:rPr lang="en-US" dirty="0"/>
              <a:t>Call to action</a:t>
            </a:r>
          </a:p>
        </p:txBody>
      </p:sp>
      <p:sp>
        <p:nvSpPr>
          <p:cNvPr id="17" name="Text Placeholder 4">
            <a:extLst>
              <a:ext uri="{FF2B5EF4-FFF2-40B4-BE49-F238E27FC236}">
                <a16:creationId xmlns:a16="http://schemas.microsoft.com/office/drawing/2014/main" id="{1BDD9111-A1F4-48C6-94B9-420581D7363A}"/>
              </a:ext>
            </a:extLst>
          </p:cNvPr>
          <p:cNvSpPr txBox="1">
            <a:spLocks/>
          </p:cNvSpPr>
          <p:nvPr/>
        </p:nvSpPr>
        <p:spPr>
          <a:xfrm>
            <a:off x="455995" y="2920584"/>
            <a:ext cx="44821" cy="1344637"/>
          </a:xfrm>
          <a:prstGeom prst="rect">
            <a:avLst/>
          </a:prstGeom>
          <a:solidFill>
            <a:srgbClr val="0070C0"/>
          </a:solidFill>
        </p:spPr>
        <p:txBody>
          <a:bodyPr vert="horz" wrap="none" lIns="448212" tIns="0" rIns="89642" bIns="0" rtlCol="0" anchor="ctr" anchorCtr="0">
            <a:no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2941"/>
              </a:spcBef>
              <a:buNone/>
            </a:pPr>
            <a:r>
              <a:rPr lang="en-US" sz="2353" dirty="0">
                <a:solidFill>
                  <a:schemeClr val="tx2"/>
                </a:solidFill>
                <a:latin typeface="Segoe UI Semilight" panose="020B0402040204020203" pitchFamily="34" charset="0"/>
                <a:cs typeface="Segoe UI Semilight" panose="020B0402040204020203" pitchFamily="34" charset="0"/>
              </a:rPr>
              <a:t>Join Office 365 developer program </a:t>
            </a:r>
            <a:br>
              <a:rPr lang="en-US" sz="2353" dirty="0">
                <a:solidFill>
                  <a:schemeClr val="tx2"/>
                </a:solidFill>
                <a:latin typeface="Segoe UI Semilight" panose="020B0402040204020203" pitchFamily="34" charset="0"/>
                <a:cs typeface="Segoe UI Semilight" panose="020B0402040204020203" pitchFamily="34" charset="0"/>
              </a:rPr>
            </a:br>
            <a:r>
              <a:rPr lang="en-US" sz="2353" dirty="0">
                <a:solidFill>
                  <a:srgbClr val="0070C0"/>
                </a:solidFill>
                <a:latin typeface="Segoe UI Semilight" panose="020B0402040204020203" pitchFamily="34" charset="0"/>
                <a:cs typeface="Segoe UI Semilight" panose="020B0402040204020203" pitchFamily="34" charset="0"/>
                <a:hlinkClick r:id="rId3"/>
              </a:rPr>
              <a:t>https://dev.office.com/devprogram</a:t>
            </a:r>
            <a:r>
              <a:rPr lang="en-US" sz="2353" dirty="0">
                <a:solidFill>
                  <a:srgbClr val="0070C0"/>
                </a:solidFill>
                <a:latin typeface="Segoe UI Semilight" panose="020B0402040204020203" pitchFamily="34" charset="0"/>
                <a:cs typeface="Segoe UI Semilight" panose="020B0402040204020203" pitchFamily="34" charset="0"/>
              </a:rPr>
              <a:t> </a:t>
            </a:r>
            <a:br>
              <a:rPr lang="en-US" sz="2353" dirty="0">
                <a:solidFill>
                  <a:schemeClr val="tx2"/>
                </a:solidFill>
                <a:latin typeface="Segoe UI Semilight" panose="020B0402040204020203" pitchFamily="34" charset="0"/>
                <a:cs typeface="Segoe UI Semilight" panose="020B0402040204020203" pitchFamily="34" charset="0"/>
              </a:rPr>
            </a:br>
            <a:r>
              <a:rPr lang="en-US" sz="2353" dirty="0">
                <a:solidFill>
                  <a:schemeClr val="tx2"/>
                </a:solidFill>
                <a:latin typeface="Segoe UI Semilight" panose="020B0402040204020203" pitchFamily="34" charset="0"/>
                <a:cs typeface="Segoe UI Semilight" panose="020B0402040204020203" pitchFamily="34" charset="0"/>
              </a:rPr>
              <a:t>to leverage all resources for Office 365 </a:t>
            </a:r>
            <a:br>
              <a:rPr lang="en-US" sz="2353" dirty="0">
                <a:solidFill>
                  <a:schemeClr val="tx2"/>
                </a:solidFill>
                <a:latin typeface="Segoe UI Semilight" panose="020B0402040204020203" pitchFamily="34" charset="0"/>
                <a:cs typeface="Segoe UI Semilight" panose="020B0402040204020203" pitchFamily="34" charset="0"/>
              </a:rPr>
            </a:br>
            <a:r>
              <a:rPr lang="en-US" sz="2353" dirty="0">
                <a:solidFill>
                  <a:schemeClr val="tx2"/>
                </a:solidFill>
                <a:latin typeface="Segoe UI Semilight" panose="020B0402040204020203" pitchFamily="34" charset="0"/>
                <a:cs typeface="Segoe UI Semilight" panose="020B0402040204020203" pitchFamily="34" charset="0"/>
              </a:rPr>
              <a:t>development learning</a:t>
            </a:r>
          </a:p>
        </p:txBody>
      </p:sp>
      <p:sp>
        <p:nvSpPr>
          <p:cNvPr id="18" name="Text Placeholder 4">
            <a:extLst>
              <a:ext uri="{FF2B5EF4-FFF2-40B4-BE49-F238E27FC236}">
                <a16:creationId xmlns:a16="http://schemas.microsoft.com/office/drawing/2014/main" id="{CB9F5E59-AE26-4DCF-B225-B071199FEB0C}"/>
              </a:ext>
            </a:extLst>
          </p:cNvPr>
          <p:cNvSpPr txBox="1">
            <a:spLocks/>
          </p:cNvSpPr>
          <p:nvPr/>
        </p:nvSpPr>
        <p:spPr>
          <a:xfrm>
            <a:off x="455995" y="4434970"/>
            <a:ext cx="44821" cy="717140"/>
          </a:xfrm>
          <a:prstGeom prst="rect">
            <a:avLst/>
          </a:prstGeom>
          <a:solidFill>
            <a:srgbClr val="0070C0"/>
          </a:solidFill>
        </p:spPr>
        <p:txBody>
          <a:bodyPr vert="horz" wrap="none" lIns="448212" tIns="0" rIns="89642" bIns="0" rtlCol="0" anchor="ctr" anchorCtr="0">
            <a:no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2941"/>
              </a:spcBef>
              <a:buNone/>
            </a:pPr>
            <a:r>
              <a:rPr lang="en-US" sz="2353" dirty="0">
                <a:solidFill>
                  <a:schemeClr val="tx2"/>
                </a:solidFill>
                <a:latin typeface="Segoe UI Semilight" panose="020B0402040204020203" pitchFamily="34" charset="0"/>
                <a:cs typeface="Segoe UI Semilight" panose="020B0402040204020203" pitchFamily="34" charset="0"/>
              </a:rPr>
              <a:t>Build applications on Power platform</a:t>
            </a:r>
          </a:p>
        </p:txBody>
      </p:sp>
      <p:sp>
        <p:nvSpPr>
          <p:cNvPr id="19" name="Text Placeholder 4">
            <a:extLst>
              <a:ext uri="{FF2B5EF4-FFF2-40B4-BE49-F238E27FC236}">
                <a16:creationId xmlns:a16="http://schemas.microsoft.com/office/drawing/2014/main" id="{8E2F49A2-3803-4E6A-B6A8-DE58501B28BE}"/>
              </a:ext>
            </a:extLst>
          </p:cNvPr>
          <p:cNvSpPr txBox="1">
            <a:spLocks/>
          </p:cNvSpPr>
          <p:nvPr/>
        </p:nvSpPr>
        <p:spPr>
          <a:xfrm>
            <a:off x="455995" y="5321858"/>
            <a:ext cx="44821" cy="717140"/>
          </a:xfrm>
          <a:prstGeom prst="rect">
            <a:avLst/>
          </a:prstGeom>
          <a:solidFill>
            <a:srgbClr val="0070C0"/>
          </a:solidFill>
        </p:spPr>
        <p:txBody>
          <a:bodyPr vert="horz" wrap="none" lIns="448212" tIns="0" rIns="89642" bIns="0" rtlCol="0" anchor="ctr" anchorCtr="0">
            <a:no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2941"/>
              </a:spcBef>
              <a:buNone/>
            </a:pPr>
            <a:r>
              <a:rPr lang="en-US" sz="2353" dirty="0">
                <a:solidFill>
                  <a:schemeClr val="tx2"/>
                </a:solidFill>
                <a:latin typeface="Segoe UI Semilight" panose="020B0402040204020203" pitchFamily="34" charset="0"/>
                <a:cs typeface="Segoe UI Semilight" panose="020B0402040204020203" pitchFamily="34" charset="0"/>
              </a:rPr>
              <a:t>Attend local community events to </a:t>
            </a:r>
            <a:br>
              <a:rPr lang="en-US" sz="2353" dirty="0">
                <a:solidFill>
                  <a:schemeClr val="tx2"/>
                </a:solidFill>
                <a:latin typeface="Segoe UI Semilight" panose="020B0402040204020203" pitchFamily="34" charset="0"/>
                <a:cs typeface="Segoe UI Semilight" panose="020B0402040204020203" pitchFamily="34" charset="0"/>
              </a:rPr>
            </a:br>
            <a:r>
              <a:rPr lang="en-US" sz="2353" dirty="0">
                <a:solidFill>
                  <a:schemeClr val="tx2"/>
                </a:solidFill>
                <a:latin typeface="Segoe UI Semilight" panose="020B0402040204020203" pitchFamily="34" charset="0"/>
                <a:cs typeface="Segoe UI Semilight" panose="020B0402040204020203" pitchFamily="34" charset="0"/>
              </a:rPr>
              <a:t>continue learning on Power Platform development</a:t>
            </a:r>
          </a:p>
        </p:txBody>
      </p:sp>
      <p:sp>
        <p:nvSpPr>
          <p:cNvPr id="21" name="Rectangle 20">
            <a:extLst>
              <a:ext uri="{FF2B5EF4-FFF2-40B4-BE49-F238E27FC236}">
                <a16:creationId xmlns:a16="http://schemas.microsoft.com/office/drawing/2014/main" id="{68A63DA6-0628-4F48-8CD0-83D5CC18E64E}"/>
              </a:ext>
            </a:extLst>
          </p:cNvPr>
          <p:cNvSpPr/>
          <p:nvPr/>
        </p:nvSpPr>
        <p:spPr>
          <a:xfrm>
            <a:off x="455995" y="1936174"/>
            <a:ext cx="44821" cy="814661"/>
          </a:xfrm>
          <a:prstGeom prst="rect">
            <a:avLst/>
          </a:prstGeom>
          <a:solidFill>
            <a:srgbClr val="0070C0"/>
          </a:solidFill>
        </p:spPr>
        <p:txBody>
          <a:bodyPr wrap="none" lIns="448212" anchor="ctr" anchorCtr="0">
            <a:noAutofit/>
          </a:bodyPr>
          <a:lstStyle/>
          <a:p>
            <a:pPr marL="0" lvl="1">
              <a:spcBef>
                <a:spcPts val="2941"/>
              </a:spcBef>
            </a:pPr>
            <a:r>
              <a:rPr lang="en-US" sz="2353" dirty="0">
                <a:solidFill>
                  <a:schemeClr val="tx2"/>
                </a:solidFill>
                <a:latin typeface="Segoe UI Semilight" panose="020B0402040204020203" pitchFamily="34" charset="0"/>
                <a:cs typeface="Segoe UI Semilight" panose="020B0402040204020203" pitchFamily="34" charset="0"/>
              </a:rPr>
              <a:t>Start a Power Platform learning path at </a:t>
            </a:r>
            <a:br>
              <a:rPr lang="en-US" sz="2353" dirty="0">
                <a:solidFill>
                  <a:schemeClr val="tx2"/>
                </a:solidFill>
                <a:latin typeface="Segoe UI Semilight" panose="020B0402040204020203" pitchFamily="34" charset="0"/>
                <a:cs typeface="Segoe UI Semilight" panose="020B0402040204020203" pitchFamily="34" charset="0"/>
              </a:rPr>
            </a:br>
            <a:r>
              <a:rPr lang="en-IN" sz="2353" u="sng" dirty="0">
                <a:hlinkClick r:id="rId4"/>
              </a:rPr>
              <a:t>https://docs.microsoft.com/en-us/learn/powerplatform/</a:t>
            </a:r>
            <a:endParaRPr lang="en-US" sz="2353" dirty="0">
              <a:solidFill>
                <a:schemeClr val="tx2"/>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679585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ppt_x"/>
                                          </p:val>
                                        </p:tav>
                                        <p:tav tm="100000">
                                          <p:val>
                                            <p:strVal val="#ppt_x"/>
                                          </p:val>
                                        </p:tav>
                                      </p:tavLst>
                                    </p:anim>
                                    <p:anim calcmode="lin" valueType="num">
                                      <p:cBhvr additive="base">
                                        <p:cTn id="8" dur="75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ppt_x"/>
                                          </p:val>
                                        </p:tav>
                                        <p:tav tm="100000">
                                          <p:val>
                                            <p:strVal val="#ppt_x"/>
                                          </p:val>
                                        </p:tav>
                                      </p:tavLst>
                                    </p:anim>
                                    <p:anim calcmode="lin" valueType="num">
                                      <p:cBhvr additive="base">
                                        <p:cTn id="20"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784C-0EDA-4538-AA83-58F062B1EAB6}"/>
              </a:ext>
            </a:extLst>
          </p:cNvPr>
          <p:cNvSpPr>
            <a:spLocks noGrp="1"/>
          </p:cNvSpPr>
          <p:nvPr>
            <p:ph type="title"/>
          </p:nvPr>
        </p:nvSpPr>
        <p:spPr>
          <a:xfrm>
            <a:off x="160257" y="2396698"/>
            <a:ext cx="7211504" cy="1163395"/>
          </a:xfrm>
        </p:spPr>
        <p:txBody>
          <a:bodyPr/>
          <a:lstStyle/>
          <a:p>
            <a:br>
              <a:rPr lang="en-GB" sz="3600" dirty="0">
                <a:latin typeface="+mn-lt"/>
              </a:rPr>
            </a:br>
            <a:r>
              <a:rPr lang="en-GB" sz="2350" dirty="0">
                <a:solidFill>
                  <a:schemeClr val="accent1">
                    <a:lumMod val="75000"/>
                  </a:schemeClr>
                </a:solidFill>
              </a:rPr>
              <a:t>JSON Functions - Exchanging Complex Data Between Power Apps and Power Automate</a:t>
            </a:r>
            <a:endParaRPr lang="en-US" sz="2350" dirty="0">
              <a:solidFill>
                <a:schemeClr val="accent1">
                  <a:lumMod val="75000"/>
                </a:schemeClr>
              </a:solidFill>
            </a:endParaRPr>
          </a:p>
        </p:txBody>
      </p:sp>
      <p:sp>
        <p:nvSpPr>
          <p:cNvPr id="3" name="Text Placeholder 2">
            <a:extLst>
              <a:ext uri="{FF2B5EF4-FFF2-40B4-BE49-F238E27FC236}">
                <a16:creationId xmlns:a16="http://schemas.microsoft.com/office/drawing/2014/main" id="{F0B8060D-FBAC-4142-A533-1A824D99F18F}"/>
              </a:ext>
            </a:extLst>
          </p:cNvPr>
          <p:cNvSpPr>
            <a:spLocks noGrp="1"/>
          </p:cNvSpPr>
          <p:nvPr>
            <p:ph type="body" sz="quarter" idx="12"/>
          </p:nvPr>
        </p:nvSpPr>
        <p:spPr>
          <a:xfrm>
            <a:off x="584200" y="3879604"/>
            <a:ext cx="5844880" cy="332399"/>
          </a:xfrm>
        </p:spPr>
        <p:txBody>
          <a:bodyPr/>
          <a:lstStyle/>
          <a:p>
            <a:pPr marL="342900" indent="-342900">
              <a:buFont typeface="Arial" panose="020B0604020202020204" pitchFamily="34" charset="0"/>
              <a:buChar char="•"/>
            </a:pPr>
            <a:r>
              <a:rPr lang="en-US" sz="2400" i="1" spc="-50" dirty="0">
                <a:solidFill>
                  <a:schemeClr val="tx1"/>
                </a:solidFill>
                <a:latin typeface="Segoe UI Semibold" panose="020B0702040204020203" pitchFamily="34" charset="0"/>
                <a:ea typeface="+mj-ea"/>
                <a:cs typeface="Segoe UI Semibold" panose="020B0702040204020203" pitchFamily="34" charset="0"/>
              </a:rPr>
              <a:t>Clavin Fernandes and Yash Kamdar</a:t>
            </a:r>
          </a:p>
        </p:txBody>
      </p:sp>
    </p:spTree>
    <p:extLst>
      <p:ext uri="{BB962C8B-B14F-4D97-AF65-F5344CB8AC3E}">
        <p14:creationId xmlns:p14="http://schemas.microsoft.com/office/powerpoint/2010/main" val="3959210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chemeClr val="accent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Clavin Fernandes </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866648"/>
          </a:xfrm>
          <a:prstGeom prst="rect">
            <a:avLst/>
          </a:prstGeom>
        </p:spPr>
        <p:txBody>
          <a:bodyPr wrap="square">
            <a:spAutoFit/>
          </a:bodyPr>
          <a:lstStyle/>
          <a:p>
            <a:pPr>
              <a:lnSpc>
                <a:spcPts val="3200"/>
              </a:lnSpc>
            </a:pPr>
            <a:r>
              <a:rPr lang="en-US" sz="2133" dirty="0">
                <a:solidFill>
                  <a:schemeClr val="bg2">
                    <a:lumMod val="50000"/>
                  </a:schemeClr>
                </a:solidFill>
                <a:latin typeface="Proxima Nova" panose="02000506030000020004" pitchFamily="50" charset="0"/>
                <a:ea typeface="Roboto Light" panose="02000000000000000000" pitchFamily="2" charset="0"/>
                <a:cs typeface="Roboto Light"/>
              </a:rPr>
              <a:t>Technical Consultant at Rapid Circle and Technical Support Manager at Muhimbi Ltd</a:t>
            </a:r>
          </a:p>
        </p:txBody>
      </p:sp>
      <p:pic>
        <p:nvPicPr>
          <p:cNvPr id="22" name="Picture 21">
            <a:extLst>
              <a:ext uri="{FF2B5EF4-FFF2-40B4-BE49-F238E27FC236}">
                <a16:creationId xmlns:a16="http://schemas.microsoft.com/office/drawing/2014/main" id="{F6D5EBD7-3C85-432A-8040-DD5D74938EBD}"/>
              </a:ext>
            </a:extLst>
          </p:cNvPr>
          <p:cNvPicPr>
            <a:picLocks noChangeAspect="1"/>
          </p:cNvPicPr>
          <p:nvPr/>
        </p:nvPicPr>
        <p:blipFill rotWithShape="1">
          <a:blip r:embed="rId3">
            <a:extLst>
              <a:ext uri="{28A0092B-C50C-407E-A947-70E740481C1C}">
                <a14:useLocalDpi xmlns:a14="http://schemas.microsoft.com/office/drawing/2010/main" val="0"/>
              </a:ext>
            </a:extLst>
          </a:blip>
          <a:srcRect l="-4396" r="-4396"/>
          <a:stretch/>
        </p:blipFill>
        <p:spPr>
          <a:xfrm>
            <a:off x="8462645" y="816676"/>
            <a:ext cx="2741578" cy="2520000"/>
          </a:xfrm>
          <a:prstGeom prst="rect">
            <a:avLst/>
          </a:prstGeom>
        </p:spPr>
      </p:pic>
      <p:grpSp>
        <p:nvGrpSpPr>
          <p:cNvPr id="2" name="Group 1">
            <a:extLst>
              <a:ext uri="{FF2B5EF4-FFF2-40B4-BE49-F238E27FC236}">
                <a16:creationId xmlns:a16="http://schemas.microsoft.com/office/drawing/2014/main" id="{7CA7AE54-54B3-4D27-9B80-0860B35F3C33}"/>
              </a:ext>
            </a:extLst>
          </p:cNvPr>
          <p:cNvGrpSpPr/>
          <p:nvPr/>
        </p:nvGrpSpPr>
        <p:grpSpPr>
          <a:xfrm>
            <a:off x="7923940" y="3429000"/>
            <a:ext cx="4575820" cy="2460091"/>
            <a:chOff x="7444545" y="3361450"/>
            <a:chExt cx="4661624" cy="2460091"/>
          </a:xfrm>
        </p:grpSpPr>
        <p:grpSp>
          <p:nvGrpSpPr>
            <p:cNvPr id="28" name="Group 27">
              <a:extLst>
                <a:ext uri="{FF2B5EF4-FFF2-40B4-BE49-F238E27FC236}">
                  <a16:creationId xmlns:a16="http://schemas.microsoft.com/office/drawing/2014/main" id="{5CE868E0-0309-4AEE-9EDD-8ED638BBB556}"/>
                </a:ext>
              </a:extLst>
            </p:cNvPr>
            <p:cNvGrpSpPr/>
            <p:nvPr/>
          </p:nvGrpSpPr>
          <p:grpSpPr>
            <a:xfrm>
              <a:off x="7547055" y="4607252"/>
              <a:ext cx="4075952" cy="400111"/>
              <a:chOff x="5062155" y="2207948"/>
              <a:chExt cx="2388367" cy="322181"/>
            </a:xfrm>
          </p:grpSpPr>
          <p:grpSp>
            <p:nvGrpSpPr>
              <p:cNvPr id="41" name="Group 40">
                <a:extLst>
                  <a:ext uri="{FF2B5EF4-FFF2-40B4-BE49-F238E27FC236}">
                    <a16:creationId xmlns:a16="http://schemas.microsoft.com/office/drawing/2014/main" id="{77292E28-6DC9-411C-8C5B-909AA8EF886E}"/>
                  </a:ext>
                </a:extLst>
              </p:cNvPr>
              <p:cNvGrpSpPr/>
              <p:nvPr/>
            </p:nvGrpSpPr>
            <p:grpSpPr>
              <a:xfrm>
                <a:off x="5062155" y="2207948"/>
                <a:ext cx="245043" cy="322181"/>
                <a:chOff x="3339564" y="3201988"/>
                <a:chExt cx="351410" cy="463264"/>
              </a:xfrm>
            </p:grpSpPr>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3339564" y="3201988"/>
                  <a:ext cx="351410" cy="463264"/>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3427415" y="3307596"/>
                  <a:ext cx="201178" cy="276220"/>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42" name="Rectangle 41">
                <a:extLst>
                  <a:ext uri="{FF2B5EF4-FFF2-40B4-BE49-F238E27FC236}">
                    <a16:creationId xmlns:a16="http://schemas.microsoft.com/office/drawing/2014/main" id="{FD6CFBD0-4140-432B-968E-A3CC7B262F9C}"/>
                  </a:ext>
                </a:extLst>
              </p:cNvPr>
              <p:cNvSpPr/>
              <p:nvPr/>
            </p:nvSpPr>
            <p:spPr>
              <a:xfrm>
                <a:off x="5395376" y="2241136"/>
                <a:ext cx="2055146" cy="272614"/>
              </a:xfrm>
              <a:prstGeom prst="rect">
                <a:avLst/>
              </a:prstGeom>
            </p:spPr>
            <p:txBody>
              <a:bodyPr wrap="square">
                <a:spAutoFit/>
              </a:bodyPr>
              <a:lstStyle/>
              <a:p>
                <a:r>
                  <a:rPr lang="en-IN" sz="1600" dirty="0">
                    <a:hlinkClick r:id="rId4"/>
                  </a:rPr>
                  <a:t>https://twitter.com/</a:t>
                </a:r>
                <a:r>
                  <a:rPr lang="en-IN" sz="1600" dirty="0">
                    <a:hlinkClick r:id="rId5"/>
                  </a:rPr>
                  <a:t>clavinfernandes</a:t>
                </a:r>
                <a:endParaRPr lang="en-US" sz="1600" dirty="0">
                  <a:solidFill>
                    <a:srgbClr val="3C4252"/>
                  </a:solidFill>
                  <a:latin typeface="Proxima Nova" panose="02000506030000020004"/>
                </a:endParaRPr>
              </a:p>
            </p:txBody>
          </p:sp>
        </p:grpSp>
        <p:grpSp>
          <p:nvGrpSpPr>
            <p:cNvPr id="29" name="Group 28">
              <a:extLst>
                <a:ext uri="{FF2B5EF4-FFF2-40B4-BE49-F238E27FC236}">
                  <a16:creationId xmlns:a16="http://schemas.microsoft.com/office/drawing/2014/main" id="{44651A3B-855E-4CD6-90A3-8CC79EBF4EB9}"/>
                </a:ext>
              </a:extLst>
            </p:cNvPr>
            <p:cNvGrpSpPr/>
            <p:nvPr/>
          </p:nvGrpSpPr>
          <p:grpSpPr>
            <a:xfrm>
              <a:off x="7444545" y="5222507"/>
              <a:ext cx="3799735" cy="599034"/>
              <a:chOff x="4970940" y="1709443"/>
              <a:chExt cx="2226513" cy="482361"/>
            </a:xfrm>
          </p:grpSpPr>
          <p:sp>
            <p:nvSpPr>
              <p:cNvPr id="39" name="Rectangle 38">
                <a:extLst>
                  <a:ext uri="{FF2B5EF4-FFF2-40B4-BE49-F238E27FC236}">
                    <a16:creationId xmlns:a16="http://schemas.microsoft.com/office/drawing/2014/main" id="{A6684DE6-5AFC-45AB-86B1-4E63AFB00B55}"/>
                  </a:ext>
                </a:extLst>
              </p:cNvPr>
              <p:cNvSpPr/>
              <p:nvPr/>
            </p:nvSpPr>
            <p:spPr>
              <a:xfrm>
                <a:off x="5364229" y="1720925"/>
                <a:ext cx="1833224" cy="470879"/>
              </a:xfrm>
              <a:prstGeom prst="rect">
                <a:avLst/>
              </a:prstGeom>
            </p:spPr>
            <p:txBody>
              <a:bodyPr wrap="square">
                <a:spAutoFit/>
              </a:bodyPr>
              <a:lstStyle/>
              <a:p>
                <a:r>
                  <a:rPr lang="en-IN" sz="1600" dirty="0">
                    <a:hlinkClick r:id="rId6"/>
                  </a:rPr>
                  <a:t>https://www.facebook.com/clavin.fernandes.90</a:t>
                </a:r>
                <a:endParaRPr lang="en-US" sz="16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0940" y="1709443"/>
                <a:ext cx="379793" cy="322181"/>
              </a:xfrm>
              <a:prstGeom prst="rect">
                <a:avLst/>
              </a:prstGeom>
            </p:spPr>
          </p:pic>
        </p:grpSp>
        <p:grpSp>
          <p:nvGrpSpPr>
            <p:cNvPr id="30" name="Group 29">
              <a:extLst>
                <a:ext uri="{FF2B5EF4-FFF2-40B4-BE49-F238E27FC236}">
                  <a16:creationId xmlns:a16="http://schemas.microsoft.com/office/drawing/2014/main" id="{5A4AD945-BABD-46AB-9C01-638ED4D6CEAE}"/>
                </a:ext>
              </a:extLst>
            </p:cNvPr>
            <p:cNvGrpSpPr/>
            <p:nvPr/>
          </p:nvGrpSpPr>
          <p:grpSpPr>
            <a:xfrm>
              <a:off x="7575165" y="3960846"/>
              <a:ext cx="4050346" cy="594736"/>
              <a:chOff x="5563638" y="2765898"/>
              <a:chExt cx="2373363" cy="478899"/>
            </a:xfrm>
          </p:grpSpPr>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8"/>
              <a:stretch>
                <a:fillRect/>
              </a:stretch>
            </p:blipFill>
            <p:spPr>
              <a:xfrm>
                <a:off x="5563638" y="2765898"/>
                <a:ext cx="245043" cy="338219"/>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5881855" y="2773919"/>
                <a:ext cx="2055146" cy="470878"/>
              </a:xfrm>
              <a:prstGeom prst="rect">
                <a:avLst/>
              </a:prstGeom>
            </p:spPr>
            <p:txBody>
              <a:bodyPr wrap="square">
                <a:spAutoFit/>
              </a:bodyPr>
              <a:lstStyle/>
              <a:p>
                <a:r>
                  <a:rPr lang="en-IN" sz="1600" dirty="0">
                    <a:hlinkClick r:id="rId9"/>
                  </a:rPr>
                  <a:t>https://www.linkedin.com/in/clavin-fernandes-38a30862/</a:t>
                </a:r>
                <a:endParaRPr lang="en-US" sz="1600" dirty="0">
                  <a:solidFill>
                    <a:srgbClr val="3C4252"/>
                  </a:solidFill>
                  <a:latin typeface="Proxima Nova" panose="02000506030000020004"/>
                </a:endParaRPr>
              </a:p>
            </p:txBody>
          </p:sp>
        </p:grpSp>
        <p:grpSp>
          <p:nvGrpSpPr>
            <p:cNvPr id="32" name="Group 31">
              <a:extLst>
                <a:ext uri="{FF2B5EF4-FFF2-40B4-BE49-F238E27FC236}">
                  <a16:creationId xmlns:a16="http://schemas.microsoft.com/office/drawing/2014/main" id="{63AA3561-5763-4E86-81F6-7C8E9E020547}"/>
                </a:ext>
              </a:extLst>
            </p:cNvPr>
            <p:cNvGrpSpPr/>
            <p:nvPr/>
          </p:nvGrpSpPr>
          <p:grpSpPr>
            <a:xfrm>
              <a:off x="7471178" y="3361450"/>
              <a:ext cx="4634991" cy="448189"/>
              <a:chOff x="4745631" y="3707820"/>
              <a:chExt cx="2715944" cy="360896"/>
            </a:xfrm>
          </p:grpSpPr>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0"/>
              <a:stretch>
                <a:fillRect/>
              </a:stretch>
            </p:blipFill>
            <p:spPr>
              <a:xfrm>
                <a:off x="4745631" y="3707820"/>
                <a:ext cx="333968" cy="333968"/>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5128516" y="3746535"/>
                <a:ext cx="2333059" cy="322181"/>
              </a:xfrm>
              <a:prstGeom prst="rect">
                <a:avLst/>
              </a:prstGeom>
            </p:spPr>
            <p:txBody>
              <a:bodyPr wrap="square">
                <a:spAutoFit/>
              </a:bodyPr>
              <a:lstStyle/>
              <a:p>
                <a:r>
                  <a:rPr lang="en-US" sz="2000" dirty="0">
                    <a:solidFill>
                      <a:srgbClr val="3C4252"/>
                    </a:solidFill>
                    <a:latin typeface="Proxima Nova" panose="02000506030000020004"/>
                  </a:rPr>
                  <a:t>cfernandes@muhimbi.com</a:t>
                </a:r>
              </a:p>
            </p:txBody>
          </p:sp>
        </p:grpSp>
      </p:gr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448322" y="2488675"/>
            <a:ext cx="6543953" cy="3417067"/>
          </a:xfrm>
        </p:spPr>
        <p:txBody>
          <a:bodyPr>
            <a:normAutofit fontScale="25000" lnSpcReduction="20000"/>
          </a:bodyPr>
          <a:lstStyle/>
          <a:p>
            <a:pPr lvl="1">
              <a:lnSpc>
                <a:spcPct val="120000"/>
              </a:lnSpc>
              <a:buFont typeface="Wingdings" panose="05000000000000000000" pitchFamily="2" charset="2"/>
              <a:buChar char="v"/>
            </a:pPr>
            <a:r>
              <a:rPr lang="en-US" sz="5800" dirty="0">
                <a:latin typeface="+mn-lt"/>
              </a:rPr>
              <a:t>Clavin Fernandes is the support manager for Muhimbi Ltd - Home of the PDF Converter for SharePoint / Office 365/ Power Platform.</a:t>
            </a:r>
          </a:p>
          <a:p>
            <a:pPr lvl="1">
              <a:lnSpc>
                <a:spcPct val="120000"/>
              </a:lnSpc>
              <a:buFont typeface="Wingdings" panose="05000000000000000000" pitchFamily="2" charset="2"/>
              <a:buChar char="v"/>
            </a:pPr>
            <a:r>
              <a:rPr lang="en-US" sz="5800" dirty="0">
                <a:latin typeface="+mn-lt"/>
              </a:rPr>
              <a:t>He supports over 1,000 high level Enterprise customers with all kinds of challenges related to PDF Conversion in combination with SharePoint On-Premise, Office 365, Azure, Nintex workflow, K2 and Power Platform, mostly with no code solution that Empower SharePoint and Business users.</a:t>
            </a:r>
          </a:p>
          <a:p>
            <a:pPr lvl="1">
              <a:lnSpc>
                <a:spcPct val="120000"/>
              </a:lnSpc>
              <a:buFont typeface="Wingdings" panose="05000000000000000000" pitchFamily="2" charset="2"/>
              <a:buChar char="v"/>
            </a:pPr>
            <a:r>
              <a:rPr lang="en-US" sz="5800" dirty="0">
                <a:latin typeface="+mn-lt"/>
              </a:rPr>
              <a:t>He likes to stay up to date and in recent years has focused a lot on Microsoft Power Automate (Flow) and Power Apps.</a:t>
            </a:r>
          </a:p>
          <a:p>
            <a:pPr lvl="1">
              <a:lnSpc>
                <a:spcPct val="120000"/>
              </a:lnSpc>
              <a:buFont typeface="Wingdings" panose="05000000000000000000" pitchFamily="2" charset="2"/>
              <a:buChar char="v"/>
            </a:pPr>
            <a:r>
              <a:rPr lang="en-US" sz="5800" dirty="0">
                <a:latin typeface="+mn-lt"/>
              </a:rPr>
              <a:t>Clavin loves to share his knowledge on his personal blog (</a:t>
            </a:r>
            <a:r>
              <a:rPr lang="en-US" sz="5800" dirty="0">
                <a:latin typeface="+mn-lt"/>
                <a:hlinkClick r:id="rId11"/>
              </a:rPr>
              <a:t>https://clavinfernandes.wordpress.com/</a:t>
            </a:r>
            <a:r>
              <a:rPr lang="en-US" sz="5800" dirty="0">
                <a:latin typeface="+mn-lt"/>
              </a:rPr>
              <a:t>) where he shares his knowledge in the hopes that it will help other Power Users.</a:t>
            </a:r>
            <a:endParaRPr lang="en-IN" sz="5800" dirty="0">
              <a:latin typeface="+mn-lt"/>
            </a:endParaRPr>
          </a:p>
          <a:p>
            <a:pPr marL="0" indent="0">
              <a:buNone/>
            </a:pPr>
            <a:br>
              <a:rPr lang="en-US" dirty="0"/>
            </a:br>
            <a:br>
              <a:rPr lang="en-US" dirty="0"/>
            </a:br>
            <a:endParaRPr lang="en-US" dirty="0">
              <a:latin typeface="+mn-lt"/>
            </a:endParaRPr>
          </a:p>
          <a:p>
            <a:pPr marL="0" indent="0">
              <a:buNone/>
            </a:pPr>
            <a:br>
              <a:rPr lang="en-US" dirty="0">
                <a:latin typeface="+mn-lt"/>
              </a:rPr>
            </a:br>
            <a:br>
              <a:rPr lang="en-US" dirty="0">
                <a:latin typeface="+mn-lt"/>
              </a:rPr>
            </a:br>
            <a:br>
              <a:rPr lang="en-US" dirty="0">
                <a:latin typeface="+mn-lt"/>
              </a:rPr>
            </a:br>
            <a:br>
              <a:rPr lang="en-US" dirty="0">
                <a:latin typeface="+mn-lt"/>
              </a:rPr>
            </a:br>
            <a:endParaRPr lang="en-US" dirty="0">
              <a:solidFill>
                <a:schemeClr val="bg2">
                  <a:lumMod val="25000"/>
                </a:schemeClr>
              </a:solidFill>
            </a:endParaRPr>
          </a:p>
        </p:txBody>
      </p:sp>
    </p:spTree>
    <p:extLst>
      <p:ext uri="{BB962C8B-B14F-4D97-AF65-F5344CB8AC3E}">
        <p14:creationId xmlns:p14="http://schemas.microsoft.com/office/powerpoint/2010/main" val="178712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chemeClr val="accent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Yash Kamdar</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866648"/>
          </a:xfrm>
          <a:prstGeom prst="rect">
            <a:avLst/>
          </a:prstGeom>
        </p:spPr>
        <p:txBody>
          <a:bodyPr wrap="square">
            <a:spAutoFit/>
          </a:bodyPr>
          <a:lstStyle/>
          <a:p>
            <a:pPr>
              <a:lnSpc>
                <a:spcPts val="3200"/>
              </a:lnSpc>
            </a:pPr>
            <a:r>
              <a:rPr lang="en-US" sz="2133" dirty="0">
                <a:solidFill>
                  <a:schemeClr val="bg2">
                    <a:lumMod val="50000"/>
                  </a:schemeClr>
                </a:solidFill>
                <a:latin typeface="Proxima Nova" panose="02000506030000020004" pitchFamily="50" charset="0"/>
                <a:ea typeface="Roboto Light" panose="02000000000000000000" pitchFamily="2" charset="0"/>
                <a:cs typeface="Roboto Light"/>
              </a:rPr>
              <a:t>Cloud Infrastructure Consultant at Rapid Circle and Muhimbi Consultant for Muhimbi Ltd</a:t>
            </a:r>
          </a:p>
        </p:txBody>
      </p:sp>
      <p:pic>
        <p:nvPicPr>
          <p:cNvPr id="22" name="Picture 21">
            <a:extLst>
              <a:ext uri="{FF2B5EF4-FFF2-40B4-BE49-F238E27FC236}">
                <a16:creationId xmlns:a16="http://schemas.microsoft.com/office/drawing/2014/main" id="{F6D5EBD7-3C85-432A-8040-DD5D74938E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38303" y="912841"/>
            <a:ext cx="2537260" cy="2520000"/>
          </a:xfrm>
          <a:prstGeom prst="rect">
            <a:avLst/>
          </a:prstGeom>
        </p:spPr>
      </p:pic>
      <p:grpSp>
        <p:nvGrpSpPr>
          <p:cNvPr id="2" name="Group 1">
            <a:extLst>
              <a:ext uri="{FF2B5EF4-FFF2-40B4-BE49-F238E27FC236}">
                <a16:creationId xmlns:a16="http://schemas.microsoft.com/office/drawing/2014/main" id="{7CA7AE54-54B3-4D27-9B80-0860B35F3C33}"/>
              </a:ext>
            </a:extLst>
          </p:cNvPr>
          <p:cNvGrpSpPr/>
          <p:nvPr/>
        </p:nvGrpSpPr>
        <p:grpSpPr>
          <a:xfrm>
            <a:off x="8052707" y="3545932"/>
            <a:ext cx="4575819" cy="2261168"/>
            <a:chOff x="7444546" y="3361450"/>
            <a:chExt cx="4661623" cy="2261168"/>
          </a:xfrm>
        </p:grpSpPr>
        <p:grpSp>
          <p:nvGrpSpPr>
            <p:cNvPr id="28" name="Group 27">
              <a:extLst>
                <a:ext uri="{FF2B5EF4-FFF2-40B4-BE49-F238E27FC236}">
                  <a16:creationId xmlns:a16="http://schemas.microsoft.com/office/drawing/2014/main" id="{5CE868E0-0309-4AEE-9EDD-8ED638BBB556}"/>
                </a:ext>
              </a:extLst>
            </p:cNvPr>
            <p:cNvGrpSpPr/>
            <p:nvPr/>
          </p:nvGrpSpPr>
          <p:grpSpPr>
            <a:xfrm>
              <a:off x="7547056" y="4607252"/>
              <a:ext cx="4075954" cy="400111"/>
              <a:chOff x="5062155" y="2207948"/>
              <a:chExt cx="2388368" cy="322181"/>
            </a:xfrm>
          </p:grpSpPr>
          <p:grpSp>
            <p:nvGrpSpPr>
              <p:cNvPr id="41" name="Group 40">
                <a:extLst>
                  <a:ext uri="{FF2B5EF4-FFF2-40B4-BE49-F238E27FC236}">
                    <a16:creationId xmlns:a16="http://schemas.microsoft.com/office/drawing/2014/main" id="{77292E28-6DC9-411C-8C5B-909AA8EF886E}"/>
                  </a:ext>
                </a:extLst>
              </p:cNvPr>
              <p:cNvGrpSpPr/>
              <p:nvPr/>
            </p:nvGrpSpPr>
            <p:grpSpPr>
              <a:xfrm>
                <a:off x="5062155" y="2207948"/>
                <a:ext cx="245043" cy="322181"/>
                <a:chOff x="3339564" y="3201988"/>
                <a:chExt cx="351410" cy="463264"/>
              </a:xfrm>
            </p:grpSpPr>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3339564" y="3201988"/>
                  <a:ext cx="351410" cy="463264"/>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3427415" y="3307596"/>
                  <a:ext cx="201178" cy="276220"/>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42" name="Rectangle 41">
                <a:extLst>
                  <a:ext uri="{FF2B5EF4-FFF2-40B4-BE49-F238E27FC236}">
                    <a16:creationId xmlns:a16="http://schemas.microsoft.com/office/drawing/2014/main" id="{FD6CFBD0-4140-432B-968E-A3CC7B262F9C}"/>
                  </a:ext>
                </a:extLst>
              </p:cNvPr>
              <p:cNvSpPr/>
              <p:nvPr/>
            </p:nvSpPr>
            <p:spPr>
              <a:xfrm>
                <a:off x="5395377" y="2253527"/>
                <a:ext cx="2055146" cy="247831"/>
              </a:xfrm>
              <a:prstGeom prst="rect">
                <a:avLst/>
              </a:prstGeom>
            </p:spPr>
            <p:txBody>
              <a:bodyPr wrap="square">
                <a:spAutoFit/>
              </a:bodyPr>
              <a:lstStyle/>
              <a:p>
                <a:r>
                  <a:rPr lang="en-US" sz="1400" dirty="0">
                    <a:solidFill>
                      <a:srgbClr val="3C4252"/>
                    </a:solidFill>
                    <a:latin typeface="Proxima Nova" panose="02000506030000020004"/>
                    <a:hlinkClick r:id="rId3"/>
                  </a:rPr>
                  <a:t>https://twitter.com/yashkamdar391</a:t>
                </a:r>
                <a:endParaRPr lang="en-US" sz="1400" dirty="0">
                  <a:solidFill>
                    <a:srgbClr val="3C4252"/>
                  </a:solidFill>
                  <a:latin typeface="Proxima Nova" panose="02000506030000020004"/>
                </a:endParaRPr>
              </a:p>
            </p:txBody>
          </p:sp>
        </p:grpSp>
        <p:grpSp>
          <p:nvGrpSpPr>
            <p:cNvPr id="29" name="Group 28">
              <a:extLst>
                <a:ext uri="{FF2B5EF4-FFF2-40B4-BE49-F238E27FC236}">
                  <a16:creationId xmlns:a16="http://schemas.microsoft.com/office/drawing/2014/main" id="{44651A3B-855E-4CD6-90A3-8CC79EBF4EB9}"/>
                </a:ext>
              </a:extLst>
            </p:cNvPr>
            <p:cNvGrpSpPr/>
            <p:nvPr/>
          </p:nvGrpSpPr>
          <p:grpSpPr>
            <a:xfrm>
              <a:off x="7444546" y="5222508"/>
              <a:ext cx="3466673" cy="400110"/>
              <a:chOff x="4970940" y="1709443"/>
              <a:chExt cx="2031350" cy="322181"/>
            </a:xfrm>
          </p:grpSpPr>
          <p:sp>
            <p:nvSpPr>
              <p:cNvPr id="39" name="Rectangle 38">
                <a:extLst>
                  <a:ext uri="{FF2B5EF4-FFF2-40B4-BE49-F238E27FC236}">
                    <a16:creationId xmlns:a16="http://schemas.microsoft.com/office/drawing/2014/main" id="{A6684DE6-5AFC-45AB-86B1-4E63AFB00B55}"/>
                  </a:ext>
                </a:extLst>
              </p:cNvPr>
              <p:cNvSpPr/>
              <p:nvPr/>
            </p:nvSpPr>
            <p:spPr>
              <a:xfrm>
                <a:off x="5364229" y="1720925"/>
                <a:ext cx="1638061" cy="223048"/>
              </a:xfrm>
              <a:prstGeom prst="rect">
                <a:avLst/>
              </a:prstGeom>
            </p:spPr>
            <p:txBody>
              <a:bodyPr wrap="square">
                <a:spAutoFit/>
              </a:bodyPr>
              <a:lstStyle/>
              <a:p>
                <a:r>
                  <a:rPr lang="en-US" sz="1200" dirty="0">
                    <a:solidFill>
                      <a:srgbClr val="3C4252"/>
                    </a:solidFill>
                    <a:latin typeface="Proxima Nova" panose="02000506030000020004"/>
                    <a:hlinkClick r:id="rId4"/>
                  </a:rPr>
                  <a:t>https://www.facebook.com/ykamdar3</a:t>
                </a:r>
                <a:endParaRPr lang="en-US" sz="12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0940" y="1709443"/>
                <a:ext cx="379793" cy="322181"/>
              </a:xfrm>
              <a:prstGeom prst="rect">
                <a:avLst/>
              </a:prstGeom>
            </p:spPr>
          </p:pic>
        </p:grpSp>
        <p:grpSp>
          <p:nvGrpSpPr>
            <p:cNvPr id="30" name="Group 29">
              <a:extLst>
                <a:ext uri="{FF2B5EF4-FFF2-40B4-BE49-F238E27FC236}">
                  <a16:creationId xmlns:a16="http://schemas.microsoft.com/office/drawing/2014/main" id="{5A4AD945-BABD-46AB-9C01-638ED4D6CEAE}"/>
                </a:ext>
              </a:extLst>
            </p:cNvPr>
            <p:cNvGrpSpPr/>
            <p:nvPr/>
          </p:nvGrpSpPr>
          <p:grpSpPr>
            <a:xfrm>
              <a:off x="7575167" y="3960850"/>
              <a:ext cx="4050345" cy="594734"/>
              <a:chOff x="5563638" y="2765898"/>
              <a:chExt cx="2373362" cy="478897"/>
            </a:xfrm>
          </p:grpSpPr>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6"/>
              <a:stretch>
                <a:fillRect/>
              </a:stretch>
            </p:blipFill>
            <p:spPr>
              <a:xfrm>
                <a:off x="5563638" y="2765898"/>
                <a:ext cx="245043" cy="338219"/>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5881854" y="2773917"/>
                <a:ext cx="2055146" cy="470878"/>
              </a:xfrm>
              <a:prstGeom prst="rect">
                <a:avLst/>
              </a:prstGeom>
            </p:spPr>
            <p:txBody>
              <a:bodyPr wrap="square">
                <a:spAutoFit/>
              </a:bodyPr>
              <a:lstStyle/>
              <a:p>
                <a:r>
                  <a:rPr lang="en-US" sz="1600" dirty="0">
                    <a:solidFill>
                      <a:srgbClr val="3C4252"/>
                    </a:solidFill>
                    <a:hlinkClick r:id="rId7"/>
                  </a:rPr>
                  <a:t>https://www.linkedin.com/in/yash-kamdar-225494b2/</a:t>
                </a:r>
                <a:endParaRPr lang="en-US" sz="1600" dirty="0">
                  <a:solidFill>
                    <a:srgbClr val="3C4252"/>
                  </a:solidFill>
                </a:endParaRPr>
              </a:p>
            </p:txBody>
          </p:sp>
        </p:grpSp>
        <p:grpSp>
          <p:nvGrpSpPr>
            <p:cNvPr id="32" name="Group 31">
              <a:extLst>
                <a:ext uri="{FF2B5EF4-FFF2-40B4-BE49-F238E27FC236}">
                  <a16:creationId xmlns:a16="http://schemas.microsoft.com/office/drawing/2014/main" id="{63AA3561-5763-4E86-81F6-7C8E9E020547}"/>
                </a:ext>
              </a:extLst>
            </p:cNvPr>
            <p:cNvGrpSpPr/>
            <p:nvPr/>
          </p:nvGrpSpPr>
          <p:grpSpPr>
            <a:xfrm>
              <a:off x="7471178" y="3361450"/>
              <a:ext cx="4634991" cy="448189"/>
              <a:chOff x="4745631" y="3707820"/>
              <a:chExt cx="2715944" cy="360896"/>
            </a:xfrm>
          </p:grpSpPr>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8"/>
              <a:stretch>
                <a:fillRect/>
              </a:stretch>
            </p:blipFill>
            <p:spPr>
              <a:xfrm>
                <a:off x="4745631" y="3707820"/>
                <a:ext cx="333968" cy="333968"/>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5128516" y="3746535"/>
                <a:ext cx="2333059" cy="322181"/>
              </a:xfrm>
              <a:prstGeom prst="rect">
                <a:avLst/>
              </a:prstGeom>
            </p:spPr>
            <p:txBody>
              <a:bodyPr wrap="square">
                <a:spAutoFit/>
              </a:bodyPr>
              <a:lstStyle/>
              <a:p>
                <a:r>
                  <a:rPr lang="en-US" sz="2000" dirty="0">
                    <a:solidFill>
                      <a:srgbClr val="3C4252"/>
                    </a:solidFill>
                    <a:latin typeface="Proxima Nova" panose="02000506030000020004"/>
                  </a:rPr>
                  <a:t>ykamdar@muhimbi.com</a:t>
                </a:r>
              </a:p>
            </p:txBody>
          </p:sp>
        </p:grpSp>
      </p:gr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448322" y="2472267"/>
            <a:ext cx="7325448" cy="3433475"/>
          </a:xfrm>
        </p:spPr>
        <p:txBody>
          <a:bodyPr>
            <a:normAutofit fontScale="25000" lnSpcReduction="20000"/>
          </a:bodyPr>
          <a:lstStyle/>
          <a:p>
            <a:pPr>
              <a:lnSpc>
                <a:spcPct val="120000"/>
              </a:lnSpc>
              <a:buFont typeface="Wingdings" panose="05000000000000000000" pitchFamily="2" charset="2"/>
              <a:buChar char="v"/>
            </a:pPr>
            <a:r>
              <a:rPr lang="en-US" sz="5600" dirty="0">
                <a:latin typeface="+mn-lt"/>
              </a:rPr>
              <a:t>Yash Kamdar works as a Cloud Infrastructure Consultant at Rapid Circle and Muhimbi Consultant for Muhimbi Ltd - Home of the PDF Converter for SharePoint/Office 365/Power Platform.</a:t>
            </a:r>
          </a:p>
          <a:p>
            <a:pPr>
              <a:lnSpc>
                <a:spcPct val="120000"/>
              </a:lnSpc>
              <a:buFont typeface="Wingdings" panose="05000000000000000000" pitchFamily="2" charset="2"/>
              <a:buChar char="v"/>
            </a:pPr>
            <a:r>
              <a:rPr lang="en-US" sz="5600" dirty="0">
                <a:latin typeface="+mn-lt"/>
              </a:rPr>
              <a:t>His major responsibilities include designing solutions for end customers of Muhimbi using Flow, Power Apps, Nintex workflows, SharePoint designer workflows in both the SharePoint On premise as well as Online platforms.</a:t>
            </a:r>
          </a:p>
          <a:p>
            <a:pPr>
              <a:lnSpc>
                <a:spcPct val="120000"/>
              </a:lnSpc>
              <a:buFont typeface="Wingdings" panose="05000000000000000000" pitchFamily="2" charset="2"/>
              <a:buChar char="v"/>
            </a:pPr>
            <a:r>
              <a:rPr lang="en-US" sz="5600" dirty="0">
                <a:latin typeface="+mn-lt"/>
              </a:rPr>
              <a:t>He started his career as a SharePoint Administrator with different focuses ranging from architecting and deploying full hybrid environments to governance and search, as well as migration-specific projects.</a:t>
            </a:r>
          </a:p>
          <a:p>
            <a:pPr>
              <a:lnSpc>
                <a:spcPct val="120000"/>
              </a:lnSpc>
              <a:buFont typeface="Wingdings" panose="05000000000000000000" pitchFamily="2" charset="2"/>
              <a:buChar char="v"/>
            </a:pPr>
            <a:r>
              <a:rPr lang="en-US" sz="5600" dirty="0">
                <a:latin typeface="+mn-lt"/>
              </a:rPr>
              <a:t>He is a Microsoft Certified Professional holding a certification for 70331 (Managing SharePoint server 2016).</a:t>
            </a:r>
          </a:p>
          <a:p>
            <a:pPr>
              <a:lnSpc>
                <a:spcPct val="120000"/>
              </a:lnSpc>
              <a:buFont typeface="Wingdings" panose="05000000000000000000" pitchFamily="2" charset="2"/>
              <a:buChar char="v"/>
            </a:pPr>
            <a:r>
              <a:rPr lang="en-US" sz="5600" dirty="0">
                <a:latin typeface="+mn-lt"/>
              </a:rPr>
              <a:t>His free time is spent writing blogs on AWS </a:t>
            </a:r>
            <a:r>
              <a:rPr lang="en-US" sz="5600" dirty="0" err="1">
                <a:latin typeface="+mn-lt"/>
              </a:rPr>
              <a:t>Devops</a:t>
            </a:r>
            <a:r>
              <a:rPr lang="en-US" sz="5600" dirty="0">
                <a:latin typeface="+mn-lt"/>
              </a:rPr>
              <a:t>, Containerization, Docker and troubleshooting SharePoint infrastructure issues.</a:t>
            </a:r>
          </a:p>
          <a:p>
            <a:pPr marL="0" indent="0">
              <a:buNone/>
            </a:pPr>
            <a:br>
              <a:rPr lang="en-US" sz="2500" dirty="0">
                <a:latin typeface="+mn-lt"/>
              </a:rPr>
            </a:br>
            <a:br>
              <a:rPr lang="en-US" sz="2500" dirty="0">
                <a:latin typeface="+mn-lt"/>
              </a:rPr>
            </a:br>
            <a:br>
              <a:rPr lang="en-US" sz="2500" dirty="0">
                <a:latin typeface="+mn-lt"/>
              </a:rPr>
            </a:br>
            <a:br>
              <a:rPr lang="en-US" sz="2500" dirty="0">
                <a:latin typeface="+mn-lt"/>
              </a:rPr>
            </a:br>
            <a:br>
              <a:rPr lang="en-US" sz="2500" dirty="0">
                <a:latin typeface="+mn-lt"/>
              </a:rPr>
            </a:br>
            <a:endParaRPr lang="en-US" sz="2500" dirty="0">
              <a:latin typeface="+mn-lt"/>
            </a:endParaRPr>
          </a:p>
          <a:p>
            <a:pPr marL="0" indent="0">
              <a:buNone/>
            </a:pPr>
            <a:endParaRPr lang="en-US" dirty="0">
              <a:solidFill>
                <a:schemeClr val="bg2">
                  <a:lumMod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accent1">
                    <a:lumMod val="75000"/>
                  </a:schemeClr>
                </a:solidFill>
              </a:rPr>
              <a:t>Session Overview</a:t>
            </a:r>
            <a:endParaRPr lang="en-US" dirty="0"/>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a:xfrm>
            <a:off x="478284" y="1486218"/>
            <a:ext cx="11235431" cy="4351338"/>
          </a:xfrm>
        </p:spPr>
        <p:txBody>
          <a:bodyPr>
            <a:normAutofit fontScale="70000" lnSpcReduction="20000"/>
          </a:bodyPr>
          <a:lstStyle/>
          <a:p>
            <a:pPr marL="0" indent="0">
              <a:lnSpc>
                <a:spcPct val="120000"/>
              </a:lnSpc>
              <a:buNone/>
            </a:pPr>
            <a:r>
              <a:rPr lang="en-US" sz="2900" dirty="0">
                <a:latin typeface="+mn-lt"/>
              </a:rPr>
              <a:t>In this session, we will leverage the power of JSON Functions and exchange complex data from</a:t>
            </a:r>
            <a:r>
              <a:rPr lang="en-US" sz="2900" b="1" dirty="0">
                <a:latin typeface="+mn-lt"/>
              </a:rPr>
              <a:t> Power Apps </a:t>
            </a:r>
          </a:p>
          <a:p>
            <a:pPr marL="0" indent="0">
              <a:lnSpc>
                <a:spcPct val="120000"/>
              </a:lnSpc>
              <a:buNone/>
            </a:pPr>
            <a:r>
              <a:rPr lang="en-US" sz="2900" dirty="0">
                <a:latin typeface="+mn-lt"/>
              </a:rPr>
              <a:t>to</a:t>
            </a:r>
            <a:r>
              <a:rPr lang="en-US" sz="2900" b="1" dirty="0">
                <a:latin typeface="+mn-lt"/>
              </a:rPr>
              <a:t> Power Automate</a:t>
            </a:r>
            <a:r>
              <a:rPr lang="en-US" sz="2900" dirty="0">
                <a:latin typeface="+mn-lt"/>
              </a:rPr>
              <a:t>. </a:t>
            </a:r>
          </a:p>
          <a:p>
            <a:pPr>
              <a:lnSpc>
                <a:spcPct val="120000"/>
              </a:lnSpc>
            </a:pPr>
            <a:r>
              <a:rPr lang="en-US" sz="2900" dirty="0">
                <a:latin typeface="+mn-lt"/>
              </a:rPr>
              <a:t>We will pass this data from </a:t>
            </a:r>
            <a:r>
              <a:rPr lang="en-US" sz="2900" b="1" dirty="0">
                <a:latin typeface="+mn-lt"/>
              </a:rPr>
              <a:t>the Camera Control</a:t>
            </a:r>
            <a:r>
              <a:rPr lang="en-US" sz="2900" dirty="0">
                <a:latin typeface="+mn-lt"/>
              </a:rPr>
              <a:t> (photo), </a:t>
            </a:r>
            <a:r>
              <a:rPr lang="en-US" sz="2900" b="1" dirty="0">
                <a:latin typeface="+mn-lt"/>
              </a:rPr>
              <a:t>Pen Input</a:t>
            </a:r>
            <a:r>
              <a:rPr lang="en-US" sz="2900" dirty="0">
                <a:latin typeface="+mn-lt"/>
              </a:rPr>
              <a:t>(ink control), and </a:t>
            </a:r>
            <a:r>
              <a:rPr lang="en-US" sz="2900" b="1" dirty="0">
                <a:latin typeface="+mn-lt"/>
              </a:rPr>
              <a:t>Microphone</a:t>
            </a:r>
            <a:r>
              <a:rPr lang="en-US" sz="2900" dirty="0">
                <a:latin typeface="+mn-lt"/>
              </a:rPr>
              <a:t>, as well we will </a:t>
            </a:r>
          </a:p>
          <a:p>
            <a:pPr>
              <a:lnSpc>
                <a:spcPct val="120000"/>
              </a:lnSpc>
            </a:pPr>
            <a:r>
              <a:rPr lang="en-US" sz="2900" dirty="0">
                <a:latin typeface="+mn-lt"/>
              </a:rPr>
              <a:t>Export an entire </a:t>
            </a:r>
            <a:r>
              <a:rPr lang="en-US" sz="2900" b="1" dirty="0">
                <a:latin typeface="+mn-lt"/>
              </a:rPr>
              <a:t>Power Apps</a:t>
            </a:r>
            <a:r>
              <a:rPr lang="en-US" sz="2900" dirty="0">
                <a:latin typeface="+mn-lt"/>
              </a:rPr>
              <a:t> gallery to </a:t>
            </a:r>
            <a:r>
              <a:rPr lang="en-US" sz="2900" b="1" dirty="0">
                <a:latin typeface="+mn-lt"/>
              </a:rPr>
              <a:t>Power Automate</a:t>
            </a:r>
            <a:r>
              <a:rPr lang="en-IN" sz="2900" dirty="0">
                <a:latin typeface="+mn-lt"/>
              </a:rPr>
              <a:t> and enrich it with HTML, then convert it to PDF.</a:t>
            </a:r>
          </a:p>
          <a:p>
            <a:pPr marL="0" indent="0">
              <a:lnSpc>
                <a:spcPct val="120000"/>
              </a:lnSpc>
              <a:buNone/>
            </a:pPr>
            <a:r>
              <a:rPr lang="en-US" sz="2900" b="1" u="sng" dirty="0">
                <a:solidFill>
                  <a:schemeClr val="accent1">
                    <a:lumMod val="75000"/>
                  </a:schemeClr>
                </a:solidFill>
                <a:latin typeface="+mn-lt"/>
              </a:rPr>
              <a:t>Benefits of Attending this Session -</a:t>
            </a:r>
            <a:r>
              <a:rPr lang="en-US" sz="2900" u="sng" dirty="0">
                <a:solidFill>
                  <a:schemeClr val="accent1">
                    <a:lumMod val="75000"/>
                  </a:schemeClr>
                </a:solidFill>
                <a:latin typeface="+mn-lt"/>
              </a:rPr>
              <a:t> </a:t>
            </a:r>
            <a:endParaRPr lang="en-IN" sz="2900" dirty="0">
              <a:latin typeface="+mn-lt"/>
            </a:endParaRPr>
          </a:p>
          <a:p>
            <a:pPr lvl="0" indent="-285750" fontAlgn="ctr">
              <a:lnSpc>
                <a:spcPct val="120000"/>
              </a:lnSpc>
            </a:pPr>
            <a:r>
              <a:rPr lang="en-US" sz="2900" dirty="0">
                <a:latin typeface="+mn-lt"/>
              </a:rPr>
              <a:t>Create a PowerApps form with complex controls.</a:t>
            </a:r>
            <a:endParaRPr lang="en-IN" sz="2900" dirty="0">
              <a:latin typeface="+mn-lt"/>
            </a:endParaRPr>
          </a:p>
          <a:p>
            <a:pPr lvl="0" indent="-285750" fontAlgn="ctr">
              <a:lnSpc>
                <a:spcPct val="120000"/>
              </a:lnSpc>
            </a:pPr>
            <a:r>
              <a:rPr lang="en-US" sz="2900" dirty="0">
                <a:latin typeface="+mn-lt"/>
              </a:rPr>
              <a:t>Understanding JSON Functions. </a:t>
            </a:r>
          </a:p>
          <a:p>
            <a:pPr lvl="0" indent="-285750" fontAlgn="ctr">
              <a:lnSpc>
                <a:spcPct val="120000"/>
              </a:lnSpc>
            </a:pPr>
            <a:r>
              <a:rPr lang="en-US" sz="2900" dirty="0">
                <a:latin typeface="+mn-lt"/>
              </a:rPr>
              <a:t>Advantages of JSON Functions.</a:t>
            </a:r>
            <a:endParaRPr lang="en-IN" sz="2900" dirty="0">
              <a:latin typeface="+mn-lt"/>
            </a:endParaRPr>
          </a:p>
          <a:p>
            <a:pPr lvl="0" indent="-285750" fontAlgn="ctr">
              <a:lnSpc>
                <a:spcPct val="120000"/>
              </a:lnSpc>
            </a:pPr>
            <a:r>
              <a:rPr lang="en-GB" sz="2900" dirty="0">
                <a:latin typeface="+mn-lt"/>
              </a:rPr>
              <a:t>PDF Convert, Merge, and Watermark files using PowerApps and Power Automate.</a:t>
            </a:r>
            <a:endParaRPr lang="en-IN" sz="2900" dirty="0">
              <a:latin typeface="+mn-lt"/>
            </a:endParaRPr>
          </a:p>
          <a:p>
            <a:endParaRPr lang="en-US" dirty="0"/>
          </a:p>
        </p:txBody>
      </p:sp>
    </p:spTree>
    <p:extLst>
      <p:ext uri="{BB962C8B-B14F-4D97-AF65-F5344CB8AC3E}">
        <p14:creationId xmlns:p14="http://schemas.microsoft.com/office/powerpoint/2010/main" val="232024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3A81-A57B-4148-B284-29276791A88A}"/>
              </a:ext>
            </a:extLst>
          </p:cNvPr>
          <p:cNvSpPr>
            <a:spLocks noGrp="1"/>
          </p:cNvSpPr>
          <p:nvPr>
            <p:ph type="title"/>
          </p:nvPr>
        </p:nvSpPr>
        <p:spPr>
          <a:xfrm>
            <a:off x="584199" y="1859685"/>
            <a:ext cx="10922000" cy="1218795"/>
          </a:xfrm>
        </p:spPr>
        <p:txBody>
          <a:bodyPr/>
          <a:lstStyle/>
          <a:p>
            <a:r>
              <a:rPr lang="en-US" sz="4400" dirty="0">
                <a:solidFill>
                  <a:schemeClr val="accent1">
                    <a:lumMod val="75000"/>
                  </a:schemeClr>
                </a:solidFill>
              </a:rPr>
              <a:t>A Deep Dive into The JSON Function in Power Apps</a:t>
            </a:r>
          </a:p>
        </p:txBody>
      </p:sp>
    </p:spTree>
    <p:extLst>
      <p:ext uri="{BB962C8B-B14F-4D97-AF65-F5344CB8AC3E}">
        <p14:creationId xmlns:p14="http://schemas.microsoft.com/office/powerpoint/2010/main" val="37670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4937FD0-36A6-48B3-978D-6770223DACD0}"/>
              </a:ext>
            </a:extLst>
          </p:cNvPr>
          <p:cNvSpPr>
            <a:spLocks noGrp="1"/>
          </p:cNvSpPr>
          <p:nvPr>
            <p:ph sz="half" idx="1"/>
          </p:nvPr>
        </p:nvSpPr>
        <p:spPr/>
        <p:txBody>
          <a:bodyPr/>
          <a:lstStyle/>
          <a:p>
            <a:pPr>
              <a:lnSpc>
                <a:spcPct val="100000"/>
              </a:lnSpc>
            </a:pPr>
            <a:r>
              <a:rPr lang="en-US" sz="1800" dirty="0"/>
              <a:t>JSON functions were introduced in and around June 2019.</a:t>
            </a:r>
          </a:p>
          <a:p>
            <a:pPr>
              <a:lnSpc>
                <a:spcPct val="100000"/>
              </a:lnSpc>
            </a:pPr>
            <a:r>
              <a:rPr lang="en-US" sz="1800" dirty="0"/>
              <a:t>The JSON function returns the JavaScript Object Notation.</a:t>
            </a:r>
          </a:p>
          <a:p>
            <a:pPr>
              <a:lnSpc>
                <a:spcPct val="100000"/>
              </a:lnSpc>
            </a:pPr>
            <a:r>
              <a:rPr lang="en-US" sz="1800" dirty="0"/>
              <a:t>It may sound complicated, but it is indeed simple to use.</a:t>
            </a:r>
          </a:p>
          <a:p>
            <a:endParaRPr lang="en-US" dirty="0"/>
          </a:p>
          <a:p>
            <a:endParaRPr lang="en-US" dirty="0"/>
          </a:p>
          <a:p>
            <a:endParaRPr lang="en-IN" dirty="0"/>
          </a:p>
        </p:txBody>
      </p:sp>
      <p:sp>
        <p:nvSpPr>
          <p:cNvPr id="5" name="Content Placeholder 4">
            <a:extLst>
              <a:ext uri="{FF2B5EF4-FFF2-40B4-BE49-F238E27FC236}">
                <a16:creationId xmlns:a16="http://schemas.microsoft.com/office/drawing/2014/main" id="{125705CE-E82E-496E-B683-309FFB23B4F6}"/>
              </a:ext>
            </a:extLst>
          </p:cNvPr>
          <p:cNvSpPr>
            <a:spLocks noGrp="1"/>
          </p:cNvSpPr>
          <p:nvPr>
            <p:ph sz="half" idx="2"/>
          </p:nvPr>
        </p:nvSpPr>
        <p:spPr/>
        <p:txBody>
          <a:bodyPr>
            <a:normAutofit/>
          </a:bodyPr>
          <a:lstStyle/>
          <a:p>
            <a:pPr marL="0" indent="0">
              <a:buNone/>
            </a:pPr>
            <a:r>
              <a:rPr lang="en-US" sz="1800" dirty="0">
                <a:latin typeface="+mn-lt"/>
              </a:rPr>
              <a:t>{ </a:t>
            </a:r>
          </a:p>
          <a:p>
            <a:pPr marL="0" indent="0">
              <a:buNone/>
            </a:pPr>
            <a:r>
              <a:rPr lang="en-US" sz="1800" dirty="0">
                <a:latin typeface="+mn-lt"/>
              </a:rPr>
              <a:t>"</a:t>
            </a:r>
            <a:r>
              <a:rPr lang="en-US" sz="1800" dirty="0" err="1">
                <a:latin typeface="+mn-lt"/>
              </a:rPr>
              <a:t>processed_file_content</a:t>
            </a:r>
            <a:r>
              <a:rPr lang="en-US" sz="1800" dirty="0">
                <a:latin typeface="+mn-lt"/>
              </a:rPr>
              <a:t>": "string",</a:t>
            </a:r>
          </a:p>
          <a:p>
            <a:pPr marL="0" indent="0">
              <a:buNone/>
            </a:pPr>
            <a:r>
              <a:rPr lang="en-US" sz="1800" dirty="0">
                <a:latin typeface="+mn-lt"/>
              </a:rPr>
              <a:t>"</a:t>
            </a:r>
            <a:r>
              <a:rPr lang="en-US" sz="1800" dirty="0" err="1">
                <a:latin typeface="+mn-lt"/>
              </a:rPr>
              <a:t>base_file_name</a:t>
            </a:r>
            <a:r>
              <a:rPr lang="en-US" sz="1800" dirty="0">
                <a:latin typeface="+mn-lt"/>
              </a:rPr>
              <a:t>": "string", </a:t>
            </a:r>
          </a:p>
          <a:p>
            <a:pPr marL="0" indent="0">
              <a:buNone/>
            </a:pPr>
            <a:r>
              <a:rPr lang="en-US" sz="1800" dirty="0">
                <a:latin typeface="+mn-lt"/>
              </a:rPr>
              <a:t>"</a:t>
            </a:r>
            <a:r>
              <a:rPr lang="en-US" sz="1800" dirty="0" err="1">
                <a:latin typeface="+mn-lt"/>
              </a:rPr>
              <a:t>result_code</a:t>
            </a:r>
            <a:r>
              <a:rPr lang="en-US" sz="1800" dirty="0">
                <a:latin typeface="+mn-lt"/>
              </a:rPr>
              <a:t>": "Success", </a:t>
            </a:r>
          </a:p>
          <a:p>
            <a:pPr marL="0" indent="0">
              <a:buNone/>
            </a:pPr>
            <a:r>
              <a:rPr lang="en-US" sz="1800" dirty="0">
                <a:latin typeface="+mn-lt"/>
              </a:rPr>
              <a:t>"</a:t>
            </a:r>
            <a:r>
              <a:rPr lang="en-US" sz="1800" dirty="0" err="1">
                <a:latin typeface="+mn-lt"/>
              </a:rPr>
              <a:t>result_details</a:t>
            </a:r>
            <a:r>
              <a:rPr lang="en-US" sz="1800" dirty="0">
                <a:latin typeface="+mn-lt"/>
              </a:rPr>
              <a:t>": "string" </a:t>
            </a:r>
          </a:p>
          <a:p>
            <a:pPr marL="0" indent="0">
              <a:buNone/>
            </a:pPr>
            <a:r>
              <a:rPr lang="en-US" sz="1800" dirty="0">
                <a:latin typeface="+mn-lt"/>
              </a:rPr>
              <a:t>}</a:t>
            </a:r>
            <a:endParaRPr lang="en-IN" sz="1800" dirty="0">
              <a:latin typeface="+mn-lt"/>
            </a:endParaRPr>
          </a:p>
        </p:txBody>
      </p:sp>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accent1">
                    <a:lumMod val="75000"/>
                  </a:schemeClr>
                </a:solidFill>
              </a:rPr>
              <a:t>Introduction to JSON function</a:t>
            </a:r>
            <a:endParaRPr lang="en-US" dirty="0"/>
          </a:p>
        </p:txBody>
      </p:sp>
      <p:pic>
        <p:nvPicPr>
          <p:cNvPr id="8" name="Picture 7">
            <a:extLst>
              <a:ext uri="{FF2B5EF4-FFF2-40B4-BE49-F238E27FC236}">
                <a16:creationId xmlns:a16="http://schemas.microsoft.com/office/drawing/2014/main" id="{1FAE1A28-2E3E-4441-A9A1-8F87BFF98A72}"/>
              </a:ext>
            </a:extLst>
          </p:cNvPr>
          <p:cNvPicPr>
            <a:picLocks noChangeAspect="1"/>
          </p:cNvPicPr>
          <p:nvPr/>
        </p:nvPicPr>
        <p:blipFill>
          <a:blip r:embed="rId3"/>
          <a:stretch>
            <a:fillRect/>
          </a:stretch>
        </p:blipFill>
        <p:spPr>
          <a:xfrm>
            <a:off x="791809" y="3908073"/>
            <a:ext cx="4073702" cy="1708327"/>
          </a:xfrm>
          <a:prstGeom prst="rect">
            <a:avLst/>
          </a:prstGeom>
        </p:spPr>
      </p:pic>
    </p:spTree>
    <p:extLst>
      <p:ext uri="{BB962C8B-B14F-4D97-AF65-F5344CB8AC3E}">
        <p14:creationId xmlns:p14="http://schemas.microsoft.com/office/powerpoint/2010/main" val="37844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accent1">
                    <a:lumMod val="75000"/>
                  </a:schemeClr>
                </a:solidFill>
              </a:rPr>
              <a:t>Data Types Supported by JSON Functions</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p:txBody>
          <a:bodyPr>
            <a:normAutofit/>
          </a:bodyPr>
          <a:lstStyle/>
          <a:p>
            <a:endParaRPr lang="en-US" dirty="0"/>
          </a:p>
          <a:p>
            <a:endParaRPr lang="en-US" dirty="0"/>
          </a:p>
        </p:txBody>
      </p:sp>
      <p:pic>
        <p:nvPicPr>
          <p:cNvPr id="4" name="Picture 3">
            <a:extLst>
              <a:ext uri="{FF2B5EF4-FFF2-40B4-BE49-F238E27FC236}">
                <a16:creationId xmlns:a16="http://schemas.microsoft.com/office/drawing/2014/main" id="{CC5D245B-6C10-499C-853D-2EA7BB0E427F}"/>
              </a:ext>
            </a:extLst>
          </p:cNvPr>
          <p:cNvPicPr>
            <a:picLocks noChangeAspect="1"/>
          </p:cNvPicPr>
          <p:nvPr/>
        </p:nvPicPr>
        <p:blipFill>
          <a:blip r:embed="rId2"/>
          <a:stretch>
            <a:fillRect/>
          </a:stretch>
        </p:blipFill>
        <p:spPr>
          <a:xfrm>
            <a:off x="1116836" y="1797303"/>
            <a:ext cx="9980141" cy="4119794"/>
          </a:xfrm>
          <a:prstGeom prst="rect">
            <a:avLst/>
          </a:prstGeom>
        </p:spPr>
      </p:pic>
    </p:spTree>
    <p:extLst>
      <p:ext uri="{BB962C8B-B14F-4D97-AF65-F5344CB8AC3E}">
        <p14:creationId xmlns:p14="http://schemas.microsoft.com/office/powerpoint/2010/main" val="385444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solidFill>
                  <a:schemeClr val="accent1">
                    <a:lumMod val="75000"/>
                  </a:schemeClr>
                </a:solidFill>
              </a:rPr>
              <a:t>Some More Data Types</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ED9C1495-8A50-4F54-BE03-6EA3FF87D9F7}"/>
              </a:ext>
            </a:extLst>
          </p:cNvPr>
          <p:cNvPicPr>
            <a:picLocks noChangeAspect="1"/>
          </p:cNvPicPr>
          <p:nvPr/>
        </p:nvPicPr>
        <p:blipFill>
          <a:blip r:embed="rId2"/>
          <a:stretch>
            <a:fillRect/>
          </a:stretch>
        </p:blipFill>
        <p:spPr>
          <a:xfrm>
            <a:off x="611593" y="1390650"/>
            <a:ext cx="10592116" cy="4520624"/>
          </a:xfrm>
          <a:prstGeom prst="rect">
            <a:avLst/>
          </a:prstGeom>
        </p:spPr>
      </p:pic>
    </p:spTree>
    <p:extLst>
      <p:ext uri="{BB962C8B-B14F-4D97-AF65-F5344CB8AC3E}">
        <p14:creationId xmlns:p14="http://schemas.microsoft.com/office/powerpoint/2010/main" val="89753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3099</TotalTime>
  <Words>1094</Words>
  <Application>Microsoft Office PowerPoint</Application>
  <PresentationFormat>Widescreen</PresentationFormat>
  <Paragraphs>93</Paragraphs>
  <Slides>20</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Arial Black</vt:lpstr>
      <vt:lpstr>Calibri</vt:lpstr>
      <vt:lpstr>Calibri Light</vt:lpstr>
      <vt:lpstr>Proxima Nova</vt:lpstr>
      <vt:lpstr>Proxima Nova Semibold</vt:lpstr>
      <vt:lpstr>Segoe UI</vt:lpstr>
      <vt:lpstr>Segoe UI (Body)</vt:lpstr>
      <vt:lpstr>Segoe UI Light</vt:lpstr>
      <vt:lpstr>Segoe UI Semibold</vt:lpstr>
      <vt:lpstr>Segoe UI Semilight</vt:lpstr>
      <vt:lpstr>Wingdings</vt:lpstr>
      <vt:lpstr>Office Theme</vt:lpstr>
      <vt:lpstr>PowerPoint Presentation</vt:lpstr>
      <vt:lpstr> JSON Functions - Exchanging Complex Data Between Power Apps and Power Automate</vt:lpstr>
      <vt:lpstr>Clavin Fernandes </vt:lpstr>
      <vt:lpstr>Yash Kamdar</vt:lpstr>
      <vt:lpstr>Session Overview</vt:lpstr>
      <vt:lpstr>A Deep Dive into The JSON Function in Power Apps</vt:lpstr>
      <vt:lpstr>Introduction to JSON function</vt:lpstr>
      <vt:lpstr>Data Types Supported by JSON Functions</vt:lpstr>
      <vt:lpstr>Some More Data Types</vt:lpstr>
      <vt:lpstr>General Architecture and Flow</vt:lpstr>
      <vt:lpstr>Demo – Export Multiple Media Controls to PDF</vt:lpstr>
      <vt:lpstr>General Architecture and Flow</vt:lpstr>
      <vt:lpstr>Enough Talking!  Demo on Power Apps Microphone Media Type!</vt:lpstr>
      <vt:lpstr> Decoupling the Flow</vt:lpstr>
      <vt:lpstr>Muhimbi PDF Converter Services Online –  Core Concepts Used by The PDF Converter</vt:lpstr>
      <vt:lpstr>Don’t want to Decouple the Flow?  Then use the Muhimbi REST API!</vt:lpstr>
      <vt:lpstr>Thank you  – Connect with us</vt:lpstr>
      <vt:lpstr>Enjoy the Bootcamp</vt:lpstr>
      <vt:lpstr>Call to 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Nanddeep Nachan</dc:creator>
  <cp:lastModifiedBy>Yash Kamdar</cp:lastModifiedBy>
  <cp:revision>127</cp:revision>
  <dcterms:created xsi:type="dcterms:W3CDTF">2020-01-05T10:52:53Z</dcterms:created>
  <dcterms:modified xsi:type="dcterms:W3CDTF">2020-02-17T08:16:04Z</dcterms:modified>
</cp:coreProperties>
</file>