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9" r:id="rId3"/>
    <p:sldId id="272" r:id="rId4"/>
    <p:sldId id="1593" r:id="rId5"/>
    <p:sldId id="1601" r:id="rId6"/>
    <p:sldId id="1600" r:id="rId7"/>
    <p:sldId id="262" r:id="rId8"/>
    <p:sldId id="1597" r:id="rId9"/>
    <p:sldId id="1598" r:id="rId10"/>
    <p:sldId id="261" r:id="rId11"/>
    <p:sldId id="1599" r:id="rId12"/>
    <p:sldId id="1595" r:id="rId13"/>
    <p:sldId id="1596" r:id="rId14"/>
    <p:sldId id="1592" r:id="rId15"/>
    <p:sldId id="1591" r:id="rId16"/>
    <p:sldId id="264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EB8"/>
    <a:srgbClr val="D83900"/>
    <a:srgbClr val="0177FF"/>
    <a:srgbClr val="732674"/>
    <a:srgbClr val="DD6032"/>
    <a:srgbClr val="E57D57"/>
    <a:srgbClr val="E5EBF7"/>
    <a:srgbClr val="C7313D"/>
    <a:srgbClr val="35014D"/>
    <a:srgbClr val="C334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61A280-7F01-4F5C-9EC5-5B59673FE5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D9410-1672-451C-AF63-6D04410A78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6C8FE-A40F-4EFA-9399-CBDFD77EB4EF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C3778-0BA9-4B0C-BF37-482CA2B888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2C7D-2634-4F3B-B4DE-6F901C84CE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9EE46-BCC1-4605-92AD-9EDFF810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1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E1A50-ADA4-4343-9FD7-5307B4B307B5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3ACA-F8B5-4D03-B594-D86FCD31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2/14/2020 09:30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1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2/14/2020 09:30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4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jfif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23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blipFill dpi="0" rotWithShape="1">
          <a:blip r:embed="rId2">
            <a:alphaModFix amt="91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>
            <a:extLst>
              <a:ext uri="{FF2B5EF4-FFF2-40B4-BE49-F238E27FC236}">
                <a16:creationId xmlns:a16="http://schemas.microsoft.com/office/drawing/2014/main" id="{9B6CD718-66C9-42E2-88EC-8996AF6F51A6}"/>
              </a:ext>
            </a:extLst>
          </p:cNvPr>
          <p:cNvSpPr/>
          <p:nvPr userDrawn="1"/>
        </p:nvSpPr>
        <p:spPr bwMode="auto">
          <a:xfrm rot="10800000" flipH="1">
            <a:off x="0" y="-63478"/>
            <a:ext cx="6407191" cy="6319382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3013223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2829503 w 6675438"/>
              <a:gd name="connsiteY2" fmla="*/ 6985153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363115"/>
              <a:gd name="connsiteY0" fmla="*/ 110081 h 7105241"/>
              <a:gd name="connsiteX1" fmla="*/ 6363115 w 6363115"/>
              <a:gd name="connsiteY1" fmla="*/ 0 h 7105241"/>
              <a:gd name="connsiteX2" fmla="*/ 2829503 w 6363115"/>
              <a:gd name="connsiteY2" fmla="*/ 7095234 h 7105241"/>
              <a:gd name="connsiteX3" fmla="*/ 0 w 6363115"/>
              <a:gd name="connsiteY3" fmla="*/ 7105241 h 7105241"/>
              <a:gd name="connsiteX4" fmla="*/ 75 w 6363115"/>
              <a:gd name="connsiteY4" fmla="*/ 7104925 h 7105241"/>
              <a:gd name="connsiteX5" fmla="*/ 0 w 6363115"/>
              <a:gd name="connsiteY5" fmla="*/ 7104925 h 7105241"/>
              <a:gd name="connsiteX6" fmla="*/ 0 w 6363115"/>
              <a:gd name="connsiteY6" fmla="*/ 6990904 h 7105241"/>
              <a:gd name="connsiteX7" fmla="*/ 0 w 6363115"/>
              <a:gd name="connsiteY7" fmla="*/ 6076198 h 7105241"/>
              <a:gd name="connsiteX8" fmla="*/ 0 w 6363115"/>
              <a:gd name="connsiteY8" fmla="*/ 110399 h 7105241"/>
              <a:gd name="connsiteX9" fmla="*/ 1668784 w 6363115"/>
              <a:gd name="connsiteY9" fmla="*/ 110399 h 7105241"/>
              <a:gd name="connsiteX10" fmla="*/ 1668860 w 6363115"/>
              <a:gd name="connsiteY10" fmla="*/ 110081 h 7105241"/>
              <a:gd name="connsiteX0" fmla="*/ 1668860 w 6363115"/>
              <a:gd name="connsiteY0" fmla="*/ 110081 h 7114667"/>
              <a:gd name="connsiteX1" fmla="*/ 6363115 w 6363115"/>
              <a:gd name="connsiteY1" fmla="*/ 0 h 7114667"/>
              <a:gd name="connsiteX2" fmla="*/ 2820585 w 6363115"/>
              <a:gd name="connsiteY2" fmla="*/ 7114667 h 7114667"/>
              <a:gd name="connsiteX3" fmla="*/ 0 w 6363115"/>
              <a:gd name="connsiteY3" fmla="*/ 7105241 h 7114667"/>
              <a:gd name="connsiteX4" fmla="*/ 75 w 6363115"/>
              <a:gd name="connsiteY4" fmla="*/ 7104925 h 7114667"/>
              <a:gd name="connsiteX5" fmla="*/ 0 w 6363115"/>
              <a:gd name="connsiteY5" fmla="*/ 7104925 h 7114667"/>
              <a:gd name="connsiteX6" fmla="*/ 0 w 6363115"/>
              <a:gd name="connsiteY6" fmla="*/ 6990904 h 7114667"/>
              <a:gd name="connsiteX7" fmla="*/ 0 w 6363115"/>
              <a:gd name="connsiteY7" fmla="*/ 6076198 h 7114667"/>
              <a:gd name="connsiteX8" fmla="*/ 0 w 6363115"/>
              <a:gd name="connsiteY8" fmla="*/ 110399 h 7114667"/>
              <a:gd name="connsiteX9" fmla="*/ 1668784 w 6363115"/>
              <a:gd name="connsiteY9" fmla="*/ 110399 h 7114667"/>
              <a:gd name="connsiteX10" fmla="*/ 1668860 w 6363115"/>
              <a:gd name="connsiteY10" fmla="*/ 110081 h 7114667"/>
              <a:gd name="connsiteX0" fmla="*/ 1668860 w 6436603"/>
              <a:gd name="connsiteY0" fmla="*/ 0 h 7004586"/>
              <a:gd name="connsiteX1" fmla="*/ 6436603 w 6436603"/>
              <a:gd name="connsiteY1" fmla="*/ 0 h 7004586"/>
              <a:gd name="connsiteX2" fmla="*/ 2820585 w 6436603"/>
              <a:gd name="connsiteY2" fmla="*/ 7004586 h 7004586"/>
              <a:gd name="connsiteX3" fmla="*/ 0 w 6436603"/>
              <a:gd name="connsiteY3" fmla="*/ 6995160 h 7004586"/>
              <a:gd name="connsiteX4" fmla="*/ 75 w 6436603"/>
              <a:gd name="connsiteY4" fmla="*/ 6994844 h 7004586"/>
              <a:gd name="connsiteX5" fmla="*/ 0 w 6436603"/>
              <a:gd name="connsiteY5" fmla="*/ 6994844 h 7004586"/>
              <a:gd name="connsiteX6" fmla="*/ 0 w 6436603"/>
              <a:gd name="connsiteY6" fmla="*/ 6880823 h 7004586"/>
              <a:gd name="connsiteX7" fmla="*/ 0 w 6436603"/>
              <a:gd name="connsiteY7" fmla="*/ 5966117 h 7004586"/>
              <a:gd name="connsiteX8" fmla="*/ 0 w 6436603"/>
              <a:gd name="connsiteY8" fmla="*/ 318 h 7004586"/>
              <a:gd name="connsiteX9" fmla="*/ 1668784 w 6436603"/>
              <a:gd name="connsiteY9" fmla="*/ 318 h 7004586"/>
              <a:gd name="connsiteX10" fmla="*/ 1668860 w 6436603"/>
              <a:gd name="connsiteY10" fmla="*/ 0 h 700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36603" h="7004586">
                <a:moveTo>
                  <a:pt x="1668860" y="0"/>
                </a:moveTo>
                <a:lnTo>
                  <a:pt x="6436603" y="0"/>
                </a:lnTo>
                <a:lnTo>
                  <a:pt x="2820585" y="7004586"/>
                </a:lnTo>
                <a:lnTo>
                  <a:pt x="0" y="6995160"/>
                </a:lnTo>
                <a:cubicBezTo>
                  <a:pt x="25" y="6995055"/>
                  <a:pt x="50" y="6994949"/>
                  <a:pt x="75" y="6994844"/>
                </a:cubicBez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ubicBezTo>
                  <a:pt x="1668809" y="212"/>
                  <a:pt x="1668835" y="106"/>
                  <a:pt x="1668860" y="0"/>
                </a:cubicBezTo>
                <a:close/>
              </a:path>
            </a:pathLst>
          </a:custGeom>
          <a:solidFill>
            <a:srgbClr val="00206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396998-62AE-4EC7-8BDD-8DCA1761F078}"/>
              </a:ext>
            </a:extLst>
          </p:cNvPr>
          <p:cNvGrpSpPr/>
          <p:nvPr userDrawn="1"/>
        </p:nvGrpSpPr>
        <p:grpSpPr>
          <a:xfrm>
            <a:off x="-8879" y="1758754"/>
            <a:ext cx="6894577" cy="1670246"/>
            <a:chOff x="-18644" y="2334827"/>
            <a:chExt cx="6654701" cy="1606858"/>
          </a:xfrm>
        </p:grpSpPr>
        <p:sp>
          <p:nvSpPr>
            <p:cNvPr id="12" name="Flowchart: Data 11" descr="Global Power Platform Bootcamo">
              <a:extLst>
                <a:ext uri="{FF2B5EF4-FFF2-40B4-BE49-F238E27FC236}">
                  <a16:creationId xmlns:a16="http://schemas.microsoft.com/office/drawing/2014/main" id="{AA4D1FB6-5895-4211-97CA-0423D114AA84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 userDrawn="1"/>
          </p:nvSpPr>
          <p:spPr>
            <a:xfrm>
              <a:off x="-18644" y="2334827"/>
              <a:ext cx="6654701" cy="1606858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12 w 8000"/>
                <a:gd name="connsiteY0" fmla="*/ 10000 h 10000"/>
                <a:gd name="connsiteX1" fmla="*/ 0 w 8000"/>
                <a:gd name="connsiteY1" fmla="*/ 0 h 10000"/>
                <a:gd name="connsiteX2" fmla="*/ 8000 w 8000"/>
                <a:gd name="connsiteY2" fmla="*/ 0 h 10000"/>
                <a:gd name="connsiteX3" fmla="*/ 6000 w 8000"/>
                <a:gd name="connsiteY3" fmla="*/ 10000 h 10000"/>
                <a:gd name="connsiteX4" fmla="*/ 12 w 8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0" h="10000">
                  <a:moveTo>
                    <a:pt x="12" y="10000"/>
                  </a:moveTo>
                  <a:cubicBezTo>
                    <a:pt x="8" y="6667"/>
                    <a:pt x="4" y="3333"/>
                    <a:pt x="0" y="0"/>
                  </a:cubicBezTo>
                  <a:lnTo>
                    <a:pt x="8000" y="0"/>
                  </a:lnTo>
                  <a:lnTo>
                    <a:pt x="6000" y="10000"/>
                  </a:lnTo>
                  <a:lnTo>
                    <a:pt x="12" y="10000"/>
                  </a:lnTo>
                  <a:close/>
                </a:path>
              </a:pathLst>
            </a:custGeom>
            <a:solidFill>
              <a:srgbClr val="C3343F">
                <a:alpha val="8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sz="2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76AFC1-157C-483D-A09D-CD04BDFA2C35}"/>
                </a:ext>
              </a:extLst>
            </p:cNvPr>
            <p:cNvSpPr txBox="1"/>
            <p:nvPr userDrawn="1"/>
          </p:nvSpPr>
          <p:spPr>
            <a:xfrm>
              <a:off x="155448" y="2523744"/>
              <a:ext cx="5671283" cy="1095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3200" b="1" dirty="0">
                  <a:solidFill>
                    <a:schemeClr val="bg1"/>
                  </a:solidFill>
                </a:rPr>
                <a:t>Global Power Platform Bootcamp</a:t>
              </a:r>
            </a:p>
            <a:p>
              <a:pPr algn="l"/>
              <a:r>
                <a:rPr lang="en-US" sz="3600" b="1" dirty="0">
                  <a:solidFill>
                    <a:schemeClr val="bg1"/>
                  </a:solidFill>
                </a:rPr>
                <a:t>Pune </a:t>
              </a:r>
              <a:r>
                <a:rPr lang="en-US" sz="3600" b="1" dirty="0">
                  <a:solidFill>
                    <a:srgbClr val="35014D"/>
                  </a:solidFill>
                </a:rPr>
                <a:t>2020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254EF2F-2C72-41BC-90F5-C8B39BF5C530}"/>
              </a:ext>
            </a:extLst>
          </p:cNvPr>
          <p:cNvGrpSpPr/>
          <p:nvPr userDrawn="1"/>
        </p:nvGrpSpPr>
        <p:grpSpPr>
          <a:xfrm>
            <a:off x="246497" y="3795252"/>
            <a:ext cx="2753685" cy="487680"/>
            <a:chOff x="3407664" y="118872"/>
            <a:chExt cx="2753685" cy="487680"/>
          </a:xfrm>
        </p:grpSpPr>
        <p:pic>
          <p:nvPicPr>
            <p:cNvPr id="18" name="Picture 17" descr="A close up of a sign&#10;&#10;Description automatically generated">
              <a:extLst>
                <a:ext uri="{FF2B5EF4-FFF2-40B4-BE49-F238E27FC236}">
                  <a16:creationId xmlns:a16="http://schemas.microsoft.com/office/drawing/2014/main" id="{ED77ACFA-6284-4B05-AEE5-2E5011A086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7664" y="118872"/>
              <a:ext cx="487680" cy="48768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73C496-56B8-4810-8296-AAD1629163B9}"/>
                </a:ext>
              </a:extLst>
            </p:cNvPr>
            <p:cNvSpPr txBox="1"/>
            <p:nvPr userDrawn="1"/>
          </p:nvSpPr>
          <p:spPr>
            <a:xfrm>
              <a:off x="3895344" y="222916"/>
              <a:ext cx="2266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FEBRUARY 2020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711FC53-6E30-4944-8462-17B280788CA7}"/>
              </a:ext>
            </a:extLst>
          </p:cNvPr>
          <p:cNvSpPr/>
          <p:nvPr userDrawn="1"/>
        </p:nvSpPr>
        <p:spPr>
          <a:xfrm>
            <a:off x="180366" y="3006855"/>
            <a:ext cx="28375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chemeClr val="bg1">
                    <a:lumMod val="75000"/>
                  </a:schemeClr>
                </a:solidFill>
              </a:rPr>
              <a:t>Organized Globally, Held Locally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6CC4A8D-B645-4097-A15B-FF97510DD6A3}"/>
              </a:ext>
            </a:extLst>
          </p:cNvPr>
          <p:cNvGrpSpPr/>
          <p:nvPr userDrawn="1"/>
        </p:nvGrpSpPr>
        <p:grpSpPr>
          <a:xfrm>
            <a:off x="6894576" y="5299390"/>
            <a:ext cx="4966892" cy="885983"/>
            <a:chOff x="6407191" y="5237246"/>
            <a:chExt cx="4966892" cy="885983"/>
          </a:xfrm>
        </p:grpSpPr>
        <p:pic>
          <p:nvPicPr>
            <p:cNvPr id="44" name="Picture 43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CEC62224-F172-49C4-A4C0-D241F5F7EE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4200" y="5265107"/>
              <a:ext cx="1119883" cy="857319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42A5EAE-11E9-4BD0-AC5C-E37726BCA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4805" y="5242029"/>
              <a:ext cx="1119882" cy="880397"/>
            </a:xfrm>
            <a:prstGeom prst="rect">
              <a:avLst/>
            </a:prstGeom>
          </p:spPr>
        </p:pic>
        <p:pic>
          <p:nvPicPr>
            <p:cNvPr id="40" name="Picture 39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8ECDDE7F-ABD8-4D3A-AF89-8BD83C01DA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191" y="5237246"/>
              <a:ext cx="1119883" cy="88598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EDEAEDA-D7B4-4CB8-8998-7BC6182340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587" y="5242832"/>
              <a:ext cx="1098705" cy="880397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FC9319-8C98-48F6-8913-CBED9DBCDD6A}"/>
              </a:ext>
            </a:extLst>
          </p:cNvPr>
          <p:cNvSpPr/>
          <p:nvPr userDrawn="1"/>
        </p:nvSpPr>
        <p:spPr>
          <a:xfrm>
            <a:off x="102153" y="5812747"/>
            <a:ext cx="4362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https://www.powerplatformbootcamp.com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7B9B0E-4D47-4F3F-BCC3-2253D74A29DE}"/>
              </a:ext>
            </a:extLst>
          </p:cNvPr>
          <p:cNvGrpSpPr/>
          <p:nvPr userDrawn="1"/>
        </p:nvGrpSpPr>
        <p:grpSpPr>
          <a:xfrm>
            <a:off x="676773" y="167275"/>
            <a:ext cx="1402112" cy="1402112"/>
            <a:chOff x="490337" y="21538"/>
            <a:chExt cx="1685521" cy="168552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97D6DC1-111F-403F-AA12-A71B39AEFF0A}"/>
                </a:ext>
              </a:extLst>
            </p:cNvPr>
            <p:cNvSpPr/>
            <p:nvPr userDrawn="1"/>
          </p:nvSpPr>
          <p:spPr>
            <a:xfrm>
              <a:off x="490337" y="21538"/>
              <a:ext cx="1685521" cy="168552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picture containing room&#10;&#10;Description automatically generated">
              <a:extLst>
                <a:ext uri="{FF2B5EF4-FFF2-40B4-BE49-F238E27FC236}">
                  <a16:creationId xmlns:a16="http://schemas.microsoft.com/office/drawing/2014/main" id="{6F9D75B8-B8EF-4F61-8D10-28AE2D7302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01" y="116317"/>
              <a:ext cx="1444995" cy="1503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907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5F49-BE49-445A-8122-A488937E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64036-F293-4C92-AFD8-04A3F766A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(Body)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140F-2E54-4F7D-B9A1-E27F23E7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E428-636F-4B73-8312-2D82714C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2C60-11EA-49DD-A6C1-DB54F852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8DC7-15DC-4059-9907-FF125977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521637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DC735-A6A9-45CE-8872-CD8405ED9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1305" y="1825625"/>
            <a:ext cx="5610687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667DB-BD01-4831-A93E-33703F31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91D6-40ED-4B87-8530-AB344481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B4626-A74B-41BB-B1E2-A7650B8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F4676F-104E-4DEC-A15D-0104219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019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D89B-B653-4D3F-AE3F-AF2ABA66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2747B-240C-48B6-A92C-3B36A5E6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 (Body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F2612-2C82-4A18-AE6C-53FA16AF1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3D646-6E95-42DE-97C2-3E5FB6F1F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B49C-9A65-4CD7-B1EA-03831C3EE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200FC-EA8F-4983-826A-A4EA7BB0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9C043-5FEA-4D9D-A3ED-9D519593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464C5-7145-4AB7-B0CF-F3A65375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7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670-5CEC-4635-9F70-8BB642C6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EBEAC-EB2E-4013-91CA-254C1428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FDF7C-63CA-4A5B-9B48-A48F047E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1CAB5-A57C-430C-9DBC-0C49B683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2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9FEEC-0633-4EE7-8BFF-F100374C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19079-850E-4D7A-8996-35290DAA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41A22-ABA0-4235-8CA9-8BC9C249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A8A9-7FE9-45F4-BB5B-73DE510A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B242-6D1E-4C46-AD12-03B58473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egoe UI (Body)"/>
              </a:defRPr>
            </a:lvl1pPr>
            <a:lvl2pPr>
              <a:defRPr sz="2800">
                <a:latin typeface="Segoe UI (Body)"/>
              </a:defRPr>
            </a:lvl2pPr>
            <a:lvl3pPr>
              <a:defRPr sz="2400">
                <a:latin typeface="Segoe UI (Body)"/>
              </a:defRPr>
            </a:lvl3pPr>
            <a:lvl4pPr>
              <a:defRPr sz="2000">
                <a:latin typeface="Segoe UI (Body)"/>
              </a:defRPr>
            </a:lvl4pPr>
            <a:lvl5pPr>
              <a:defRPr sz="2000">
                <a:latin typeface="Segoe UI (Body)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BBCEC-555B-4EAB-ADC1-381547B1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B07DE-8C45-4AF4-BA3A-1897194D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0819F-F860-4A9D-AB7B-ED09695A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D8211-ED63-4D23-B4A7-9624FA52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3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E424-F155-42BB-B32B-6EF29ED3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D1B42-016F-487F-A71B-830F9134D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 (Body)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225BA-7CF5-4E2D-B41A-52A716E54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F2E-2F3E-492C-AA51-97488ADD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94C7E-4BD6-4F5D-BB99-9E4A183A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3673-1CB9-4D30-9AD9-34CC56AA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6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A81F-52BF-4F2E-959B-D2E417B9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35CA-ABF7-4BC4-BC64-86D7A6932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BF840-53C4-4DAC-8278-327C5F99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C34E-5FD0-43B3-8B88-A632F3E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20E5-B472-4C98-AD8C-9341A875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0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41C1F-0C05-45F9-B170-B7343735E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BE1FA-9EA4-4BE5-BD0B-0B107D0C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EF5F-A523-4DE8-8A95-ECE6451D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CE8C-00AC-4D81-AB73-8A17F04A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36A-F83C-4378-ACB8-81BF10C2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2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881921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294" spc="-147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17724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alphaModFix amt="9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4F210A-C566-4CFD-A79D-936D32EE7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199" y="1754913"/>
            <a:ext cx="5510213" cy="166199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solidFill>
                  <a:srgbClr val="D839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AF396BF-840A-4AB6-BAD9-3952A39CBE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879604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E3D3B5-92B7-469A-8BF5-B933DD96116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53" y="1240634"/>
            <a:ext cx="9080828" cy="511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52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06867B-BFC8-43B9-8092-2080745A5F70}"/>
              </a:ext>
            </a:extLst>
          </p:cNvPr>
          <p:cNvSpPr/>
          <p:nvPr userDrawn="1"/>
        </p:nvSpPr>
        <p:spPr>
          <a:xfrm>
            <a:off x="303005" y="3429000"/>
            <a:ext cx="8574451" cy="118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66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4421F7-9A42-4EC0-B51B-354C95C620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23" y="717149"/>
            <a:ext cx="2381424" cy="247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703409"/>
            <a:ext cx="6400800" cy="830997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BF7881-8D09-4F22-B10B-0916A242A2CD}"/>
              </a:ext>
            </a:extLst>
          </p:cNvPr>
          <p:cNvGrpSpPr/>
          <p:nvPr userDrawn="1"/>
        </p:nvGrpSpPr>
        <p:grpSpPr bwMode="ltGray">
          <a:xfrm>
            <a:off x="6170392" y="1"/>
            <a:ext cx="5932086" cy="6229350"/>
            <a:chOff x="6256117" y="-21839"/>
            <a:chExt cx="5932086" cy="68900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B1D67C-D600-4009-9F96-DBD9F692B67A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89ED409-83AE-42D1-A29E-F5ACE1D5379C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47E83EE-C7AB-4851-AC1F-A2E965DE8A4F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17874BE-F982-46B6-83B3-569DB8A26C11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72B84FE-1FBD-4DB0-A1BB-1D393BABFD96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0612185-AF46-47F9-B984-65C416463817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F4FE628-8992-4D3C-9177-54650A419B37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EB1F0C1-51BC-433D-B643-499296AD9EB3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F95DA3E-A7A9-4898-8537-3057A04A80B1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0885F40-F98C-4749-AF50-8D882201C7B2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DF4BDA5-0196-465B-9592-AD537FCE4B9C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C953882-CF21-4072-808A-AFC6C6427081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4ACD3F6-35BF-4463-9A90-5F5B9025D6D9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6E0228F-415B-4662-977D-90C5D263A103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BA85FE8-C6CE-42AD-9924-C426CEBA2C51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0FBB4D3-1D1C-41F7-856E-89287C5609D1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F5EE762-48D4-46D8-8ECD-7595053F7D6E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02528A-0204-4F83-A3CC-B19E5ED41C75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0E694A-2FDE-4ED0-B17A-283BAEEEBC3F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014F876-92BB-450A-A3A6-EB7B6C2CB558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AFE4E51-6693-4C7C-9EE7-633EA9AAA2AC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22550D5-A578-4C33-B405-092D50801565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C88A0-A89F-42B9-B5E5-623E0E0D7555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4AD7328-AEE6-43BE-8744-DE52D5F8CC2E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0DC1356-0D84-4394-B0FF-A91903B8585E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CA4391C-EE34-4D39-AC03-6D3272F213DC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453F7F1-31A1-4AAF-8FA6-C5DA99892E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Demo Subtitle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C31649-8481-434D-8633-A945DF033FDA}"/>
              </a:ext>
            </a:extLst>
          </p:cNvPr>
          <p:cNvSpPr/>
          <p:nvPr userDrawn="1"/>
        </p:nvSpPr>
        <p:spPr>
          <a:xfrm>
            <a:off x="529233" y="3360"/>
            <a:ext cx="1435947" cy="536581"/>
          </a:xfrm>
          <a:prstGeom prst="rect">
            <a:avLst/>
          </a:prstGeom>
          <a:solidFill>
            <a:srgbClr val="FF97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Proxima Nova" panose="02000506030000020004" pitchFamily="50" charset="0"/>
              </a:rPr>
              <a:t>Demo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A513EB-6A18-4BE7-949C-D03074C3FCE3}"/>
              </a:ext>
            </a:extLst>
          </p:cNvPr>
          <p:cNvCxnSpPr/>
          <p:nvPr userDrawn="1"/>
        </p:nvCxnSpPr>
        <p:spPr>
          <a:xfrm>
            <a:off x="584200" y="366916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77871-A1AA-4E33-B12B-929199C901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6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1" r="20173" b="58603"/>
          <a:stretch/>
        </p:blipFill>
        <p:spPr>
          <a:xfrm>
            <a:off x="3133725" y="1466850"/>
            <a:ext cx="9058275" cy="47815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6A827D-9BFA-4542-AE7D-D868557FF9C0}"/>
              </a:ext>
            </a:extLst>
          </p:cNvPr>
          <p:cNvCxnSpPr/>
          <p:nvPr userDrawn="1"/>
        </p:nvCxnSpPr>
        <p:spPr>
          <a:xfrm>
            <a:off x="958138" y="1488319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AADB76C-EAFB-4FA9-842C-92856D5B9CFD}"/>
              </a:ext>
            </a:extLst>
          </p:cNvPr>
          <p:cNvSpPr/>
          <p:nvPr userDrawn="1"/>
        </p:nvSpPr>
        <p:spPr>
          <a:xfrm>
            <a:off x="471682" y="563840"/>
            <a:ext cx="8574451" cy="75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40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Agenda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D39669-4B38-468C-A12F-4BB869C09E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651" y="1906765"/>
            <a:ext cx="5510213" cy="997196"/>
          </a:xfrm>
          <a:noFill/>
        </p:spPr>
        <p:txBody>
          <a:bodyPr wrap="square" lIns="0" tIns="0" rIns="0" bIns="0">
            <a:spAutoFit/>
          </a:bodyPr>
          <a:lstStyle>
            <a:lvl1pPr marL="571500" indent="-571500">
              <a:spcBef>
                <a:spcPts val="0"/>
              </a:spcBef>
              <a:buFont typeface="Arial" panose="020B0604020202020204" pitchFamily="34" charset="0"/>
              <a:buChar char="•"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406039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41564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B5B349F-CA7A-4D74-8E3C-07A79F8B1A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2A4CE0A-7B63-45A0-843A-8C9EC1BCE0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72047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5044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831B3DD-59C0-429E-8E20-9C54E526A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A038403-6393-458F-AF56-60B20DE779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605344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05438DE-68BC-4837-B9AF-134C2B0301F1}"/>
              </a:ext>
            </a:extLst>
          </p:cNvPr>
          <p:cNvGrpSpPr/>
          <p:nvPr userDrawn="1"/>
        </p:nvGrpSpPr>
        <p:grpSpPr>
          <a:xfrm>
            <a:off x="0" y="4104000"/>
            <a:ext cx="12192000" cy="1991636"/>
            <a:chOff x="0" y="3429000"/>
            <a:chExt cx="12192000" cy="3429000"/>
          </a:xfrm>
          <a:solidFill>
            <a:srgbClr val="73267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222313-E9FB-4A21-AC86-AD4C912175E0}"/>
                </a:ext>
              </a:extLst>
            </p:cNvPr>
            <p:cNvSpPr/>
            <p:nvPr userDrawn="1"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39578B2-347C-4BF7-8FB7-34760D22A2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6000" y="6219000"/>
              <a:ext cx="912649" cy="31500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0CC45D-7252-410D-AFE8-42D87D75A1E4}"/>
                </a:ext>
              </a:extLst>
            </p:cNvPr>
            <p:cNvGrpSpPr/>
            <p:nvPr userDrawn="1"/>
          </p:nvGrpSpPr>
          <p:grpSpPr>
            <a:xfrm>
              <a:off x="11631000" y="6264000"/>
              <a:ext cx="225000" cy="225000"/>
              <a:chOff x="1776000" y="1269000"/>
              <a:chExt cx="1530000" cy="1530000"/>
            </a:xfrm>
            <a:grpFill/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38FE86-9A17-4FA6-9AA1-5D369BBBC682}"/>
                  </a:ext>
                </a:extLst>
              </p:cNvPr>
              <p:cNvSpPr/>
              <p:nvPr userDrawn="1"/>
            </p:nvSpPr>
            <p:spPr>
              <a:xfrm>
                <a:off x="1776000" y="126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C46402-9103-4CBC-B621-5FA8F872B92A}"/>
                  </a:ext>
                </a:extLst>
              </p:cNvPr>
              <p:cNvSpPr/>
              <p:nvPr userDrawn="1"/>
            </p:nvSpPr>
            <p:spPr>
              <a:xfrm>
                <a:off x="177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FFD2A1-329C-478E-B333-EA975DA96FDD}"/>
                  </a:ext>
                </a:extLst>
              </p:cNvPr>
              <p:cNvSpPr/>
              <p:nvPr userDrawn="1"/>
            </p:nvSpPr>
            <p:spPr>
              <a:xfrm>
                <a:off x="2586000" y="126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F0DBB4-C9E5-4832-B3C3-A83B8FA08934}"/>
                  </a:ext>
                </a:extLst>
              </p:cNvPr>
              <p:cNvSpPr/>
              <p:nvPr userDrawn="1"/>
            </p:nvSpPr>
            <p:spPr>
              <a:xfrm>
                <a:off x="258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00B99161-FEF9-4320-9145-BA413BBD23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000" y="4149000"/>
            <a:ext cx="11520000" cy="1305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[Next session name]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4D242E-DC3D-49FF-8486-48F27A73833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000" y="5544000"/>
            <a:ext cx="9144000" cy="5516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1800" kern="1200" spc="-50" baseline="0" dirty="0">
                <a:solidFill>
                  <a:srgbClr val="F2F2F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[Next session presenter]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6E4AFAD-9EA5-4993-BE92-E334D136F881}"/>
              </a:ext>
            </a:extLst>
          </p:cNvPr>
          <p:cNvSpPr txBox="1">
            <a:spLocks/>
          </p:cNvSpPr>
          <p:nvPr userDrawn="1"/>
        </p:nvSpPr>
        <p:spPr>
          <a:xfrm>
            <a:off x="256101" y="3140706"/>
            <a:ext cx="3401499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 up…</a:t>
            </a:r>
          </a:p>
        </p:txBody>
      </p:sp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41C1DBB3-155A-4D97-BCD7-703B9E79754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504" y="578897"/>
            <a:ext cx="3300991" cy="34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19BA-A691-4701-A2C4-705C0D2E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A9D76-67BB-4C6D-9B4E-7CAC65B36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(Body)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EBAE2-C87C-49DB-AEF3-16FF8180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84CC3-B8B1-4F75-AAE2-C2BB1727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ED21-BD66-436F-A353-F82BA43A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E804-2E15-452F-81AA-C7771FEC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E3AE-4A1D-4963-886F-B76A0264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0" y="1797302"/>
            <a:ext cx="1123543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A178-9F81-4B73-990F-9EB4EA0C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D597-1F4E-449C-955C-F3731385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F35D-4246-4049-98FE-5A81AAA4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C4F58D2-95B8-4C03-888C-574A5EAFD92B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" y="6246581"/>
            <a:ext cx="12194050" cy="615006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5481E-FAC2-419E-9A7F-3E69540E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CD83-25A8-4FF3-BECB-CB04937AF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B74907-2B51-4166-83AE-B3F2C14F95FE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797" y="148300"/>
            <a:ext cx="813647" cy="8467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D83F23-7079-4778-A661-5145C6124520}"/>
              </a:ext>
            </a:extLst>
          </p:cNvPr>
          <p:cNvSpPr txBox="1"/>
          <p:nvPr userDrawn="1"/>
        </p:nvSpPr>
        <p:spPr>
          <a:xfrm>
            <a:off x="-220988" y="6203184"/>
            <a:ext cx="1518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Sponsored By:</a:t>
            </a:r>
            <a:endParaRPr lang="en-IN" sz="1000" b="1" i="1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561D2E-1BDA-423D-803F-34B55A7F660F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0" y="6445849"/>
            <a:ext cx="1768597" cy="358141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C250F83-149C-4089-A384-EDF81F19F1D8}"/>
              </a:ext>
            </a:extLst>
          </p:cNvPr>
          <p:cNvSpPr/>
          <p:nvPr userDrawn="1"/>
        </p:nvSpPr>
        <p:spPr>
          <a:xfrm>
            <a:off x="0" y="6230209"/>
            <a:ext cx="12192000" cy="636688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F5BBED-821E-4792-B758-54CBD2421F2D}"/>
              </a:ext>
            </a:extLst>
          </p:cNvPr>
          <p:cNvGrpSpPr/>
          <p:nvPr userDrawn="1"/>
        </p:nvGrpSpPr>
        <p:grpSpPr>
          <a:xfrm>
            <a:off x="10356694" y="6208506"/>
            <a:ext cx="1705966" cy="585021"/>
            <a:chOff x="10241280" y="6199628"/>
            <a:chExt cx="1705966" cy="58502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FFECAC-F8ED-4D1A-86E0-DB3B8A19610A}"/>
                </a:ext>
              </a:extLst>
            </p:cNvPr>
            <p:cNvSpPr txBox="1"/>
            <p:nvPr userDrawn="1"/>
          </p:nvSpPr>
          <p:spPr>
            <a:xfrm>
              <a:off x="10241280" y="6199628"/>
              <a:ext cx="1094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i="1" dirty="0">
                  <a:solidFill>
                    <a:schemeClr val="bg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Supported By:</a:t>
              </a:r>
              <a:endParaRPr lang="en-IN" sz="1000" b="1" i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9" name="Picture 28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3CFDD1F4-FDE6-4291-B1D9-4E5E224335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913" y="6459247"/>
              <a:ext cx="1521333" cy="325402"/>
            </a:xfrm>
            <a:prstGeom prst="rect">
              <a:avLst/>
            </a:prstGeom>
          </p:spPr>
        </p:pic>
      </p:grp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4AB2DD-A206-47F5-B1BA-4520457D51F7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35" y="6255459"/>
            <a:ext cx="1534152" cy="55740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8DFBB16-5248-4C2B-9A1F-565C7EA88801}"/>
              </a:ext>
            </a:extLst>
          </p:cNvPr>
          <p:cNvGrpSpPr/>
          <p:nvPr userDrawn="1"/>
        </p:nvGrpSpPr>
        <p:grpSpPr>
          <a:xfrm>
            <a:off x="5350091" y="6304983"/>
            <a:ext cx="5074621" cy="529005"/>
            <a:chOff x="4187110" y="6344842"/>
            <a:chExt cx="4680503" cy="52900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EDD516-1054-42A7-8ED2-5E3294F4D127}"/>
                </a:ext>
              </a:extLst>
            </p:cNvPr>
            <p:cNvSpPr txBox="1"/>
            <p:nvPr userDrawn="1"/>
          </p:nvSpPr>
          <p:spPr>
            <a:xfrm>
              <a:off x="4678699" y="6350627"/>
              <a:ext cx="15156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@</a:t>
              </a:r>
              <a:r>
                <a:rPr lang="en-US" sz="1400" dirty="0" err="1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GPPBootcamp</a:t>
              </a: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  <a:p>
              <a:pPr algn="l"/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#GPPBPune2020</a:t>
              </a:r>
            </a:p>
          </p:txBody>
        </p:sp>
        <p:pic>
          <p:nvPicPr>
            <p:cNvPr id="19" name="Picture 18" descr="A picture containing ax, plant&#10;&#10;Description automatically generated">
              <a:extLst>
                <a:ext uri="{FF2B5EF4-FFF2-40B4-BE49-F238E27FC236}">
                  <a16:creationId xmlns:a16="http://schemas.microsoft.com/office/drawing/2014/main" id="{472A6468-7947-42A3-B36E-9CAC5D71B9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7110" y="6478054"/>
              <a:ext cx="489539" cy="342372"/>
            </a:xfrm>
            <a:prstGeom prst="rect">
              <a:avLst/>
            </a:prstGeom>
            <a:noFill/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D9316B-F128-415D-8DBB-9216C5152737}"/>
                </a:ext>
              </a:extLst>
            </p:cNvPr>
            <p:cNvSpPr txBox="1"/>
            <p:nvPr userDrawn="1"/>
          </p:nvSpPr>
          <p:spPr>
            <a:xfrm>
              <a:off x="6112576" y="6344842"/>
              <a:ext cx="27550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</a:t>
              </a:r>
              <a:r>
                <a:rPr lang="en-US" sz="1400" dirty="0" err="1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PowerPlatform</a:t>
              </a: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#GPPB2020</a:t>
              </a:r>
            </a:p>
            <a:p>
              <a:pPr algn="l"/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</a:t>
              </a:r>
              <a:r>
                <a:rPr lang="en-US" sz="1400" dirty="0" err="1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GlobalPowerPlatformBootcamp</a:t>
              </a:r>
              <a:endParaRPr lang="en-IN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07A1C6-CCFD-4D76-98BE-EB2C49F29ADD}"/>
              </a:ext>
            </a:extLst>
          </p:cNvPr>
          <p:cNvCxnSpPr/>
          <p:nvPr userDrawn="1"/>
        </p:nvCxnSpPr>
        <p:spPr>
          <a:xfrm>
            <a:off x="2092780" y="6351973"/>
            <a:ext cx="0" cy="5060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3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7" r:id="rId4"/>
    <p:sldLayoutId id="2147483666" r:id="rId5"/>
    <p:sldLayoutId id="2147483664" r:id="rId6"/>
    <p:sldLayoutId id="2147483662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9" r:id="rId19"/>
    <p:sldLayoutId id="214748367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office.com/devprogra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docs.microsoft.com/en-us/learn/powerplatfor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hyperlink" Target="https://www.youtube.com/channel/UCDFjOeswO2HfSv60L2nvpTQ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learningshub.blog/" TargetMode="External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33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1FF0-1259-48D1-8E66-B40BCDEC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5" y="2287911"/>
            <a:ext cx="6746609" cy="1246495"/>
          </a:xfrm>
        </p:spPr>
        <p:txBody>
          <a:bodyPr/>
          <a:lstStyle/>
          <a:p>
            <a:r>
              <a:rPr lang="en-US" sz="4500" dirty="0"/>
              <a:t>Using Q&amp;A on Dashboard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5BBC5-D383-46C8-9C7D-48FA8DEF32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1FF0-1259-48D1-8E66-B40BCDEC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5" y="2287911"/>
            <a:ext cx="6746609" cy="1246495"/>
          </a:xfrm>
        </p:spPr>
        <p:txBody>
          <a:bodyPr/>
          <a:lstStyle/>
          <a:p>
            <a:r>
              <a:rPr lang="en-US" sz="4500" dirty="0"/>
              <a:t>Using Q&amp;A on Dashboard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5BBC5-D383-46C8-9C7D-48FA8DEF32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 Power BI Service</a:t>
            </a:r>
          </a:p>
        </p:txBody>
      </p:sp>
    </p:spTree>
    <p:extLst>
      <p:ext uri="{BB962C8B-B14F-4D97-AF65-F5344CB8AC3E}">
        <p14:creationId xmlns:p14="http://schemas.microsoft.com/office/powerpoint/2010/main" val="11859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8172-07AC-4E83-B46C-6913267D593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A6EB8"/>
                </a:solidFill>
              </a:rPr>
              <a:t>Time to grab a Goodie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4E64C3-549E-4937-8FA3-4F8D6C5EDA0C}"/>
              </a:ext>
            </a:extLst>
          </p:cNvPr>
          <p:cNvSpPr/>
          <p:nvPr/>
        </p:nvSpPr>
        <p:spPr>
          <a:xfrm>
            <a:off x="457200" y="1405128"/>
            <a:ext cx="1112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Question#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8E8F4B-3AA2-4736-9263-D0AA462F2D84}"/>
              </a:ext>
            </a:extLst>
          </p:cNvPr>
          <p:cNvSpPr/>
          <p:nvPr/>
        </p:nvSpPr>
        <p:spPr>
          <a:xfrm>
            <a:off x="491971" y="3211724"/>
            <a:ext cx="11208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9AB189B-EAD0-42F9-AAF5-7B4782C1C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56" y="4202837"/>
            <a:ext cx="2739535" cy="19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8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8172-07AC-4E83-B46C-6913267D593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A6EB8"/>
                </a:solidFill>
              </a:rPr>
              <a:t>Time to grab a Goodie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4E64C3-549E-4937-8FA3-4F8D6C5EDA0C}"/>
              </a:ext>
            </a:extLst>
          </p:cNvPr>
          <p:cNvSpPr/>
          <p:nvPr/>
        </p:nvSpPr>
        <p:spPr>
          <a:xfrm>
            <a:off x="457200" y="1405128"/>
            <a:ext cx="1112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Question#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8E8F4B-3AA2-4736-9263-D0AA462F2D84}"/>
              </a:ext>
            </a:extLst>
          </p:cNvPr>
          <p:cNvSpPr/>
          <p:nvPr/>
        </p:nvSpPr>
        <p:spPr>
          <a:xfrm>
            <a:off x="491971" y="3211724"/>
            <a:ext cx="11208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9AB189B-EAD0-42F9-AAF5-7B4782C1C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56" y="4202837"/>
            <a:ext cx="2739535" cy="19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3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24F740-CF38-4379-970C-54BA9667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95" y="3526771"/>
            <a:ext cx="7454643" cy="1126047"/>
          </a:xfrm>
        </p:spPr>
        <p:txBody>
          <a:bodyPr/>
          <a:lstStyle/>
          <a:p>
            <a:r>
              <a:rPr lang="en-US" b="1" dirty="0"/>
              <a:t>Enjoy the Bootcamp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6B64A6-0F65-45BC-AD95-4DF5AFCA382C}"/>
              </a:ext>
            </a:extLst>
          </p:cNvPr>
          <p:cNvCxnSpPr>
            <a:cxnSpLocks/>
          </p:cNvCxnSpPr>
          <p:nvPr/>
        </p:nvCxnSpPr>
        <p:spPr>
          <a:xfrm>
            <a:off x="455995" y="4437825"/>
            <a:ext cx="6034575" cy="0"/>
          </a:xfrm>
          <a:prstGeom prst="line">
            <a:avLst/>
          </a:prstGeom>
          <a:ln w="381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6470349-4183-4979-ABF3-DA3787D2C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35" y="501064"/>
            <a:ext cx="2567855" cy="26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765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1E3DAA-E7DE-4604-8F6A-AC44843750AE}"/>
              </a:ext>
            </a:extLst>
          </p:cNvPr>
          <p:cNvSpPr/>
          <p:nvPr/>
        </p:nvSpPr>
        <p:spPr bwMode="auto">
          <a:xfrm>
            <a:off x="1" y="974"/>
            <a:ext cx="12192000" cy="6257784"/>
          </a:xfrm>
          <a:prstGeom prst="rect">
            <a:avLst/>
          </a:prstGeom>
          <a:gradFill flip="none" rotWithShape="1">
            <a:gsLst>
              <a:gs pos="53000">
                <a:srgbClr val="2F2F2F">
                  <a:alpha val="91000"/>
                </a:srgbClr>
              </a:gs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995" y="882283"/>
            <a:ext cx="7454643" cy="910120"/>
          </a:xfrm>
        </p:spPr>
        <p:txBody>
          <a:bodyPr/>
          <a:lstStyle/>
          <a:p>
            <a:r>
              <a:rPr lang="en-US" dirty="0"/>
              <a:t>Call to action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BDD9111-A1F4-48C6-94B9-420581D7363A}"/>
              </a:ext>
            </a:extLst>
          </p:cNvPr>
          <p:cNvSpPr txBox="1">
            <a:spLocks/>
          </p:cNvSpPr>
          <p:nvPr/>
        </p:nvSpPr>
        <p:spPr>
          <a:xfrm>
            <a:off x="455995" y="2920584"/>
            <a:ext cx="44821" cy="1344637"/>
          </a:xfrm>
          <a:prstGeom prst="rect">
            <a:avLst/>
          </a:prstGeom>
          <a:solidFill>
            <a:srgbClr val="0070C0"/>
          </a:solidFill>
        </p:spPr>
        <p:txBody>
          <a:bodyPr vert="horz" wrap="none" lIns="448212" tIns="0" rIns="89642" bIns="0" rtlCol="0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2941"/>
              </a:spcBef>
              <a:buNone/>
            </a:pPr>
            <a:r>
              <a:rPr lang="en-US" sz="2353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Join Office 365 developer program </a:t>
            </a:r>
            <a:br>
              <a:rPr lang="en-US" sz="2353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2353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https://dev.office.com/devprogram</a:t>
            </a:r>
            <a:r>
              <a:rPr lang="en-US" sz="2353" dirty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br>
              <a:rPr lang="en-US" sz="2353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2353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 leverage all resources for Office 365 </a:t>
            </a:r>
            <a:br>
              <a:rPr lang="en-US" sz="2353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2353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development learning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B9F5E59-AE26-4DCF-B225-B071199FEB0C}"/>
              </a:ext>
            </a:extLst>
          </p:cNvPr>
          <p:cNvSpPr txBox="1">
            <a:spLocks/>
          </p:cNvSpPr>
          <p:nvPr/>
        </p:nvSpPr>
        <p:spPr>
          <a:xfrm>
            <a:off x="455995" y="4434970"/>
            <a:ext cx="44821" cy="717140"/>
          </a:xfrm>
          <a:prstGeom prst="rect">
            <a:avLst/>
          </a:prstGeom>
          <a:solidFill>
            <a:srgbClr val="0070C0"/>
          </a:solidFill>
        </p:spPr>
        <p:txBody>
          <a:bodyPr vert="horz" wrap="none" lIns="448212" tIns="0" rIns="89642" bIns="0" rtlCol="0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2941"/>
              </a:spcBef>
              <a:buNone/>
            </a:pPr>
            <a:r>
              <a:rPr lang="en-US" sz="2353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Build applications on Power platform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2F49A2-3803-4E6A-B6A8-DE58501B28BE}"/>
              </a:ext>
            </a:extLst>
          </p:cNvPr>
          <p:cNvSpPr txBox="1">
            <a:spLocks/>
          </p:cNvSpPr>
          <p:nvPr/>
        </p:nvSpPr>
        <p:spPr>
          <a:xfrm>
            <a:off x="455995" y="5321858"/>
            <a:ext cx="44821" cy="717140"/>
          </a:xfrm>
          <a:prstGeom prst="rect">
            <a:avLst/>
          </a:prstGeom>
          <a:solidFill>
            <a:srgbClr val="0070C0"/>
          </a:solidFill>
        </p:spPr>
        <p:txBody>
          <a:bodyPr vert="horz" wrap="none" lIns="448212" tIns="0" rIns="89642" bIns="0" rtlCol="0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2941"/>
              </a:spcBef>
              <a:buNone/>
            </a:pPr>
            <a:r>
              <a:rPr lang="en-US" sz="2353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Attend local community events to </a:t>
            </a:r>
            <a:br>
              <a:rPr lang="en-US" sz="2353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2353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continue learning on Power Platform development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A63DA6-0628-4F48-8CD0-83D5CC18E64E}"/>
              </a:ext>
            </a:extLst>
          </p:cNvPr>
          <p:cNvSpPr/>
          <p:nvPr/>
        </p:nvSpPr>
        <p:spPr>
          <a:xfrm>
            <a:off x="455995" y="1936174"/>
            <a:ext cx="44821" cy="814661"/>
          </a:xfrm>
          <a:prstGeom prst="rect">
            <a:avLst/>
          </a:prstGeom>
          <a:solidFill>
            <a:srgbClr val="0070C0"/>
          </a:solidFill>
        </p:spPr>
        <p:txBody>
          <a:bodyPr wrap="none" lIns="448212" anchor="ctr" anchorCtr="0">
            <a:noAutofit/>
          </a:bodyPr>
          <a:lstStyle/>
          <a:p>
            <a:pPr marL="0" lvl="1">
              <a:spcBef>
                <a:spcPts val="2941"/>
              </a:spcBef>
            </a:pPr>
            <a:r>
              <a:rPr lang="en-US" sz="2353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Start a Power Platform learning path at </a:t>
            </a:r>
            <a:br>
              <a:rPr lang="en-US" sz="2353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IN" sz="2353" u="sng" dirty="0">
                <a:hlinkClick r:id="rId4"/>
              </a:rPr>
              <a:t>https://docs.microsoft.com/en-us/learn/powerplatform/</a:t>
            </a:r>
            <a:endParaRPr lang="en-US" sz="2353" dirty="0">
              <a:solidFill>
                <a:schemeClr val="tx2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5853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3279-F365-4019-BB82-D173E4727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57560"/>
            <a:ext cx="12192000" cy="1305000"/>
          </a:xfrm>
        </p:spPr>
        <p:txBody>
          <a:bodyPr>
            <a:noAutofit/>
          </a:bodyPr>
          <a:lstStyle/>
          <a:p>
            <a:r>
              <a:rPr lang="en-US" sz="3500" dirty="0"/>
              <a:t>Power BI, Power Automate and Power Apps : Connecting to data using the On-premises data gateways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5991B-17F4-40D7-B1CA-55A4AD03B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Smita</a:t>
            </a:r>
            <a:r>
              <a:rPr lang="en-US" dirty="0"/>
              <a:t> </a:t>
            </a:r>
            <a:r>
              <a:rPr lang="en-US" dirty="0" err="1"/>
              <a:t>Nachan</a:t>
            </a:r>
            <a:r>
              <a:rPr lang="en-US" dirty="0"/>
              <a:t> &amp; </a:t>
            </a:r>
            <a:r>
              <a:rPr lang="en-US" dirty="0" err="1"/>
              <a:t>Nanddeep</a:t>
            </a:r>
            <a:r>
              <a:rPr lang="en-US" dirty="0"/>
              <a:t> </a:t>
            </a:r>
            <a:r>
              <a:rPr lang="en-US" dirty="0" err="1"/>
              <a:t>Nachan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0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784C-0EDA-4538-AA83-58F062B1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456284"/>
            <a:ext cx="6223924" cy="2077492"/>
          </a:xfrm>
        </p:spPr>
        <p:txBody>
          <a:bodyPr/>
          <a:lstStyle/>
          <a:p>
            <a:pPr algn="r"/>
            <a:r>
              <a:rPr lang="en-US" sz="5000" dirty="0">
                <a:solidFill>
                  <a:srgbClr val="DD6032"/>
                </a:solidFill>
              </a:rPr>
              <a:t>Use Power BI Q&amp;A to explore your data and create visuals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8060D-FBAC-4142-A533-1A824D99F1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Aakash Maurya</a:t>
            </a:r>
          </a:p>
        </p:txBody>
      </p:sp>
    </p:spTree>
    <p:extLst>
      <p:ext uri="{BB962C8B-B14F-4D97-AF65-F5344CB8AC3E}">
        <p14:creationId xmlns:p14="http://schemas.microsoft.com/office/powerpoint/2010/main" val="395921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32004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8322" y="449439"/>
            <a:ext cx="47218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solidFill>
                  <a:schemeClr val="bg1"/>
                </a:solidFill>
              </a:rPr>
              <a:t>Aakash Maurya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68A304-7709-4DF1-9EF7-C9035CA9EB9A}"/>
              </a:ext>
            </a:extLst>
          </p:cNvPr>
          <p:cNvSpPr/>
          <p:nvPr/>
        </p:nvSpPr>
        <p:spPr>
          <a:xfrm>
            <a:off x="395960" y="1364053"/>
            <a:ext cx="6690640" cy="456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133" dirty="0">
                <a:solidFill>
                  <a:srgbClr val="3C4252"/>
                </a:solidFill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Sr SharePoint Developer</a:t>
            </a:r>
            <a:endParaRPr lang="en-US" sz="2133" dirty="0">
              <a:solidFill>
                <a:schemeClr val="bg2">
                  <a:lumMod val="50000"/>
                </a:schemeClr>
              </a:solidFill>
              <a:latin typeface="Proxima Nova" panose="02000506030000020004" pitchFamily="50" charset="0"/>
              <a:ea typeface="Roboto Light" panose="02000000000000000000" pitchFamily="2" charset="0"/>
              <a:cs typeface="Roboto Ligh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A7AE54-54B3-4D27-9B80-0860B35F3C33}"/>
              </a:ext>
            </a:extLst>
          </p:cNvPr>
          <p:cNvGrpSpPr/>
          <p:nvPr/>
        </p:nvGrpSpPr>
        <p:grpSpPr>
          <a:xfrm>
            <a:off x="7923941" y="3429000"/>
            <a:ext cx="4575819" cy="2275425"/>
            <a:chOff x="7444546" y="3361450"/>
            <a:chExt cx="4661623" cy="227542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CE868E0-0309-4AEE-9EDD-8ED638BBB556}"/>
                </a:ext>
              </a:extLst>
            </p:cNvPr>
            <p:cNvGrpSpPr/>
            <p:nvPr/>
          </p:nvGrpSpPr>
          <p:grpSpPr>
            <a:xfrm>
              <a:off x="7547056" y="4591674"/>
              <a:ext cx="4084832" cy="415685"/>
              <a:chOff x="5062155" y="2195407"/>
              <a:chExt cx="2393570" cy="334722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7292E28-6DC9-411C-8C5B-909AA8EF886E}"/>
                  </a:ext>
                </a:extLst>
              </p:cNvPr>
              <p:cNvGrpSpPr/>
              <p:nvPr/>
            </p:nvGrpSpPr>
            <p:grpSpPr>
              <a:xfrm>
                <a:off x="5062155" y="2207948"/>
                <a:ext cx="245043" cy="322181"/>
                <a:chOff x="3339564" y="3201988"/>
                <a:chExt cx="351410" cy="463264"/>
              </a:xfrm>
            </p:grpSpPr>
            <p:sp>
              <p:nvSpPr>
                <p:cNvPr id="43" name="Oval 46">
                  <a:extLst>
                    <a:ext uri="{FF2B5EF4-FFF2-40B4-BE49-F238E27FC236}">
                      <a16:creationId xmlns:a16="http://schemas.microsoft.com/office/drawing/2014/main" id="{45D9AF34-909F-400C-A9E0-9951D41CE4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9564" y="3201988"/>
                  <a:ext cx="351410" cy="463264"/>
                </a:xfrm>
                <a:prstGeom prst="ellipse">
                  <a:avLst/>
                </a:prstGeom>
                <a:solidFill>
                  <a:srgbClr val="1AB2E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44" name="Freeform 47">
                  <a:extLst>
                    <a:ext uri="{FF2B5EF4-FFF2-40B4-BE49-F238E27FC236}">
                      <a16:creationId xmlns:a16="http://schemas.microsoft.com/office/drawing/2014/main" id="{5592B8D0-C73D-4EE0-9B9D-3E3A59F84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7415" y="3307596"/>
                  <a:ext cx="201178" cy="276220"/>
                </a:xfrm>
                <a:custGeom>
                  <a:avLst/>
                  <a:gdLst>
                    <a:gd name="T0" fmla="*/ 90 w 100"/>
                    <a:gd name="T1" fmla="*/ 20 h 81"/>
                    <a:gd name="T2" fmla="*/ 32 w 100"/>
                    <a:gd name="T3" fmla="*/ 81 h 81"/>
                    <a:gd name="T4" fmla="*/ 0 w 100"/>
                    <a:gd name="T5" fmla="*/ 72 h 81"/>
                    <a:gd name="T6" fmla="*/ 31 w 100"/>
                    <a:gd name="T7" fmla="*/ 63 h 81"/>
                    <a:gd name="T8" fmla="*/ 12 w 100"/>
                    <a:gd name="T9" fmla="*/ 49 h 81"/>
                    <a:gd name="T10" fmla="*/ 21 w 100"/>
                    <a:gd name="T11" fmla="*/ 48 h 81"/>
                    <a:gd name="T12" fmla="*/ 4 w 100"/>
                    <a:gd name="T13" fmla="*/ 28 h 81"/>
                    <a:gd name="T14" fmla="*/ 14 w 100"/>
                    <a:gd name="T15" fmla="*/ 31 h 81"/>
                    <a:gd name="T16" fmla="*/ 7 w 100"/>
                    <a:gd name="T17" fmla="*/ 3 h 81"/>
                    <a:gd name="T18" fmla="*/ 50 w 100"/>
                    <a:gd name="T19" fmla="*/ 25 h 81"/>
                    <a:gd name="T20" fmla="*/ 70 w 100"/>
                    <a:gd name="T21" fmla="*/ 0 h 81"/>
                    <a:gd name="T22" fmla="*/ 85 w 100"/>
                    <a:gd name="T23" fmla="*/ 6 h 81"/>
                    <a:gd name="T24" fmla="*/ 98 w 100"/>
                    <a:gd name="T25" fmla="*/ 1 h 81"/>
                    <a:gd name="T26" fmla="*/ 89 w 100"/>
                    <a:gd name="T27" fmla="*/ 12 h 81"/>
                    <a:gd name="T28" fmla="*/ 100 w 100"/>
                    <a:gd name="T29" fmla="*/ 9 h 81"/>
                    <a:gd name="T30" fmla="*/ 90 w 100"/>
                    <a:gd name="T31" fmla="*/ 2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0" h="81">
                      <a:moveTo>
                        <a:pt x="90" y="20"/>
                      </a:moveTo>
                      <a:cubicBezTo>
                        <a:pt x="91" y="49"/>
                        <a:pt x="70" y="81"/>
                        <a:pt x="32" y="81"/>
                      </a:cubicBezTo>
                      <a:cubicBezTo>
                        <a:pt x="20" y="81"/>
                        <a:pt x="9" y="77"/>
                        <a:pt x="0" y="72"/>
                      </a:cubicBezTo>
                      <a:cubicBezTo>
                        <a:pt x="11" y="73"/>
                        <a:pt x="22" y="70"/>
                        <a:pt x="31" y="63"/>
                      </a:cubicBezTo>
                      <a:cubicBezTo>
                        <a:pt x="22" y="63"/>
                        <a:pt x="14" y="57"/>
                        <a:pt x="12" y="49"/>
                      </a:cubicBezTo>
                      <a:cubicBezTo>
                        <a:pt x="15" y="49"/>
                        <a:pt x="18" y="49"/>
                        <a:pt x="21" y="48"/>
                      </a:cubicBezTo>
                      <a:cubicBezTo>
                        <a:pt x="11" y="47"/>
                        <a:pt x="4" y="38"/>
                        <a:pt x="4" y="28"/>
                      </a:cubicBezTo>
                      <a:cubicBezTo>
                        <a:pt x="7" y="30"/>
                        <a:pt x="10" y="31"/>
                        <a:pt x="14" y="31"/>
                      </a:cubicBezTo>
                      <a:cubicBezTo>
                        <a:pt x="4" y="25"/>
                        <a:pt x="2" y="13"/>
                        <a:pt x="7" y="3"/>
                      </a:cubicBezTo>
                      <a:cubicBezTo>
                        <a:pt x="17" y="16"/>
                        <a:pt x="33" y="24"/>
                        <a:pt x="50" y="25"/>
                      </a:cubicBezTo>
                      <a:cubicBezTo>
                        <a:pt x="47" y="12"/>
                        <a:pt x="56" y="0"/>
                        <a:pt x="70" y="0"/>
                      </a:cubicBezTo>
                      <a:cubicBezTo>
                        <a:pt x="75" y="0"/>
                        <a:pt x="81" y="2"/>
                        <a:pt x="85" y="6"/>
                      </a:cubicBezTo>
                      <a:cubicBezTo>
                        <a:pt x="89" y="5"/>
                        <a:pt x="94" y="3"/>
                        <a:pt x="98" y="1"/>
                      </a:cubicBezTo>
                      <a:cubicBezTo>
                        <a:pt x="96" y="6"/>
                        <a:pt x="93" y="10"/>
                        <a:pt x="89" y="12"/>
                      </a:cubicBezTo>
                      <a:cubicBezTo>
                        <a:pt x="93" y="12"/>
                        <a:pt x="97" y="11"/>
                        <a:pt x="100" y="9"/>
                      </a:cubicBezTo>
                      <a:cubicBezTo>
                        <a:pt x="98" y="13"/>
                        <a:pt x="94" y="17"/>
                        <a:pt x="90" y="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D6CFBD0-4140-432B-968E-A3CC7B262F9C}"/>
                  </a:ext>
                </a:extLst>
              </p:cNvPr>
              <p:cNvSpPr/>
              <p:nvPr/>
            </p:nvSpPr>
            <p:spPr>
              <a:xfrm>
                <a:off x="5400579" y="2195407"/>
                <a:ext cx="2055146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  <a:ea typeface="Roboto Light" panose="02000000000000000000" pitchFamily="2" charset="0"/>
                    <a:cs typeface="Roboto Light"/>
                  </a:rPr>
                  <a:t>@</a:t>
                </a:r>
                <a:r>
                  <a:rPr lang="en-US" sz="2000" dirty="0" err="1">
                    <a:solidFill>
                      <a:srgbClr val="3C4252"/>
                    </a:solidFill>
                    <a:latin typeface="Proxima Nova" panose="02000506030000020004"/>
                    <a:ea typeface="Roboto Light" panose="02000000000000000000" pitchFamily="2" charset="0"/>
                    <a:cs typeface="Roboto Light"/>
                  </a:rPr>
                  <a:t>MoryaAakash</a:t>
                </a:r>
                <a:endParaRPr lang="en-US" sz="20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4651A3B-855E-4CD6-90A3-8CC79EBF4EB9}"/>
                </a:ext>
              </a:extLst>
            </p:cNvPr>
            <p:cNvGrpSpPr/>
            <p:nvPr/>
          </p:nvGrpSpPr>
          <p:grpSpPr>
            <a:xfrm>
              <a:off x="7444546" y="5222506"/>
              <a:ext cx="3466673" cy="414369"/>
              <a:chOff x="4970940" y="1709443"/>
              <a:chExt cx="2031350" cy="333663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6684DE6-5AFC-45AB-86B1-4E63AFB00B55}"/>
                  </a:ext>
                </a:extLst>
              </p:cNvPr>
              <p:cNvSpPr/>
              <p:nvPr/>
            </p:nvSpPr>
            <p:spPr>
              <a:xfrm>
                <a:off x="5364229" y="1720925"/>
                <a:ext cx="1638061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</a:rPr>
                  <a:t>aakash.morya.3</a:t>
                </a: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026EA451-8933-481A-B6B3-A1FA8818C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0940" y="1709443"/>
                <a:ext cx="379793" cy="322181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A4AD945-BABD-46AB-9C01-638ED4D6CEAE}"/>
                </a:ext>
              </a:extLst>
            </p:cNvPr>
            <p:cNvGrpSpPr/>
            <p:nvPr/>
          </p:nvGrpSpPr>
          <p:grpSpPr>
            <a:xfrm>
              <a:off x="7575167" y="3960847"/>
              <a:ext cx="4050345" cy="420028"/>
              <a:chOff x="5563638" y="2765898"/>
              <a:chExt cx="2373362" cy="338219"/>
            </a:xfrm>
          </p:grpSpPr>
          <p:pic>
            <p:nvPicPr>
              <p:cNvPr id="37" name="Picture 36" descr="A picture containing clipart&#10;&#10;Description generated with very high confidence">
                <a:extLst>
                  <a:ext uri="{FF2B5EF4-FFF2-40B4-BE49-F238E27FC236}">
                    <a16:creationId xmlns:a16="http://schemas.microsoft.com/office/drawing/2014/main" id="{3E2DDD86-8FFD-4999-96A3-FA09C2B185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3638" y="2765898"/>
                <a:ext cx="245043" cy="338219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EEFA68-EFD6-466C-8867-147738EF1570}"/>
                  </a:ext>
                </a:extLst>
              </p:cNvPr>
              <p:cNvSpPr/>
              <p:nvPr/>
            </p:nvSpPr>
            <p:spPr>
              <a:xfrm>
                <a:off x="5881854" y="2773917"/>
                <a:ext cx="2055146" cy="322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err="1">
                    <a:solidFill>
                      <a:srgbClr val="3C4252"/>
                    </a:solidFill>
                    <a:latin typeface="Proxima Nova" panose="02000506030000020004"/>
                    <a:ea typeface="Roboto Light" panose="02000000000000000000" pitchFamily="2" charset="0"/>
                    <a:cs typeface="Roboto Light"/>
                  </a:rPr>
                  <a:t>aakashdmorya</a:t>
                </a:r>
                <a:endParaRPr lang="en-US" sz="20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3AA3561-5763-4E86-81F6-7C8E9E020547}"/>
                </a:ext>
              </a:extLst>
            </p:cNvPr>
            <p:cNvGrpSpPr/>
            <p:nvPr/>
          </p:nvGrpSpPr>
          <p:grpSpPr>
            <a:xfrm>
              <a:off x="7471178" y="3361450"/>
              <a:ext cx="4634991" cy="448189"/>
              <a:chOff x="4745631" y="3707820"/>
              <a:chExt cx="2715944" cy="360896"/>
            </a:xfrm>
          </p:grpSpPr>
          <p:pic>
            <p:nvPicPr>
              <p:cNvPr id="33" name="Picture 32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9862B582-DBA1-4EE9-B8A4-6C696E2292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5631" y="3707820"/>
                <a:ext cx="333968" cy="333968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1F5469-EEFF-4EBA-A4A7-01E18EAFBBE8}"/>
                  </a:ext>
                </a:extLst>
              </p:cNvPr>
              <p:cNvSpPr/>
              <p:nvPr/>
            </p:nvSpPr>
            <p:spPr>
              <a:xfrm>
                <a:off x="5128516" y="3746535"/>
                <a:ext cx="2333059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</a:rPr>
                  <a:t>aakash.d.moray@gmail.com</a:t>
                </a:r>
              </a:p>
            </p:txBody>
          </p:sp>
        </p:grpSp>
      </p:grpSp>
      <p:pic>
        <p:nvPicPr>
          <p:cNvPr id="4" name="Picture 3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82C87612-3B68-4915-BF1D-9B1013609B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2" t="23395" r="30983" b="46545"/>
          <a:stretch/>
        </p:blipFill>
        <p:spPr>
          <a:xfrm>
            <a:off x="8127184" y="994706"/>
            <a:ext cx="2593660" cy="20615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801EAC-B081-4D78-A347-83AD6F9E0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60" y="1949945"/>
            <a:ext cx="6930753" cy="2791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6"/>
              </a:rPr>
              <a:t>Personal Blog: https://learningshub.blog/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7"/>
              </a:rPr>
              <a:t>YouTube : Learning Hub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3A81-A57B-4148-B284-29276791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841279"/>
            <a:ext cx="5510213" cy="692497"/>
          </a:xfrm>
        </p:spPr>
        <p:txBody>
          <a:bodyPr/>
          <a:lstStyle/>
          <a:p>
            <a:r>
              <a:rPr lang="en-US" sz="5000" dirty="0"/>
              <a:t>Power 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4FD6D-C694-4DD7-BDCB-353535379F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 BI?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5BA8-7C92-45CF-9D88-120ED7D5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Based Reporting Tools</a:t>
            </a:r>
          </a:p>
          <a:p>
            <a:r>
              <a:rPr lang="en-US" dirty="0"/>
              <a:t>Power BI Desktop</a:t>
            </a:r>
          </a:p>
          <a:p>
            <a:r>
              <a:rPr lang="en-US" dirty="0"/>
              <a:t>Datasets</a:t>
            </a:r>
          </a:p>
          <a:p>
            <a:r>
              <a:rPr lang="en-US" dirty="0"/>
              <a:t>Visuals</a:t>
            </a:r>
          </a:p>
          <a:p>
            <a:r>
              <a:rPr lang="en-US" dirty="0"/>
              <a:t>Relationships</a:t>
            </a:r>
          </a:p>
          <a:p>
            <a:r>
              <a:rPr lang="en-US" dirty="0"/>
              <a:t>Free &amp; Premium</a:t>
            </a:r>
          </a:p>
          <a:p>
            <a:r>
              <a:rPr lang="en-US" dirty="0"/>
              <a:t>Power BI Versions</a:t>
            </a:r>
          </a:p>
          <a:p>
            <a:pPr lvl="1"/>
            <a:r>
              <a:rPr lang="en-US" dirty="0"/>
              <a:t>Power BI Desktop</a:t>
            </a:r>
          </a:p>
          <a:p>
            <a:pPr lvl="1"/>
            <a:r>
              <a:rPr lang="en-US" dirty="0"/>
              <a:t>Power BI Service</a:t>
            </a:r>
          </a:p>
          <a:p>
            <a:pPr lvl="1"/>
            <a:r>
              <a:rPr lang="en-US" dirty="0"/>
              <a:t>Mobile Power BI</a:t>
            </a:r>
          </a:p>
        </p:txBody>
      </p:sp>
    </p:spTree>
    <p:extLst>
      <p:ext uri="{BB962C8B-B14F-4D97-AF65-F5344CB8AC3E}">
        <p14:creationId xmlns:p14="http://schemas.microsoft.com/office/powerpoint/2010/main" val="255230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3A81-A57B-4148-B284-29276791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841279"/>
            <a:ext cx="5510213" cy="692497"/>
          </a:xfrm>
        </p:spPr>
        <p:txBody>
          <a:bodyPr/>
          <a:lstStyle/>
          <a:p>
            <a:r>
              <a:rPr lang="en-US" sz="5000" dirty="0"/>
              <a:t>Q&amp;A for Power 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4FD6D-C694-4DD7-BDCB-353535379F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8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Q&amp;A?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5BA8-7C92-45CF-9D88-120ED7D5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fastest way to get an answer from your data is to ask a question using natural language.</a:t>
            </a:r>
          </a:p>
          <a:p>
            <a:r>
              <a:rPr lang="en-US" dirty="0"/>
              <a:t>The Q&amp;A feature in Power BI lets you explore your data in your own words</a:t>
            </a:r>
          </a:p>
          <a:p>
            <a:r>
              <a:rPr lang="en-US" dirty="0"/>
              <a:t>For example, "what were total sales last year."</a:t>
            </a:r>
          </a:p>
        </p:txBody>
      </p:sp>
    </p:spTree>
    <p:extLst>
      <p:ext uri="{BB962C8B-B14F-4D97-AF65-F5344CB8AC3E}">
        <p14:creationId xmlns:p14="http://schemas.microsoft.com/office/powerpoint/2010/main" val="232024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visualization does Q&amp;A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5BA8-7C92-45CF-9D88-120ED7D5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Q&amp;A picks the best visualization based on the data being displayed.</a:t>
            </a:r>
          </a:p>
          <a:p>
            <a:r>
              <a:rPr lang="en-US" dirty="0"/>
              <a:t>Sometimes data in the underlying dataset is defined as a certain type or category and this helps Q&amp;A know how to display it</a:t>
            </a:r>
          </a:p>
          <a:p>
            <a:r>
              <a:rPr lang="en-US" dirty="0"/>
              <a:t>For example, if data is defined as a date type, it is more likely to be displayed as a line chart. Data that is categorized as a city is more likely to be displayed as a map.</a:t>
            </a:r>
          </a:p>
          <a:p>
            <a:r>
              <a:rPr lang="en-US" dirty="0"/>
              <a:t>You can also tell Q&amp;A which visual to use by adding it to your question.</a:t>
            </a:r>
          </a:p>
          <a:p>
            <a:r>
              <a:rPr lang="en-US" dirty="0"/>
              <a:t>But keep in mind that it may not always be possible for Q&amp;A to display the data in the visual type you requested. Q&amp;A will prompt you with a list of workable visual types.</a:t>
            </a:r>
          </a:p>
        </p:txBody>
      </p:sp>
    </p:spTree>
    <p:extLst>
      <p:ext uri="{BB962C8B-B14F-4D97-AF65-F5344CB8AC3E}">
        <p14:creationId xmlns:p14="http://schemas.microsoft.com/office/powerpoint/2010/main" val="86592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D82B-9ED6-43AA-92A3-12C0BA6F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can I use Q&amp;A?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5BA8-7C92-45CF-9D88-120ED7D5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Q&amp;A on dashboards</a:t>
            </a:r>
          </a:p>
          <a:p>
            <a:r>
              <a:rPr lang="en-US" dirty="0"/>
              <a:t>Use Q&amp;A on a dashboard in the Power BI service</a:t>
            </a:r>
          </a:p>
        </p:txBody>
      </p:sp>
    </p:spTree>
    <p:extLst>
      <p:ext uri="{BB962C8B-B14F-4D97-AF65-F5344CB8AC3E}">
        <p14:creationId xmlns:p14="http://schemas.microsoft.com/office/powerpoint/2010/main" val="2206954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500</Words>
  <Application>Microsoft Office PowerPoint</Application>
  <PresentationFormat>Widescreen</PresentationFormat>
  <Paragraphs>59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Proxima Nova</vt:lpstr>
      <vt:lpstr>Proxima Nova Semibold</vt:lpstr>
      <vt:lpstr>Segoe UI</vt:lpstr>
      <vt:lpstr>Segoe UI (Body)</vt:lpstr>
      <vt:lpstr>Segoe UI Light</vt:lpstr>
      <vt:lpstr>Segoe UI Semibold</vt:lpstr>
      <vt:lpstr>Segoe UI Semilight</vt:lpstr>
      <vt:lpstr>Wingdings</vt:lpstr>
      <vt:lpstr>Office Theme</vt:lpstr>
      <vt:lpstr>PowerPoint Presentation</vt:lpstr>
      <vt:lpstr>Use Power BI Q&amp;A to explore your data and create visuals</vt:lpstr>
      <vt:lpstr>Aakash Maurya</vt:lpstr>
      <vt:lpstr>Power BI</vt:lpstr>
      <vt:lpstr>What is Power BI?</vt:lpstr>
      <vt:lpstr>Q&amp;A for Power BI</vt:lpstr>
      <vt:lpstr>What is Q&amp;A?</vt:lpstr>
      <vt:lpstr>Which visualization does Q&amp;A use?</vt:lpstr>
      <vt:lpstr>Where can I use Q&amp;A?</vt:lpstr>
      <vt:lpstr>Using Q&amp;A on Dashboard </vt:lpstr>
      <vt:lpstr>Using Q&amp;A on Dashboard </vt:lpstr>
      <vt:lpstr>Time to grab a Goodie</vt:lpstr>
      <vt:lpstr>Time to grab a Goodie</vt:lpstr>
      <vt:lpstr>Enjoy the Bootcamp</vt:lpstr>
      <vt:lpstr>Call to action</vt:lpstr>
      <vt:lpstr>PowerPoint Presentation</vt:lpstr>
      <vt:lpstr>Power BI, Power Automate and Power Apps : Connecting to data using the On-premises data gateways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Nanddeep Nachan</dc:creator>
  <cp:lastModifiedBy>Aakash Maurya</cp:lastModifiedBy>
  <cp:revision>119</cp:revision>
  <dcterms:created xsi:type="dcterms:W3CDTF">2020-01-05T10:52:53Z</dcterms:created>
  <dcterms:modified xsi:type="dcterms:W3CDTF">2020-02-14T10:07:47Z</dcterms:modified>
</cp:coreProperties>
</file>