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7" r:id="rId5"/>
    <p:sldId id="258" r:id="rId6"/>
    <p:sldId id="259" r:id="rId7"/>
    <p:sldId id="260" r:id="rId8"/>
    <p:sldId id="276" r:id="rId9"/>
    <p:sldId id="263" r:id="rId10"/>
    <p:sldId id="264" r:id="rId11"/>
    <p:sldId id="265" r:id="rId12"/>
    <p:sldId id="266" r:id="rId13"/>
    <p:sldId id="277" r:id="rId14"/>
    <p:sldId id="279" r:id="rId15"/>
    <p:sldId id="267" r:id="rId16"/>
    <p:sldId id="268" r:id="rId17"/>
    <p:sldId id="274" r:id="rId18"/>
    <p:sldId id="273" r:id="rId19"/>
    <p:sldId id="269" r:id="rId20"/>
    <p:sldId id="282" r:id="rId21"/>
    <p:sldId id="281" r:id="rId22"/>
    <p:sldId id="270" r:id="rId23"/>
    <p:sldId id="275" r:id="rId24"/>
    <p:sldId id="271" r:id="rId25"/>
    <p:sldId id="280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FE8"/>
    <a:srgbClr val="CE88CB"/>
    <a:srgbClr val="B99DB7"/>
    <a:srgbClr val="732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508974116757983E-2"/>
          <c:y val="2.7222250043704186E-2"/>
          <c:w val="0.71779413137150905"/>
          <c:h val="0.85086682871609853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10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43-4008-9E4F-41D1F2FDA4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43-4008-9E4F-41D1F2FDA4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val>
            <c:numRef>
              <c:f>Sheet1!$D$2:$D$6</c:f>
              <c:numCache>
                <c:formatCode>General</c:formatCode>
                <c:ptCount val="5"/>
                <c:pt idx="0">
                  <c:v>8</c:v>
                </c:pt>
                <c:pt idx="1">
                  <c:v>10</c:v>
                </c:pt>
                <c:pt idx="2">
                  <c:v>16</c:v>
                </c:pt>
                <c:pt idx="3">
                  <c:v>16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43-4008-9E4F-41D1F2FDA49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val>
            <c:numRef>
              <c:f>Sheet1!$E$2:$E$6</c:f>
              <c:numCache>
                <c:formatCode>General</c:formatCode>
                <c:ptCount val="5"/>
                <c:pt idx="0">
                  <c:v>18</c:v>
                </c:pt>
                <c:pt idx="1">
                  <c:v>22</c:v>
                </c:pt>
                <c:pt idx="2">
                  <c:v>16</c:v>
                </c:pt>
                <c:pt idx="3">
                  <c:v>18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43-4008-9E4F-41D1F2FDA4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9966232"/>
        <c:axId val="429964664"/>
      </c:areaChart>
      <c:catAx>
        <c:axId val="429966232"/>
        <c:scaling>
          <c:orientation val="minMax"/>
        </c:scaling>
        <c:delete val="0"/>
        <c:axPos val="b"/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64664"/>
        <c:crosses val="autoZero"/>
        <c:auto val="1"/>
        <c:lblAlgn val="ctr"/>
        <c:lblOffset val="100"/>
        <c:noMultiLvlLbl val="0"/>
      </c:catAx>
      <c:valAx>
        <c:axId val="429964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66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633102597429198"/>
          <c:y val="0.31219756749751398"/>
          <c:w val="0.11043464999237457"/>
          <c:h val="0.282440382997246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834441056563911E-2"/>
          <c:y val="3.3583708165233171E-2"/>
          <c:w val="0.65185968941382322"/>
          <c:h val="0.9164875872549658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62-4BFE-BB34-BDA8F22C1D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62-4BFE-BB34-BDA8F22C1D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362-4BFE-BB34-BDA8F22C1D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362-4BFE-BB34-BDA8F22C1D2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362-4BFE-BB34-BDA8F22C1D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994942038495184"/>
          <c:y val="0.3281755387613951"/>
          <c:w val="0.20664930555555555"/>
          <c:h val="0.291044069007124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EF238-771A-4086-BC2A-86F3ACCCAA59}" type="datetimeFigureOut">
              <a:rPr lang="en-US" smtClean="0"/>
              <a:t>14-Feb-20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038A7-6744-4992-B939-454D2EA5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0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pic>
        <p:nvPicPr>
          <p:cNvPr id="18" name="Picture 2" descr="https://www.powerplatformbootcamp.com/LogoBootCamp.png">
            <a:extLst>
              <a:ext uri="{FF2B5EF4-FFF2-40B4-BE49-F238E27FC236}">
                <a16:creationId xmlns:a16="http://schemas.microsoft.com/office/drawing/2014/main" id="{49CE73A1-CB84-4214-9644-4CC4810F21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E3A139-4B6D-40D1-875C-E3230F6F1A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8" y="6215055"/>
            <a:ext cx="615498" cy="6154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4494E8-A4CB-4DFA-B726-D555D5A4C57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74" y="6215055"/>
            <a:ext cx="2476414" cy="57783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Gill Sans MT" panose="020B0502020104020203" pitchFamily="34" charset="0"/>
              </a:rPr>
              <a:t>GLOBAL POWER PLATFORM BOOTCAMP</a:t>
            </a:r>
            <a:endParaRPr lang="en-US" sz="4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67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6658495" y="6031165"/>
            <a:ext cx="455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F4B0BDC-EAC5-431F-B768-594D5BF10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C0411-68F8-4F23-BC93-1E6359A9D4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7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04364" y="6031165"/>
            <a:ext cx="400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6B731E-1E68-48AC-AD62-BD5154F50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5CEC6-1B23-4E59-AC43-39BED0A6E8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50609"/>
            <a:ext cx="794605" cy="8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55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7D3CDB-9FD6-4043-877D-0A148B11EB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05964" y="6031165"/>
            <a:ext cx="390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#</a:t>
            </a: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EF1976-2234-4FC6-8DF8-26E5DE7F2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7D3723-192A-45FD-92A6-BD88232052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748461"/>
            <a:ext cx="891175" cy="9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6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7139709" y="6031165"/>
            <a:ext cx="406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5414FB-73FB-4664-AD39-50F684DD0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CAE16-32AF-43AB-9D83-1803218120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16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174B03-5E73-4C92-BE12-44F39CF5B33B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9F7E7-200B-4FE6-B177-A59590904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6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E6090F-FCC2-4008-B7D7-B941F1AAF876}"/>
              </a:ext>
            </a:extLst>
          </p:cNvPr>
          <p:cNvSpPr txBox="1"/>
          <p:nvPr userDrawn="1"/>
        </p:nvSpPr>
        <p:spPr>
          <a:xfrm>
            <a:off x="7490691" y="6031165"/>
            <a:ext cx="371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311F9-8807-4BBA-ABD4-C56914F38D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17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24335F-25E6-4167-85DC-DC215C1B501B}"/>
              </a:ext>
            </a:extLst>
          </p:cNvPr>
          <p:cNvSpPr txBox="1"/>
          <p:nvPr userDrawn="1"/>
        </p:nvSpPr>
        <p:spPr>
          <a:xfrm>
            <a:off x="7093527" y="6031165"/>
            <a:ext cx="411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2F5AF-BB47-4EF2-A5D9-E6531350F9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9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bject&#10;&#10;Description generated with very high confidence" hidden="1">
            <a:extLst>
              <a:ext uri="{FF2B5EF4-FFF2-40B4-BE49-F238E27FC236}">
                <a16:creationId xmlns:a16="http://schemas.microsoft.com/office/drawing/2014/main" id="{C47C373B-006A-4A1D-9787-B7B16330A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2" y="1774208"/>
            <a:ext cx="10534436" cy="2111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C1D505-2A1E-494E-8EEC-964158FEDE1D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DCB3BA-C1CF-4228-9771-2E3D34BFEE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9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8200" y="1373872"/>
            <a:ext cx="10515600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93410"/>
            <a:ext cx="12192001" cy="664591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81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199" y="1437954"/>
            <a:ext cx="10515601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9958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24AC-2475-4C3E-82C6-30652F89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82A1-7DE2-4318-B486-44ECA4D5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C4BA-C2F2-4885-B757-0CBD1E36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04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89F2-0649-473B-BB80-13C1E8A4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C75D-7657-4260-BF7B-BF3B971B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11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95AB5-0591-4D60-895E-D3D1EED9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4182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455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BCCB-2C8B-48A3-929E-8770963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89DFA-D552-4217-97C2-F431D717A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4BB6-3529-4BCD-96D2-81C43546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878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CCD-58CB-4AD3-B61B-80AD43C6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D7FF-354C-48AC-87CC-349EA489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23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BE494-0A75-4F85-BA08-6BEBB2D4F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C279-7945-4BEB-8746-D75962CA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454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6E3B8B4D-AF82-4148-89AE-74900FF973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-11176" y="1"/>
            <a:ext cx="121920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F6ED04B-7F4C-4F07-A517-AFDEDDC76C07}"/>
              </a:ext>
            </a:extLst>
          </p:cNvPr>
          <p:cNvSpPr/>
          <p:nvPr userDrawn="1"/>
        </p:nvSpPr>
        <p:spPr>
          <a:xfrm>
            <a:off x="-11176" y="0"/>
            <a:ext cx="12192000" cy="685800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31D3CE-07AE-4C94-8046-8940EC8DBB6D}"/>
              </a:ext>
            </a:extLst>
          </p:cNvPr>
          <p:cNvSpPr/>
          <p:nvPr userDrawn="1"/>
        </p:nvSpPr>
        <p:spPr>
          <a:xfrm>
            <a:off x="-11176" y="0"/>
            <a:ext cx="6425624" cy="6858000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6F502-1970-456C-A23C-B13371545FE6}"/>
              </a:ext>
            </a:extLst>
          </p:cNvPr>
          <p:cNvSpPr txBox="1"/>
          <p:nvPr userDrawn="1"/>
        </p:nvSpPr>
        <p:spPr>
          <a:xfrm>
            <a:off x="7556269" y="6031167"/>
            <a:ext cx="364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4793B-6555-4ED2-B5ED-08C84874D0D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300991"/>
            <a:ext cx="4587643" cy="13139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9DA8F-203A-4878-9548-861F52C6F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0328"/>
            <a:ext cx="4928870" cy="2693324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FB48DC-EA34-4D5E-B237-1072E8958D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5016126"/>
            <a:ext cx="1330325" cy="13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1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Intr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748518F-33D3-49EC-8113-D8C621711E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6811620" y="0"/>
            <a:ext cx="5379415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E8AEF51-F89E-4E34-997D-1CCC5B91B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412" y="1204118"/>
            <a:ext cx="5378450" cy="1884363"/>
          </a:xfrm>
        </p:spPr>
        <p:txBody>
          <a:bodyPr anchor="t">
            <a:noAutofit/>
          </a:bodyPr>
          <a:lstStyle>
            <a:lvl1pPr>
              <a:defRPr sz="6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Speaker Intro Slide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147BC5EC-9BCC-4DB8-9927-D8FB56A7E1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22" y="3403600"/>
            <a:ext cx="5378795" cy="3021263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r>
              <a:rPr lang="en-US" dirty="0"/>
              <a:t>Introduce yourself</a:t>
            </a:r>
          </a:p>
        </p:txBody>
      </p:sp>
    </p:spTree>
    <p:extLst>
      <p:ext uri="{BB962C8B-B14F-4D97-AF65-F5344CB8AC3E}">
        <p14:creationId xmlns:p14="http://schemas.microsoft.com/office/powerpoint/2010/main" val="2833397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2EAD-E771-4FE5-B233-F97446E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872A-6457-4D78-A4CB-222090A73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0A25-C79D-466E-A51D-2875AEE3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30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D121-9015-447A-BD23-A26434E9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300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8B377-9DF4-4D81-B90C-EDC75C53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65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423A1-1CC8-47F2-A923-8D6C8C137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018" y="2280452"/>
            <a:ext cx="5232033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B12BD-B677-4067-B39E-D346B7D06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565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166E-FFC9-4082-A169-13F572B39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0064" y="2280452"/>
            <a:ext cx="5257800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2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C4D0-E67D-431E-BC72-6EF4F6CC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52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98575" y="6031165"/>
            <a:ext cx="39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1C36B3-C489-4CF1-90BD-F1129B6CB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2F013-14EC-4C42-9D3B-AF710EF01F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806136"/>
            <a:ext cx="787400" cy="8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68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65076" y="6031165"/>
            <a:ext cx="384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 GlobalPowerPlatformBootcamp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0527BC-51B9-4ACD-B235-32ECAFB1E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A724A9-BAC3-45C6-B45C-E04361BA71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5820395"/>
            <a:ext cx="758825" cy="7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2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336823-2743-4BB6-AEB8-0446CEEDA69D}"/>
              </a:ext>
            </a:extLst>
          </p:cNvPr>
          <p:cNvSpPr/>
          <p:nvPr userDrawn="1"/>
        </p:nvSpPr>
        <p:spPr>
          <a:xfrm>
            <a:off x="0" y="5903372"/>
            <a:ext cx="12192000" cy="954628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A0C4F-CCC8-43DB-8B3F-9DAA4906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8110-556C-4872-87BB-386BDE93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A0EE-4465-42FC-8867-34A4EEDD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8622" y="6157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25562-A34D-4D48-9643-4618184114C9}"/>
              </a:ext>
            </a:extLst>
          </p:cNvPr>
          <p:cNvSpPr txBox="1"/>
          <p:nvPr userDrawn="1"/>
        </p:nvSpPr>
        <p:spPr>
          <a:xfrm>
            <a:off x="7257011" y="6222237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E23DE3-9006-4871-9818-6A3B181A9AEE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54072"/>
            <a:ext cx="819916" cy="8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66" r:id="rId4"/>
    <p:sldLayoutId id="2147483652" r:id="rId5"/>
    <p:sldLayoutId id="2147483653" r:id="rId6"/>
    <p:sldLayoutId id="2147483654" r:id="rId7"/>
    <p:sldLayoutId id="2147483655" r:id="rId8"/>
    <p:sldLayoutId id="2147483664" r:id="rId9"/>
    <p:sldLayoutId id="2147483665" r:id="rId10"/>
    <p:sldLayoutId id="2147483670" r:id="rId11"/>
    <p:sldLayoutId id="2147483671" r:id="rId12"/>
    <p:sldLayoutId id="2147483672" r:id="rId13"/>
    <p:sldLayoutId id="2147483674" r:id="rId14"/>
    <p:sldLayoutId id="2147483662" r:id="rId15"/>
    <p:sldLayoutId id="2147483661" r:id="rId16"/>
    <p:sldLayoutId id="2147483676" r:id="rId17"/>
    <p:sldLayoutId id="2147483669" r:id="rId18"/>
    <p:sldLayoutId id="2147483673" r:id="rId19"/>
    <p:sldLayoutId id="2147483656" r:id="rId20"/>
    <p:sldLayoutId id="2147483657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platformbootcamp.com/survey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F56A-2DF4-4793-98E7-DE3BB787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to the Presenter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1876-576E-4A88-BC70-64460FD71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2-10 contain notes for the presenter and are hidden.</a:t>
            </a:r>
          </a:p>
          <a:p>
            <a:r>
              <a:rPr lang="en-US" dirty="0"/>
              <a:t>You may include your picture and company logo on the intro slide only</a:t>
            </a:r>
          </a:p>
          <a:p>
            <a:r>
              <a:rPr lang="en-US" dirty="0"/>
              <a:t>It is appropriate to provide a brief background (1 minute or less) on your organization.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3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063C-B364-424F-A227-3DAD119088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62116" y="931785"/>
            <a:ext cx="4176713" cy="238125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>
                <a:latin typeface="Gill Sans MT" panose="020B0502020104020203" pitchFamily="34" charset="0"/>
              </a:rPr>
              <a:t>GLOBAL POWER PLATFORM BOOTCAMP</a:t>
            </a:r>
          </a:p>
        </p:txBody>
      </p:sp>
      <p:pic>
        <p:nvPicPr>
          <p:cNvPr id="1026" name="Picture 2" descr="https://www.powerplatformbootcamp.com/LogoBootCamp.png">
            <a:extLst>
              <a:ext uri="{FF2B5EF4-FFF2-40B4-BE49-F238E27FC236}">
                <a16:creationId xmlns:a16="http://schemas.microsoft.com/office/drawing/2014/main" id="{DD9345C0-558B-45C5-A5D1-409C8314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7437E5-643D-43CF-9EFE-510E23AB4E19}"/>
              </a:ext>
            </a:extLst>
          </p:cNvPr>
          <p:cNvSpPr txBox="1"/>
          <p:nvPr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585232-FA53-4E4B-A4E8-B2BCDE46B309}"/>
              </a:ext>
            </a:extLst>
          </p:cNvPr>
          <p:cNvSpPr/>
          <p:nvPr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781DF7-6301-4C0D-A21D-E2AD95B159D5}"/>
              </a:ext>
            </a:extLst>
          </p:cNvPr>
          <p:cNvSpPr/>
          <p:nvPr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C3AE187-70B8-4E98-B93B-1E5C1A20E0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8" y="6215055"/>
            <a:ext cx="615498" cy="6154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70BC6B-E097-4393-B76A-8636BD606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74" y="6215055"/>
            <a:ext cx="2476414" cy="57783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F06F10-D40F-4233-9375-2BF19B5110D2}"/>
              </a:ext>
            </a:extLst>
          </p:cNvPr>
          <p:cNvCxnSpPr>
            <a:cxnSpLocks/>
          </p:cNvCxnSpPr>
          <p:nvPr/>
        </p:nvCxnSpPr>
        <p:spPr>
          <a:xfrm>
            <a:off x="1396257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6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46416-4FE7-4296-B3AA-5796DC596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Power Query: A Monster Machine on the Power 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7E957-89D6-42F9-AB00-39545549B1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Ahmed Oyelowo</a:t>
            </a:r>
          </a:p>
        </p:txBody>
      </p:sp>
    </p:spTree>
    <p:extLst>
      <p:ext uri="{BB962C8B-B14F-4D97-AF65-F5344CB8AC3E}">
        <p14:creationId xmlns:p14="http://schemas.microsoft.com/office/powerpoint/2010/main" val="70015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063C-B364-424F-A227-3DAD1190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43032"/>
            <a:ext cx="4928870" cy="2785968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Query: A Monster Machine on the Power 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2DC3E-95D3-440B-91B8-7B2F5521E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31705"/>
            <a:ext cx="4587643" cy="1313909"/>
          </a:xfrm>
        </p:spPr>
        <p:txBody>
          <a:bodyPr/>
          <a:lstStyle/>
          <a:p>
            <a:r>
              <a:rPr lang="en-US" dirty="0"/>
              <a:t>Ahmed Oyelowo</a:t>
            </a:r>
          </a:p>
        </p:txBody>
      </p:sp>
    </p:spTree>
    <p:extLst>
      <p:ext uri="{BB962C8B-B14F-4D97-AF65-F5344CB8AC3E}">
        <p14:creationId xmlns:p14="http://schemas.microsoft.com/office/powerpoint/2010/main" val="404200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1842004F-CE2E-42A2-8A5D-6EE63E1AC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CEFB8B9B-C6EA-4177-BE94-F87185632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445AD1-60A9-47D1-8895-904B4405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229070"/>
            <a:ext cx="5306209" cy="26588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Ahmed Oyelowo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B6C00A-6306-4837-A6F8-47CFF293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DC6275-C195-4D6E-A412-7F7A2D7CD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18566" y="1137630"/>
            <a:ext cx="338328" cy="182880"/>
            <a:chOff x="4089400" y="933450"/>
            <a:chExt cx="338328" cy="34193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9CD207-3474-4A8F-9C2D-7557042B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B59230-DDE9-4070-BAE3-F6E163534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9DD78-EDDE-4039-B50F-483E7A9116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520" y="4069080"/>
            <a:ext cx="5296997" cy="20426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1800">
                <a:solidFill>
                  <a:schemeClr val="tx2"/>
                </a:solidFill>
              </a:rPr>
              <a:t>Microsoft Certified Trainer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MCSA BI Reporting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Lover of Power Platform, Azure, SQL Server and R</a:t>
            </a:r>
          </a:p>
        </p:txBody>
      </p:sp>
      <p:pic>
        <p:nvPicPr>
          <p:cNvPr id="6" name="Picture Placeholder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D217E760-ADE0-4B97-819A-7644A8A8A9E6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8"/>
          <a:stretch/>
        </p:blipFill>
        <p:spPr>
          <a:xfrm>
            <a:off x="6639639" y="1541000"/>
            <a:ext cx="4917989" cy="460923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A45A46-580E-4364-B740-73D753221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6663CA6-CC93-4CE9-A987-432E083B6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1C90DD3-AD27-4CBE-A4A2-D85890A4C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EDE5ED2-7D1F-4D8B-94BF-6F29144A0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933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&lt;Breakout Session Title&gt;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1EC9-263C-4672-B5CC-D58181D9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&lt;List your session objectives&gt;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35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540C-63D9-4102-9168-DD270C7D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8DCE-7C48-4DD8-AE50-AF69CD5AC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Power Query?- why it is amazing.</a:t>
            </a:r>
          </a:p>
          <a:p>
            <a:r>
              <a:rPr lang="en-US" dirty="0"/>
              <a:t>Demo: Using Power Query to extract data from Pdf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3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0EC6-F4E1-4C75-B230-2C38DA40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 Query?</a:t>
            </a:r>
          </a:p>
        </p:txBody>
      </p:sp>
    </p:spTree>
    <p:extLst>
      <p:ext uri="{BB962C8B-B14F-4D97-AF65-F5344CB8AC3E}">
        <p14:creationId xmlns:p14="http://schemas.microsoft.com/office/powerpoint/2010/main" val="2767642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B2ACB-C589-4073-A7DB-8C9E287A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61" y="4019986"/>
            <a:ext cx="4038347" cy="178833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dirty="0">
                <a:solidFill>
                  <a:srgbClr val="FFC000"/>
                </a:solidFill>
              </a:rPr>
              <a:t>No-code</a:t>
            </a:r>
            <a:r>
              <a:rPr lang="en-US" sz="4800" dirty="0">
                <a:solidFill>
                  <a:schemeClr val="bg1"/>
                </a:solidFill>
              </a:rPr>
              <a:t> Data </a:t>
            </a:r>
            <a:r>
              <a:rPr lang="en-US" sz="4800" dirty="0">
                <a:solidFill>
                  <a:srgbClr val="FFC000"/>
                </a:solidFill>
              </a:rPr>
              <a:t>Connectivity</a:t>
            </a:r>
            <a:r>
              <a:rPr lang="en-US" sz="4800" dirty="0">
                <a:solidFill>
                  <a:schemeClr val="bg1"/>
                </a:solidFill>
              </a:rPr>
              <a:t> &amp; </a:t>
            </a:r>
            <a:r>
              <a:rPr lang="en-US" sz="4800" dirty="0">
                <a:solidFill>
                  <a:srgbClr val="FFC000"/>
                </a:solidFill>
              </a:rPr>
              <a:t>Preparation</a:t>
            </a:r>
            <a:r>
              <a:rPr lang="en-US" sz="4800" dirty="0">
                <a:solidFill>
                  <a:schemeClr val="bg1"/>
                </a:solidFill>
              </a:rPr>
              <a:t> Technology Powered by </a:t>
            </a:r>
            <a:r>
              <a:rPr lang="en-US" sz="4800" dirty="0">
                <a:solidFill>
                  <a:srgbClr val="FFC000"/>
                </a:solidFill>
              </a:rPr>
              <a:t>M Language</a:t>
            </a:r>
            <a:endParaRPr lang="en-US" sz="4800" kern="1200" dirty="0">
              <a:solidFill>
                <a:srgbClr val="FFC000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9E977B-05B9-457C-BE8D-B6BF82872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053" y="244266"/>
            <a:ext cx="4406183" cy="55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49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bottle, room, mug&#10;&#10;Description automatically generated">
            <a:extLst>
              <a:ext uri="{FF2B5EF4-FFF2-40B4-BE49-F238E27FC236}">
                <a16:creationId xmlns:a16="http://schemas.microsoft.com/office/drawing/2014/main" id="{4C8E816E-3074-4100-9A7C-5A08DCFFC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39" b="89785" l="9934" r="89404">
                        <a14:foregroundMark x1="39735" y1="4839" x2="39735" y2="48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690"/>
          <a:stretch/>
        </p:blipFill>
        <p:spPr>
          <a:xfrm>
            <a:off x="1238927" y="346167"/>
            <a:ext cx="1586460" cy="1588946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84864E4-018D-482B-9C0C-3C5673D53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04" b="97696" l="1717" r="99142">
                        <a14:foregroundMark x1="30472" y1="25346" x2="3863" y2="75576"/>
                        <a14:foregroundMark x1="18455" y1="38249" x2="33476" y2="62212"/>
                        <a14:foregroundMark x1="34335" y1="39171" x2="17167" y2="63594"/>
                        <a14:foregroundMark x1="24464" y1="11982" x2="77682" y2="7373"/>
                        <a14:foregroundMark x1="77682" y1="7373" x2="97854" y2="7373"/>
                        <a14:foregroundMark x1="26180" y1="1843" x2="47639" y2="4608"/>
                        <a14:foregroundMark x1="47639" y1="4608" x2="72532" y2="2304"/>
                        <a14:foregroundMark x1="72532" y1="2304" x2="93991" y2="2304"/>
                        <a14:foregroundMark x1="93991" y1="2304" x2="73391" y2="8295"/>
                        <a14:foregroundMark x1="73391" y1="8295" x2="51502" y2="4147"/>
                        <a14:foregroundMark x1="51502" y1="4147" x2="73391" y2="1382"/>
                        <a14:foregroundMark x1="73391" y1="1382" x2="95279" y2="1382"/>
                        <a14:foregroundMark x1="95279" y1="1382" x2="71674" y2="5991"/>
                        <a14:foregroundMark x1="71674" y1="5991" x2="70815" y2="6912"/>
                        <a14:foregroundMark x1="24464" y1="91705" x2="48498" y2="89862"/>
                        <a14:foregroundMark x1="48498" y1="89862" x2="94421" y2="77419"/>
                        <a14:foregroundMark x1="94421" y1="77419" x2="84120" y2="98618"/>
                        <a14:foregroundMark x1="84120" y1="98618" x2="31760" y2="97696"/>
                        <a14:foregroundMark x1="31760" y1="97696" x2="48927" y2="93088"/>
                        <a14:foregroundMark x1="1717" y1="59447" x2="16738" y2="27650"/>
                        <a14:foregroundMark x1="25322" y1="17972" x2="51502" y2="17512"/>
                        <a14:foregroundMark x1="51502" y1="17512" x2="97854" y2="24885"/>
                        <a14:foregroundMark x1="63948" y1="35023" x2="99142" y2="36406"/>
                        <a14:foregroundMark x1="62661" y1="15207" x2="84120" y2="16129"/>
                        <a14:foregroundMark x1="84120" y1="16129" x2="97854" y2="14747"/>
                        <a14:foregroundMark x1="32618" y1="39631" x2="32618" y2="39631"/>
                        <a14:foregroundMark x1="32618" y1="2304" x2="32618" y2="2304"/>
                        <a14:backgroundMark x1="9013" y1="11521" x2="9013" y2="11521"/>
                        <a14:backgroundMark x1="9871" y1="2304" x2="9871" y2="21198"/>
                        <a14:backgroundMark x1="17597" y1="2304" x2="858" y2="19816"/>
                        <a14:backgroundMark x1="858" y1="19816" x2="0" y2="19816"/>
                        <a14:backgroundMark x1="858" y1="1843" x2="21459" y2="211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85" y="346167"/>
            <a:ext cx="1662078" cy="1547944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4D0F6D1B-E6A9-473A-B23E-549768EDF94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7" r="9862"/>
          <a:stretch/>
        </p:blipFill>
        <p:spPr>
          <a:xfrm>
            <a:off x="8945039" y="346167"/>
            <a:ext cx="2311631" cy="154794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4702D49-ED21-43FF-B4FC-83BF0A07C69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6222" y1="29333" x2="26222" y2="2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65" t="20899" r="13970" b="21759"/>
          <a:stretch/>
        </p:blipFill>
        <p:spPr>
          <a:xfrm>
            <a:off x="964429" y="2639045"/>
            <a:ext cx="2135454" cy="1588934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CF65DE2-156D-4B7C-BA10-91839C8EE8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3333" y1="63667" x2="43333" y2="63667"/>
                        <a14:foregroundMark x1="33667" y1="69889" x2="33667" y2="69889"/>
                        <a14:foregroundMark x1="57556" y1="65556" x2="57556" y2="65556"/>
                        <a14:foregroundMark x1="67222" y1="60222" x2="67222" y2="6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680" b="11416"/>
          <a:stretch/>
        </p:blipFill>
        <p:spPr>
          <a:xfrm>
            <a:off x="882118" y="4930536"/>
            <a:ext cx="2296911" cy="15826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B2ACB-C589-4073-A7DB-8C9E287A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256" y="2916520"/>
            <a:ext cx="6465287" cy="23093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 tool, many clients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9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A02F-24FC-48E1-BE47-9A32ACA8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Power Query to </a:t>
            </a:r>
            <a:r>
              <a:rPr lang="en-US" dirty="0">
                <a:solidFill>
                  <a:srgbClr val="FFC000"/>
                </a:solidFill>
              </a:rPr>
              <a:t>Extract Data From Multi-Pages PDF Files</a:t>
            </a:r>
          </a:p>
        </p:txBody>
      </p:sp>
    </p:spTree>
    <p:extLst>
      <p:ext uri="{BB962C8B-B14F-4D97-AF65-F5344CB8AC3E}">
        <p14:creationId xmlns:p14="http://schemas.microsoft.com/office/powerpoint/2010/main" val="416747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9876-1ACA-426E-9361-1654A52F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E327-F367-4038-8BB2-F7EA450A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 your presentation by answering:</a:t>
            </a:r>
          </a:p>
          <a:p>
            <a:pPr lvl="1"/>
            <a:r>
              <a:rPr lang="en-US" dirty="0"/>
              <a:t>What do you want your audience to learn?</a:t>
            </a:r>
          </a:p>
          <a:p>
            <a:pPr lvl="1"/>
            <a:r>
              <a:rPr lang="en-US" dirty="0"/>
              <a:t>What do you want your audience to do differently?</a:t>
            </a:r>
          </a:p>
          <a:p>
            <a:pPr lvl="1"/>
            <a:r>
              <a:rPr lang="en-US" dirty="0"/>
              <a:t>What result or outcomes do you want your audience to realize?</a:t>
            </a:r>
          </a:p>
          <a:p>
            <a:r>
              <a:rPr lang="en-US" dirty="0"/>
              <a:t>Clarify your session objectives at the beginning of your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5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4841-87D4-44CC-8625-00861277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31521-B06A-4FF2-AE9F-6133D328B4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This slide layout uses Consolas, a monotype font which is ideal for showing software code.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08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E4C2-198A-412F-A1DC-11226FC9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07497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3200-9E83-4FFD-8A31-1D80C355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1"/>
            <a:ext cx="3363242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Please fill out the survey!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 Win Swags!!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C8162-D9C6-434D-9467-952F69B35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343766"/>
            <a:ext cx="4680512" cy="4680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EF7A67-E46C-4B60-B71D-A4D694261DB2}"/>
              </a:ext>
            </a:extLst>
          </p:cNvPr>
          <p:cNvSpPr txBox="1"/>
          <p:nvPr/>
        </p:nvSpPr>
        <p:spPr>
          <a:xfrm>
            <a:off x="5953126" y="5249741"/>
            <a:ext cx="60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https://www.powerplatformbootcamp.com/survey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8252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36C-BA54-45FC-9987-BE658FE4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32773"/>
                </a:solidFill>
              </a:rPr>
              <a:t>Thank You For Attending</a:t>
            </a:r>
          </a:p>
        </p:txBody>
      </p:sp>
    </p:spTree>
    <p:extLst>
      <p:ext uri="{BB962C8B-B14F-4D97-AF65-F5344CB8AC3E}">
        <p14:creationId xmlns:p14="http://schemas.microsoft.com/office/powerpoint/2010/main" val="181451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1EB5-0ABD-4B80-BB7B-7E8F1290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8459-45EA-4FBD-AAA3-19FF8958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Pictures speak 1,000 words; include a screenshot or picture on each slide to add visual interest. </a:t>
            </a:r>
          </a:p>
          <a:p>
            <a:r>
              <a:rPr lang="en-US" dirty="0"/>
              <a:t>A good goal is to aim for 7 words per slide.</a:t>
            </a:r>
          </a:p>
          <a:p>
            <a:r>
              <a:rPr lang="en-US" dirty="0"/>
              <a:t>Increase attention and interaction by using a variety of communication mediums, such as polls and videos.</a:t>
            </a:r>
          </a:p>
          <a:p>
            <a:r>
              <a:rPr lang="en-US" dirty="0"/>
              <a:t>Plan and follow a rough agenda including a breakdown by minute to help stay on track.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9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6030-F2D3-4CD4-B42D-DD163CAE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Text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5258-4654-4455-9ACC-27D7D8FF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topic 1: size 28pt</a:t>
            </a:r>
          </a:p>
          <a:p>
            <a:pPr lvl="1"/>
            <a:r>
              <a:rPr lang="en-US" dirty="0"/>
              <a:t>Size 24pt for the subtopics</a:t>
            </a:r>
          </a:p>
          <a:p>
            <a:pPr lvl="1"/>
            <a:r>
              <a:rPr lang="en-US" dirty="0"/>
              <a:t>Size 24pt for the subtopics</a:t>
            </a:r>
          </a:p>
          <a:p>
            <a:r>
              <a:rPr lang="en-US" dirty="0"/>
              <a:t>Main topic 2: size 28pt</a:t>
            </a:r>
          </a:p>
          <a:p>
            <a:pPr lvl="1"/>
            <a:r>
              <a:rPr lang="en-US" dirty="0"/>
              <a:t>Size 24pt for the subtopics</a:t>
            </a:r>
          </a:p>
          <a:p>
            <a:pPr lvl="1"/>
            <a:r>
              <a:rPr lang="en-US" dirty="0"/>
              <a:t>Size 24pt for the subtopics</a:t>
            </a:r>
          </a:p>
          <a:p>
            <a:r>
              <a:rPr lang="en-US" dirty="0"/>
              <a:t>Main topic 3: size 28pt</a:t>
            </a:r>
          </a:p>
          <a:p>
            <a:pPr lvl="1"/>
            <a:r>
              <a:rPr lang="en-US" dirty="0"/>
              <a:t>Size 24pt for the subtopics</a:t>
            </a:r>
          </a:p>
          <a:p>
            <a:pPr lvl="1"/>
            <a:r>
              <a:rPr lang="en-US" dirty="0"/>
              <a:t>Size 24pt for the subtopics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7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BE87431-4707-40AC-9583-060582FAC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68" y="3285246"/>
            <a:ext cx="1712020" cy="2018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3E7E8-A722-49CB-B1E7-A21F33DD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92A6-5C5B-4B29-8D4C-C44F8941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11383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PowerPoint palette for this template has been built for you and is shown below. Avoid using too many colors in your presentation. 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9B300E4-E428-4EB8-93D1-1F4A109DA730}"/>
              </a:ext>
            </a:extLst>
          </p:cNvPr>
          <p:cNvSpPr/>
          <p:nvPr/>
        </p:nvSpPr>
        <p:spPr bwMode="auto">
          <a:xfrm>
            <a:off x="4085581" y="3757683"/>
            <a:ext cx="6987641" cy="1410300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45AA4D-63DA-4FD4-BE1B-CA7368362777}"/>
              </a:ext>
            </a:extLst>
          </p:cNvPr>
          <p:cNvSpPr/>
          <p:nvPr/>
        </p:nvSpPr>
        <p:spPr bwMode="auto">
          <a:xfrm>
            <a:off x="6762565" y="3893699"/>
            <a:ext cx="1182809" cy="1182334"/>
          </a:xfrm>
          <a:prstGeom prst="rect">
            <a:avLst/>
          </a:prstGeom>
          <a:solidFill>
            <a:srgbClr val="CE88C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9FC0C-936A-42E5-B128-015712475624}"/>
              </a:ext>
            </a:extLst>
          </p:cNvPr>
          <p:cNvSpPr/>
          <p:nvPr/>
        </p:nvSpPr>
        <p:spPr bwMode="auto">
          <a:xfrm>
            <a:off x="4203919" y="3893699"/>
            <a:ext cx="1182809" cy="1182334"/>
          </a:xfrm>
          <a:prstGeom prst="rect">
            <a:avLst/>
          </a:prstGeom>
          <a:solidFill>
            <a:srgbClr val="73277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5417">
                      <a:srgbClr val="000000"/>
                    </a:gs>
                    <a:gs pos="28000">
                      <a:srgbClr val="000000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8311DA-8DDE-47EB-83FA-6A63FAC1208C}"/>
              </a:ext>
            </a:extLst>
          </p:cNvPr>
          <p:cNvSpPr/>
          <p:nvPr/>
        </p:nvSpPr>
        <p:spPr bwMode="auto">
          <a:xfrm>
            <a:off x="5483242" y="3893699"/>
            <a:ext cx="1182809" cy="118233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3AE9D3-D1DF-4010-96C9-C50714921006}"/>
              </a:ext>
            </a:extLst>
          </p:cNvPr>
          <p:cNvSpPr/>
          <p:nvPr/>
        </p:nvSpPr>
        <p:spPr bwMode="auto">
          <a:xfrm>
            <a:off x="10071582" y="4026381"/>
            <a:ext cx="917338" cy="916970"/>
          </a:xfrm>
          <a:prstGeom prst="rect">
            <a:avLst/>
          </a:prstGeom>
          <a:solidFill>
            <a:srgbClr val="E7BFE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97CE41-FA09-41C7-B077-1AB3D7C16E57}"/>
              </a:ext>
            </a:extLst>
          </p:cNvPr>
          <p:cNvSpPr/>
          <p:nvPr/>
        </p:nvSpPr>
        <p:spPr bwMode="auto">
          <a:xfrm>
            <a:off x="9060301" y="4026381"/>
            <a:ext cx="917338" cy="9169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6BF2C8-7395-4842-B2C5-7E48A4651742}"/>
              </a:ext>
            </a:extLst>
          </p:cNvPr>
          <p:cNvSpPr/>
          <p:nvPr/>
        </p:nvSpPr>
        <p:spPr bwMode="auto">
          <a:xfrm>
            <a:off x="8041890" y="4026381"/>
            <a:ext cx="917338" cy="9169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EB8F3-D436-4A23-942D-1AAD5023AA6E}"/>
              </a:ext>
            </a:extLst>
          </p:cNvPr>
          <p:cNvSpPr/>
          <p:nvPr/>
        </p:nvSpPr>
        <p:spPr bwMode="auto">
          <a:xfrm>
            <a:off x="2803212" y="3893699"/>
            <a:ext cx="1182809" cy="118233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dirty="0">
                <a:gradFill>
                  <a:gsLst>
                    <a:gs pos="5417">
                      <a:srgbClr val="000000"/>
                    </a:gs>
                    <a:gs pos="28000">
                      <a:srgbClr val="000000"/>
                    </a:gs>
                  </a:gsLst>
                  <a:lin ang="5400000" scaled="0"/>
                </a:gradFill>
              </a:rPr>
              <a:t>Text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dirty="0">
                <a:gradFill>
                  <a:gsLst>
                    <a:gs pos="5417">
                      <a:srgbClr val="000000"/>
                    </a:gs>
                    <a:gs pos="28000">
                      <a:srgbClr val="000000"/>
                    </a:gs>
                  </a:gsLst>
                  <a:lin ang="5400000" scaled="0"/>
                </a:gradFill>
              </a:rPr>
              <a:t>Dark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BFE0E-1A08-4C0D-AFA0-A7B51FB52F72}"/>
              </a:ext>
            </a:extLst>
          </p:cNvPr>
          <p:cNvSpPr txBox="1"/>
          <p:nvPr/>
        </p:nvSpPr>
        <p:spPr>
          <a:xfrm>
            <a:off x="1676442" y="2664153"/>
            <a:ext cx="8489747" cy="488797"/>
          </a:xfrm>
          <a:prstGeom prst="rect">
            <a:avLst/>
          </a:prstGeom>
          <a:noFill/>
        </p:spPr>
        <p:txBody>
          <a:bodyPr wrap="square" lIns="179285" tIns="0" rIns="179285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 the 4</a:t>
            </a:r>
            <a:r>
              <a:rPr lang="en-US" sz="1765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</a:t>
            </a: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color from the left for subheads and 1</a:t>
            </a:r>
            <a:r>
              <a:rPr lang="en-US" sz="1765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</a:t>
            </a: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level non-bulleted text color, or wherever “color” text is preferred over the default black/white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9ADEC-E7CC-466E-8E7A-2016B306ABD9}"/>
              </a:ext>
            </a:extLst>
          </p:cNvPr>
          <p:cNvSpPr txBox="1"/>
          <p:nvPr/>
        </p:nvSpPr>
        <p:spPr>
          <a:xfrm>
            <a:off x="4210191" y="3250648"/>
            <a:ext cx="6921750" cy="271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24C870-8201-4046-B505-980077D53E48}"/>
              </a:ext>
            </a:extLst>
          </p:cNvPr>
          <p:cNvGrpSpPr/>
          <p:nvPr/>
        </p:nvGrpSpPr>
        <p:grpSpPr>
          <a:xfrm>
            <a:off x="4203917" y="3331754"/>
            <a:ext cx="6785003" cy="446906"/>
            <a:chOff x="5099206" y="3872901"/>
            <a:chExt cx="6165897" cy="36304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D0C98AB-88C3-417E-9E86-6B694B56F376}"/>
                </a:ext>
              </a:extLst>
            </p:cNvPr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837463E-26B1-4E36-867A-75A4D1187254}"/>
                </a:ext>
              </a:extLst>
            </p:cNvPr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8FC1CB-F3D9-4EA5-8967-F3AE12666CC4}"/>
                </a:ext>
              </a:extLst>
            </p:cNvPr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37FC79F-41A7-4DDA-9139-8D2CF2ABC8F9}"/>
              </a:ext>
            </a:extLst>
          </p:cNvPr>
          <p:cNvSpPr txBox="1">
            <a:spLocks/>
          </p:cNvSpPr>
          <p:nvPr/>
        </p:nvSpPr>
        <p:spPr>
          <a:xfrm>
            <a:off x="3907760" y="5228617"/>
            <a:ext cx="4401548" cy="387798"/>
          </a:xfrm>
          <a:prstGeom prst="rect">
            <a:avLst/>
          </a:prstGeom>
        </p:spPr>
        <p:txBody>
          <a:bodyPr vert="horz" wrap="square" lIns="179285" tIns="0" rIns="179285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</a:t>
            </a:r>
            <a:b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6363D7-8DA4-4DAF-A521-F15AEE20B227}"/>
              </a:ext>
            </a:extLst>
          </p:cNvPr>
          <p:cNvSpPr/>
          <p:nvPr/>
        </p:nvSpPr>
        <p:spPr bwMode="auto">
          <a:xfrm>
            <a:off x="1702320" y="3523530"/>
            <a:ext cx="1017331" cy="18059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C795BF-655F-4B09-B38D-8012A200D252}"/>
              </a:ext>
            </a:extLst>
          </p:cNvPr>
          <p:cNvGrpSpPr/>
          <p:nvPr/>
        </p:nvGrpSpPr>
        <p:grpSpPr>
          <a:xfrm>
            <a:off x="1659189" y="3158623"/>
            <a:ext cx="1746582" cy="933851"/>
            <a:chOff x="1132686" y="2188508"/>
            <a:chExt cx="1746128" cy="194232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C56C9E-09B7-4DBC-BCFA-29F23F771787}"/>
                </a:ext>
              </a:extLst>
            </p:cNvPr>
            <p:cNvCxnSpPr/>
            <p:nvPr/>
          </p:nvCxnSpPr>
          <p:spPr>
            <a:xfrm>
              <a:off x="2878814" y="2188508"/>
              <a:ext cx="0" cy="194232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oval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81E2492C-6051-4383-B9F1-8D0E363580C3}"/>
                </a:ext>
              </a:extLst>
            </p:cNvPr>
            <p:cNvSpPr/>
            <p:nvPr/>
          </p:nvSpPr>
          <p:spPr bwMode="auto">
            <a:xfrm>
              <a:off x="1132686" y="2188508"/>
              <a:ext cx="1746128" cy="264405"/>
            </a:xfrm>
            <a:custGeom>
              <a:avLst/>
              <a:gdLst>
                <a:gd name="connsiteX0" fmla="*/ 0 w 1883885"/>
                <a:gd name="connsiteY0" fmla="*/ 264405 h 264405"/>
                <a:gd name="connsiteX1" fmla="*/ 0 w 1883885"/>
                <a:gd name="connsiteY1" fmla="*/ 0 h 264405"/>
                <a:gd name="connsiteX2" fmla="*/ 1883885 w 1883885"/>
                <a:gd name="connsiteY2" fmla="*/ 0 h 26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3885" h="264405">
                  <a:moveTo>
                    <a:pt x="0" y="264405"/>
                  </a:moveTo>
                  <a:lnTo>
                    <a:pt x="0" y="0"/>
                  </a:lnTo>
                  <a:lnTo>
                    <a:pt x="1883885" y="0"/>
                  </a:lnTo>
                </a:path>
              </a:pathLst>
            </a:cu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765"/>
            </a:p>
          </p:txBody>
        </p:sp>
      </p:grp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FCEA352-FAF3-4AEB-92FA-1C17EE02AF10}"/>
              </a:ext>
            </a:extLst>
          </p:cNvPr>
          <p:cNvSpPr txBox="1">
            <a:spLocks/>
          </p:cNvSpPr>
          <p:nvPr/>
        </p:nvSpPr>
        <p:spPr>
          <a:xfrm>
            <a:off x="8196167" y="5216357"/>
            <a:ext cx="2947030" cy="387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4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</p:spTree>
    <p:extLst>
      <p:ext uri="{BB962C8B-B14F-4D97-AF65-F5344CB8AC3E}">
        <p14:creationId xmlns:p14="http://schemas.microsoft.com/office/powerpoint/2010/main" val="373915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CB79-A827-4390-A643-CB0F1F4B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FBD433-BD74-4629-A04C-5517FB2425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6050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060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719F-C1DD-44FA-A705-84C46413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data? Minimalize and Plan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A09C77-2B93-4DCE-8D28-3840FEFC0B06}"/>
              </a:ext>
            </a:extLst>
          </p:cNvPr>
          <p:cNvGrpSpPr/>
          <p:nvPr/>
        </p:nvGrpSpPr>
        <p:grpSpPr>
          <a:xfrm>
            <a:off x="422623" y="2304647"/>
            <a:ext cx="8523361" cy="3411284"/>
            <a:chOff x="277244" y="2402586"/>
            <a:chExt cx="5189521" cy="3377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C0D9D9-711C-46DB-99CF-A37A91B4D9D4}"/>
                </a:ext>
              </a:extLst>
            </p:cNvPr>
            <p:cNvSpPr/>
            <p:nvPr/>
          </p:nvSpPr>
          <p:spPr bwMode="auto">
            <a:xfrm rot="16200000">
              <a:off x="941232" y="3810012"/>
              <a:ext cx="3044648" cy="895659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125M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3AD574-DDBD-4B46-9753-3F85EC023A72}"/>
                </a:ext>
              </a:extLst>
            </p:cNvPr>
            <p:cNvSpPr/>
            <p:nvPr/>
          </p:nvSpPr>
          <p:spPr bwMode="auto">
            <a:xfrm rot="16200000">
              <a:off x="1696352" y="3643547"/>
              <a:ext cx="3377581" cy="89565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gradFill>
                    <a:gsLst>
                      <a:gs pos="0">
                        <a:schemeClr val="tx1">
                          <a:lumMod val="50000"/>
                        </a:schemeClr>
                      </a:gs>
                      <a:gs pos="100000">
                        <a:schemeClr val="tx1">
                          <a:lumMod val="50000"/>
                        </a:schemeClr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140M</a:t>
              </a:r>
            </a:p>
            <a:p>
              <a:pPr algn="ctr" defTabSz="913924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155D5F-CCDB-44A6-8FBC-0B3AFB5C6039}"/>
                </a:ext>
              </a:extLst>
            </p:cNvPr>
            <p:cNvSpPr/>
            <p:nvPr/>
          </p:nvSpPr>
          <p:spPr bwMode="auto">
            <a:xfrm rot="16200000">
              <a:off x="-48281" y="3742083"/>
              <a:ext cx="3180504" cy="895659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spc="-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130M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C26F2E-9989-4FC4-BDDD-FF7D4B1EC564}"/>
                </a:ext>
              </a:extLst>
            </p:cNvPr>
            <p:cNvSpPr/>
            <p:nvPr/>
          </p:nvSpPr>
          <p:spPr bwMode="auto">
            <a:xfrm rot="16200000">
              <a:off x="2926959" y="4465702"/>
              <a:ext cx="2246400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13B54E-69A3-4406-979D-FE1154F3741C}"/>
                </a:ext>
              </a:extLst>
            </p:cNvPr>
            <p:cNvSpPr/>
            <p:nvPr/>
          </p:nvSpPr>
          <p:spPr bwMode="auto">
            <a:xfrm rot="16200000">
              <a:off x="3770095" y="4900391"/>
              <a:ext cx="137702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FB109D-FECC-427E-8EBC-F6985D619849}"/>
                </a:ext>
              </a:extLst>
            </p:cNvPr>
            <p:cNvSpPr/>
            <p:nvPr/>
          </p:nvSpPr>
          <p:spPr>
            <a:xfrm>
              <a:off x="3641405" y="2424395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D99D91-9375-4F27-98E0-56A90675BEA4}"/>
                </a:ext>
              </a:extLst>
            </p:cNvPr>
            <p:cNvSpPr/>
            <p:nvPr/>
          </p:nvSpPr>
          <p:spPr>
            <a:xfrm>
              <a:off x="1656341" y="2617610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B4F603-AEEF-4440-9CAE-4923255D6CB5}"/>
                </a:ext>
              </a:extLst>
            </p:cNvPr>
            <p:cNvSpPr/>
            <p:nvPr/>
          </p:nvSpPr>
          <p:spPr>
            <a:xfrm>
              <a:off x="2646566" y="2748710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871270-7B1A-4385-AA6E-49E8CE34FCAA}"/>
                </a:ext>
              </a:extLst>
            </p:cNvPr>
            <p:cNvSpPr/>
            <p:nvPr/>
          </p:nvSpPr>
          <p:spPr bwMode="auto">
            <a:xfrm rot="16200000">
              <a:off x="314896" y="5026846"/>
              <a:ext cx="112411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E13EE5-945F-43A7-9815-5BAD3D412018}"/>
                </a:ext>
              </a:extLst>
            </p:cNvPr>
            <p:cNvSpPr/>
            <p:nvPr/>
          </p:nvSpPr>
          <p:spPr bwMode="auto">
            <a:xfrm rot="16200000">
              <a:off x="-223959" y="4896442"/>
              <a:ext cx="1384927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5C0FA7-06CA-4280-AECE-C890B5490FDE}"/>
                </a:ext>
              </a:extLst>
            </p:cNvPr>
            <p:cNvSpPr/>
            <p:nvPr/>
          </p:nvSpPr>
          <p:spPr bwMode="auto">
            <a:xfrm rot="16200000">
              <a:off x="4867408" y="5180806"/>
              <a:ext cx="81619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1B05E8-B63A-41BC-BA8F-E0735406C8A5}"/>
                </a:ext>
              </a:extLst>
            </p:cNvPr>
            <p:cNvSpPr/>
            <p:nvPr/>
          </p:nvSpPr>
          <p:spPr bwMode="auto">
            <a:xfrm rot="16200000">
              <a:off x="4364273" y="5086121"/>
              <a:ext cx="100556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759B93C-F76E-4996-811D-4A4198F7FACE}"/>
              </a:ext>
            </a:extLst>
          </p:cNvPr>
          <p:cNvSpPr txBox="1"/>
          <p:nvPr/>
        </p:nvSpPr>
        <p:spPr>
          <a:xfrm>
            <a:off x="422623" y="1409779"/>
            <a:ext cx="2691816" cy="62180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 lvl="0"/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Gray is used to de-emphasize data that is less important. Use cool gray 3 or cool gray 7. See slide 7 for color formulas.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D87F53-509A-42C7-883A-F2F8E86BD8C2}"/>
              </a:ext>
            </a:extLst>
          </p:cNvPr>
          <p:cNvSpPr txBox="1"/>
          <p:nvPr/>
        </p:nvSpPr>
        <p:spPr>
          <a:xfrm>
            <a:off x="3423928" y="1409779"/>
            <a:ext cx="1478266" cy="62180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 lvl="0"/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All elements have the same interior margins as text blocks.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B604D-D054-4001-AC8F-EB60CA67503B}"/>
              </a:ext>
            </a:extLst>
          </p:cNvPr>
          <p:cNvSpPr txBox="1"/>
          <p:nvPr/>
        </p:nvSpPr>
        <p:spPr>
          <a:xfrm>
            <a:off x="9387434" y="2304646"/>
            <a:ext cx="2691811" cy="179284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When a chart or graphic, has more elements than can easily be aligned to the grid, align the outer edges of the group, top, bottom, left and right edges to the grid.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It is preferable to keep the group aligned to the left border. 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EFB827BC-3299-4B11-998C-7AE12E6123FF}"/>
              </a:ext>
            </a:extLst>
          </p:cNvPr>
          <p:cNvSpPr/>
          <p:nvPr/>
        </p:nvSpPr>
        <p:spPr bwMode="auto">
          <a:xfrm>
            <a:off x="6605966" y="2298311"/>
            <a:ext cx="2778040" cy="2599632"/>
          </a:xfrm>
          <a:custGeom>
            <a:avLst/>
            <a:gdLst>
              <a:gd name="connsiteX0" fmla="*/ 2548890 w 2548890"/>
              <a:gd name="connsiteY0" fmla="*/ 2023110 h 2023110"/>
              <a:gd name="connsiteX1" fmla="*/ 2548890 w 2548890"/>
              <a:gd name="connsiteY1" fmla="*/ 0 h 2023110"/>
              <a:gd name="connsiteX2" fmla="*/ 0 w 2548890"/>
              <a:gd name="connsiteY2" fmla="*/ 0 h 202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8890" h="2023110">
                <a:moveTo>
                  <a:pt x="2548890" y="2023110"/>
                </a:moveTo>
                <a:lnTo>
                  <a:pt x="254889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3E390A-7F44-4F1B-B8A9-95B0BD150453}"/>
              </a:ext>
            </a:extLst>
          </p:cNvPr>
          <p:cNvCxnSpPr>
            <a:cxnSpLocks/>
          </p:cNvCxnSpPr>
          <p:nvPr/>
        </p:nvCxnSpPr>
        <p:spPr>
          <a:xfrm>
            <a:off x="712888" y="2107011"/>
            <a:ext cx="0" cy="2432362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4A3C11-43ED-4BA6-8B76-D924B4170F32}"/>
              </a:ext>
            </a:extLst>
          </p:cNvPr>
          <p:cNvCxnSpPr/>
          <p:nvPr/>
        </p:nvCxnSpPr>
        <p:spPr>
          <a:xfrm>
            <a:off x="3720524" y="2298311"/>
            <a:ext cx="0" cy="448212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5301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4432-8140-4CD3-94A2-9AEB9928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6CDDEE-AD1F-46FE-8453-E03D39749C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6050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061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39E883-3CDC-4797-88B0-D192D9F252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CBC86-44CB-49CB-AB90-62BF215D62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F2D849-0C4D-4F24-B386-C82607A0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60934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Collaborate Canada">
      <a:majorFont>
        <a:latin typeface="Segoe UI Black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15" ma:contentTypeDescription="Create a new document." ma:contentTypeScope="" ma:versionID="6246174e4d2cd2c090d202f34aec6975">
  <xsd:schema xmlns:xsd="http://www.w3.org/2001/XMLSchema" xmlns:xs="http://www.w3.org/2001/XMLSchema" xmlns:p="http://schemas.microsoft.com/office/2006/metadata/properties" xmlns:ns2="bb5988d6-8fef-43bf-8684-73b55c79ce34" xmlns:ns3="3dd97c74-5ef0-47a1-a0c0-112a138906c0" targetNamespace="http://schemas.microsoft.com/office/2006/metadata/properties" ma:root="true" ma:fieldsID="ccc0b60ace2116ecc5954db4535ae426" ns2:_="" ns3:_="">
    <xsd:import namespace="bb5988d6-8fef-43bf-8684-73b55c79ce34"/>
    <xsd:import namespace="3dd97c74-5ef0-47a1-a0c0-112a138906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88d6-8fef-43bf-8684-73b55c79ce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97c74-5ef0-47a1-a0c0-112a13890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11BBF7-1CE1-4050-9514-DB9AE0D56D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93E399-B7C0-4928-92D2-F2F6C5F27FD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b5988d6-8fef-43bf-8684-73b55c79ce34"/>
    <ds:schemaRef ds:uri="3dd97c74-5ef0-47a1-a0c0-112a138906c0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BD89D9-7255-4D5A-82E5-E966CAEE4330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3dd97c74-5ef0-47a1-a0c0-112a138906c0"/>
    <ds:schemaRef ds:uri="bb5988d6-8fef-43bf-8684-73b55c79ce34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620</Words>
  <Application>Microsoft Office PowerPoint</Application>
  <PresentationFormat>Widescreen</PresentationFormat>
  <Paragraphs>83</Paragraphs>
  <Slides>23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Consolas</vt:lpstr>
      <vt:lpstr>Gill Sans MT</vt:lpstr>
      <vt:lpstr>Klavika Medium Condensed</vt:lpstr>
      <vt:lpstr>Segoe UI Black</vt:lpstr>
      <vt:lpstr>Segoe UI Semibold</vt:lpstr>
      <vt:lpstr>Segoe UI Semilight</vt:lpstr>
      <vt:lpstr>Office Theme</vt:lpstr>
      <vt:lpstr>Notes to the Presenter</vt:lpstr>
      <vt:lpstr>Presentation Best Practices</vt:lpstr>
      <vt:lpstr>Presentation Best Practices</vt:lpstr>
      <vt:lpstr>Example of Text Layout</vt:lpstr>
      <vt:lpstr>Slide Palette Info</vt:lpstr>
      <vt:lpstr>Chart Example</vt:lpstr>
      <vt:lpstr>Lots of data? Minimalize and Plan</vt:lpstr>
      <vt:lpstr>Chart Example</vt:lpstr>
      <vt:lpstr>Notes (hidden)</vt:lpstr>
      <vt:lpstr>GLOBAL POWER PLATFORM BOOTCAMP</vt:lpstr>
      <vt:lpstr>PowerPoint Presentation</vt:lpstr>
      <vt:lpstr>Power Query: A Monster Machine on the Power Platform</vt:lpstr>
      <vt:lpstr>Ahmed Oyelowo</vt:lpstr>
      <vt:lpstr>&lt;Breakout Session Title&gt;</vt:lpstr>
      <vt:lpstr>Session Agenda</vt:lpstr>
      <vt:lpstr>What is Power Query?</vt:lpstr>
      <vt:lpstr>No-code Data Connectivity &amp; Preparation Technology Powered by M Language</vt:lpstr>
      <vt:lpstr>1 tool, many clients</vt:lpstr>
      <vt:lpstr>Using Power Query to Extract Data From Multi-Pages PDF Files</vt:lpstr>
      <vt:lpstr>Software code slide</vt:lpstr>
      <vt:lpstr>Any Questions?</vt:lpstr>
      <vt:lpstr>Please fill out the survey!  &amp; Win Swags!!</vt:lpstr>
      <vt:lpstr>Thank You For Attending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to the Presenter</dc:title>
  <dc:creator>Ahmed Oyelowo</dc:creator>
  <cp:lastModifiedBy>Ahmed Oyelowo</cp:lastModifiedBy>
  <cp:revision>6</cp:revision>
  <dcterms:created xsi:type="dcterms:W3CDTF">2020-02-14T19:38:22Z</dcterms:created>
  <dcterms:modified xsi:type="dcterms:W3CDTF">2020-02-15T04:48:10Z</dcterms:modified>
</cp:coreProperties>
</file>