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9" r:id="rId5"/>
    <p:sldId id="274" r:id="rId6"/>
    <p:sldId id="281" r:id="rId7"/>
    <p:sldId id="282" r:id="rId8"/>
    <p:sldId id="285" r:id="rId9"/>
    <p:sldId id="283" r:id="rId10"/>
    <p:sldId id="270" r:id="rId11"/>
    <p:sldId id="284" r:id="rId12"/>
    <p:sldId id="271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1"/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D61B6-867E-4A50-BA1C-DDD686682E12}" v="3143" dt="2020-02-15T01:28:10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70479" autoAdjust="0"/>
  </p:normalViewPr>
  <p:slideViewPr>
    <p:cSldViewPr snapToGrid="0">
      <p:cViewPr varScale="1">
        <p:scale>
          <a:sx n="77" d="100"/>
          <a:sy n="77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-27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Nuss" userId="0f61aad8-9875-4414-833b-50e065566541" providerId="ADAL" clId="{2A4D61B6-867E-4A50-BA1C-DDD686682E12}"/>
    <pc:docChg chg="undo redo custSel modSld">
      <pc:chgData name="Simon Nuss" userId="0f61aad8-9875-4414-833b-50e065566541" providerId="ADAL" clId="{2A4D61B6-867E-4A50-BA1C-DDD686682E12}" dt="2020-02-15T01:28:10.037" v="3101" actId="20577"/>
      <pc:docMkLst>
        <pc:docMk/>
      </pc:docMkLst>
      <pc:sldChg chg="modNotesTx">
        <pc:chgData name="Simon Nuss" userId="0f61aad8-9875-4414-833b-50e065566541" providerId="ADAL" clId="{2A4D61B6-867E-4A50-BA1C-DDD686682E12}" dt="2020-02-15T01:28:10.037" v="3101" actId="20577"/>
        <pc:sldMkLst>
          <pc:docMk/>
          <pc:sldMk cId="4167471142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7DD79-9B75-4E09-ABE4-D88271BDB1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B67B0D7-E65C-4411-B010-29156603A06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Flows</a:t>
          </a:r>
        </a:p>
      </dgm:t>
    </dgm:pt>
    <dgm:pt modelId="{38DE693D-B954-412A-9B28-5402B2170DF8}" type="parTrans" cxnId="{B215A3ED-8C5A-4952-B9D6-6EA2E853C27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E72171-AF98-4A58-A416-B13CE6C39223}" type="sibTrans" cxnId="{B215A3ED-8C5A-4952-B9D6-6EA2E853C27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7B316E6-CAB0-48F2-B3B0-445F41C3E24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Datasets</a:t>
          </a:r>
        </a:p>
      </dgm:t>
    </dgm:pt>
    <dgm:pt modelId="{6C5CCBAD-A99D-46E3-B806-112DB6D9FE3E}" type="parTrans" cxnId="{632303E7-FCAF-42CE-996A-CD565A9F739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6EECBE-A10E-4F97-BB54-B6E15514C40F}" type="sibTrans" cxnId="{632303E7-FCAF-42CE-996A-CD565A9F739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4DB2F7-B2D6-4B26-8F5C-E8EEB3B9D8B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Visuals</a:t>
          </a:r>
        </a:p>
      </dgm:t>
    </dgm:pt>
    <dgm:pt modelId="{008DAD95-090B-4A50-994E-92965E0196D8}" type="parTrans" cxnId="{57306328-4C44-4795-87E4-40E5AEB50E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11183F3-8F84-4E0D-A8A9-3CED3AA52035}" type="sibTrans" cxnId="{57306328-4C44-4795-87E4-40E5AEB50E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013A2E-A052-4C60-9AAB-7E091F860406}" type="pres">
      <dgm:prSet presAssocID="{DC07DD79-9B75-4E09-ABE4-D88271BDB171}" presName="compositeShape" presStyleCnt="0">
        <dgm:presLayoutVars>
          <dgm:chMax val="7"/>
          <dgm:dir/>
          <dgm:resizeHandles val="exact"/>
        </dgm:presLayoutVars>
      </dgm:prSet>
      <dgm:spPr/>
    </dgm:pt>
    <dgm:pt modelId="{F8AD2B47-DC70-4A39-986B-1FFA7B188D1F}" type="pres">
      <dgm:prSet presAssocID="{AB67B0D7-E65C-4411-B010-29156603A06F}" presName="circ1" presStyleLbl="vennNode1" presStyleIdx="0" presStyleCnt="3"/>
      <dgm:spPr/>
    </dgm:pt>
    <dgm:pt modelId="{F04022F6-6651-4A3A-A051-5145405E6183}" type="pres">
      <dgm:prSet presAssocID="{AB67B0D7-E65C-4411-B010-29156603A06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4300C1-0631-460A-B7DB-11FE59F694A6}" type="pres">
      <dgm:prSet presAssocID="{E7B316E6-CAB0-48F2-B3B0-445F41C3E24B}" presName="circ2" presStyleLbl="vennNode1" presStyleIdx="1" presStyleCnt="3"/>
      <dgm:spPr/>
    </dgm:pt>
    <dgm:pt modelId="{5E29FC3D-2FDA-49F4-A4B4-8371513D3EDF}" type="pres">
      <dgm:prSet presAssocID="{E7B316E6-CAB0-48F2-B3B0-445F41C3E24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23B0F5-D5C5-4458-96CC-BB702EE2AE0D}" type="pres">
      <dgm:prSet presAssocID="{CE4DB2F7-B2D6-4B26-8F5C-E8EEB3B9D8BE}" presName="circ3" presStyleLbl="vennNode1" presStyleIdx="2" presStyleCnt="3"/>
      <dgm:spPr/>
    </dgm:pt>
    <dgm:pt modelId="{5A5F3F4F-184D-49ED-A2B8-719632B792CF}" type="pres">
      <dgm:prSet presAssocID="{CE4DB2F7-B2D6-4B26-8F5C-E8EEB3B9D8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9709619-AEC3-4737-AC19-EFADB46F27EB}" type="presOf" srcId="{CE4DB2F7-B2D6-4B26-8F5C-E8EEB3B9D8BE}" destId="{5A5F3F4F-184D-49ED-A2B8-719632B792CF}" srcOrd="1" destOrd="0" presId="urn:microsoft.com/office/officeart/2005/8/layout/venn1"/>
    <dgm:cxn modelId="{57306328-4C44-4795-87E4-40E5AEB50E67}" srcId="{DC07DD79-9B75-4E09-ABE4-D88271BDB171}" destId="{CE4DB2F7-B2D6-4B26-8F5C-E8EEB3B9D8BE}" srcOrd="2" destOrd="0" parTransId="{008DAD95-090B-4A50-994E-92965E0196D8}" sibTransId="{511183F3-8F84-4E0D-A8A9-3CED3AA52035}"/>
    <dgm:cxn modelId="{663E2134-2DC7-40C8-B43C-CFC816308FB2}" type="presOf" srcId="{CE4DB2F7-B2D6-4B26-8F5C-E8EEB3B9D8BE}" destId="{9E23B0F5-D5C5-4458-96CC-BB702EE2AE0D}" srcOrd="0" destOrd="0" presId="urn:microsoft.com/office/officeart/2005/8/layout/venn1"/>
    <dgm:cxn modelId="{9BC21144-F30C-415E-86AE-56EAB5601518}" type="presOf" srcId="{E7B316E6-CAB0-48F2-B3B0-445F41C3E24B}" destId="{BA4300C1-0631-460A-B7DB-11FE59F694A6}" srcOrd="0" destOrd="0" presId="urn:microsoft.com/office/officeart/2005/8/layout/venn1"/>
    <dgm:cxn modelId="{74FECB45-2F3D-4A55-9043-88F8A17C0B9D}" type="presOf" srcId="{AB67B0D7-E65C-4411-B010-29156603A06F}" destId="{F04022F6-6651-4A3A-A051-5145405E6183}" srcOrd="1" destOrd="0" presId="urn:microsoft.com/office/officeart/2005/8/layout/venn1"/>
    <dgm:cxn modelId="{0791BF56-4AD0-42AC-97EF-A20F40CDC645}" type="presOf" srcId="{E7B316E6-CAB0-48F2-B3B0-445F41C3E24B}" destId="{5E29FC3D-2FDA-49F4-A4B4-8371513D3EDF}" srcOrd="1" destOrd="0" presId="urn:microsoft.com/office/officeart/2005/8/layout/venn1"/>
    <dgm:cxn modelId="{896D6E7B-ED9E-4781-9004-623D647F25B9}" type="presOf" srcId="{AB67B0D7-E65C-4411-B010-29156603A06F}" destId="{F8AD2B47-DC70-4A39-986B-1FFA7B188D1F}" srcOrd="0" destOrd="0" presId="urn:microsoft.com/office/officeart/2005/8/layout/venn1"/>
    <dgm:cxn modelId="{18B4BFA2-140D-46A1-955F-559CE7D94FDA}" type="presOf" srcId="{DC07DD79-9B75-4E09-ABE4-D88271BDB171}" destId="{8D013A2E-A052-4C60-9AAB-7E091F860406}" srcOrd="0" destOrd="0" presId="urn:microsoft.com/office/officeart/2005/8/layout/venn1"/>
    <dgm:cxn modelId="{632303E7-FCAF-42CE-996A-CD565A9F739E}" srcId="{DC07DD79-9B75-4E09-ABE4-D88271BDB171}" destId="{E7B316E6-CAB0-48F2-B3B0-445F41C3E24B}" srcOrd="1" destOrd="0" parTransId="{6C5CCBAD-A99D-46E3-B806-112DB6D9FE3E}" sibTransId="{0B6EECBE-A10E-4F97-BB54-B6E15514C40F}"/>
    <dgm:cxn modelId="{B215A3ED-8C5A-4952-B9D6-6EA2E853C274}" srcId="{DC07DD79-9B75-4E09-ABE4-D88271BDB171}" destId="{AB67B0D7-E65C-4411-B010-29156603A06F}" srcOrd="0" destOrd="0" parTransId="{38DE693D-B954-412A-9B28-5402B2170DF8}" sibTransId="{CFE72171-AF98-4A58-A416-B13CE6C39223}"/>
    <dgm:cxn modelId="{290B0DAA-46FF-46FF-9B82-5B3D255F34EE}" type="presParOf" srcId="{8D013A2E-A052-4C60-9AAB-7E091F860406}" destId="{F8AD2B47-DC70-4A39-986B-1FFA7B188D1F}" srcOrd="0" destOrd="0" presId="urn:microsoft.com/office/officeart/2005/8/layout/venn1"/>
    <dgm:cxn modelId="{7B1E1218-78EC-43B6-B4A7-9270CE2B2686}" type="presParOf" srcId="{8D013A2E-A052-4C60-9AAB-7E091F860406}" destId="{F04022F6-6651-4A3A-A051-5145405E6183}" srcOrd="1" destOrd="0" presId="urn:microsoft.com/office/officeart/2005/8/layout/venn1"/>
    <dgm:cxn modelId="{5DD58E5B-12C6-41CB-A880-9CFAF1D218DE}" type="presParOf" srcId="{8D013A2E-A052-4C60-9AAB-7E091F860406}" destId="{BA4300C1-0631-460A-B7DB-11FE59F694A6}" srcOrd="2" destOrd="0" presId="urn:microsoft.com/office/officeart/2005/8/layout/venn1"/>
    <dgm:cxn modelId="{A3D308A5-34DF-4CD5-B07B-30B286DB4909}" type="presParOf" srcId="{8D013A2E-A052-4C60-9AAB-7E091F860406}" destId="{5E29FC3D-2FDA-49F4-A4B4-8371513D3EDF}" srcOrd="3" destOrd="0" presId="urn:microsoft.com/office/officeart/2005/8/layout/venn1"/>
    <dgm:cxn modelId="{2FDDEE89-2CD5-4C1E-A8F4-C4DE2876F03B}" type="presParOf" srcId="{8D013A2E-A052-4C60-9AAB-7E091F860406}" destId="{9E23B0F5-D5C5-4458-96CC-BB702EE2AE0D}" srcOrd="4" destOrd="0" presId="urn:microsoft.com/office/officeart/2005/8/layout/venn1"/>
    <dgm:cxn modelId="{2D7E8F2A-4E7D-4B88-A092-62925E9534C4}" type="presParOf" srcId="{8D013A2E-A052-4C60-9AAB-7E091F860406}" destId="{5A5F3F4F-184D-49ED-A2B8-719632B792C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D2B47-DC70-4A39-986B-1FFA7B188D1F}">
      <dsp:nvSpPr>
        <dsp:cNvPr id="0" name=""/>
        <dsp:cNvSpPr/>
      </dsp:nvSpPr>
      <dsp:spPr>
        <a:xfrm>
          <a:off x="1999856" y="55267"/>
          <a:ext cx="2652859" cy="26528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</a:rPr>
            <a:t>Data Flows</a:t>
          </a:r>
        </a:p>
      </dsp:txBody>
      <dsp:txXfrm>
        <a:off x="2353571" y="519518"/>
        <a:ext cx="1945430" cy="1193786"/>
      </dsp:txXfrm>
    </dsp:sp>
    <dsp:sp modelId="{BA4300C1-0631-460A-B7DB-11FE59F694A6}">
      <dsp:nvSpPr>
        <dsp:cNvPr id="0" name=""/>
        <dsp:cNvSpPr/>
      </dsp:nvSpPr>
      <dsp:spPr>
        <a:xfrm>
          <a:off x="2957096" y="1713304"/>
          <a:ext cx="2652859" cy="26528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</a:rPr>
            <a:t>Datasets</a:t>
          </a:r>
        </a:p>
      </dsp:txBody>
      <dsp:txXfrm>
        <a:off x="3768429" y="2398626"/>
        <a:ext cx="1591715" cy="1459072"/>
      </dsp:txXfrm>
    </dsp:sp>
    <dsp:sp modelId="{9E23B0F5-D5C5-4458-96CC-BB702EE2AE0D}">
      <dsp:nvSpPr>
        <dsp:cNvPr id="0" name=""/>
        <dsp:cNvSpPr/>
      </dsp:nvSpPr>
      <dsp:spPr>
        <a:xfrm>
          <a:off x="1042616" y="1713304"/>
          <a:ext cx="2652859" cy="265285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</a:rPr>
            <a:t>Visuals</a:t>
          </a:r>
        </a:p>
      </dsp:txBody>
      <dsp:txXfrm>
        <a:off x="1292427" y="2398626"/>
        <a:ext cx="1591715" cy="1459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abularEditor/BestPracticeRules/master/BPARules-standard.js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otykier/TabularEditor/wiki/Useful-script-snippets#create-dumpfilters-measur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Tabular Editor?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free 3</a:t>
            </a:r>
            <a:r>
              <a:rPr lang="en-US" baseline="30000" dirty="0"/>
              <a:t>rd</a:t>
            </a:r>
            <a:r>
              <a:rPr lang="en-US" dirty="0"/>
              <a:t> party application for Power BI professionals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plugs gaps Power BI’s dataset modeling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tools: DAX Studio, Power BI Helper, </a:t>
            </a:r>
            <a:r>
              <a:rPr lang="en-US" dirty="0" err="1"/>
              <a:t>VertiPaq</a:t>
            </a:r>
            <a:r>
              <a:rPr lang="en-US" dirty="0"/>
              <a:t> Analyzer, BISM Normalizer, BIDS Helper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Who’s heard of DAX Studio?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DAX Studio reads data from a dataset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Tabular Editor edits a datasets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6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>
                <a:solidFill>
                  <a:srgbClr val="FF0000"/>
                </a:solidFill>
              </a:rPr>
              <a:t>Lesson 1: Be careful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Open PBIX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Report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Measures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Model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Save PBIX as PBIT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Open PBIT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GUI layout: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Navigation tree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‘Sales’[Sum of Sales] “Expression Editor”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Settings pane down the bottom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DAX Formatter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Change Name to “Summation of Sales”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 Child dependencies will automatically update just like Power BI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Edit -&gt; Show History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Save &amp; load PBIT</a:t>
            </a:r>
            <a:br>
              <a:rPr lang="en-US" dirty="0"/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💡 Changes will be saved directly to a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Tabular dataset. Tabular Editor will alert you of any changes have occurred since you loaded the dataset.</a:t>
            </a: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Fix broken report</a:t>
            </a:r>
          </a:p>
          <a:p>
            <a:pPr marL="0" lvl="0" indent="0">
              <a:buFont typeface="+mj-lt"/>
              <a:buNone/>
            </a:pPr>
            <a:r>
              <a:rPr lang="en-US" dirty="0"/>
              <a:t>     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 Tabular Editor is client tool agnostic, i.e., it is ONLY concerned with the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💡 It is very easy to break things</a:t>
            </a:r>
          </a:p>
          <a:p>
            <a:pPr marL="0" lvl="0" indent="0">
              <a:buFont typeface="+mj-lt"/>
              <a:buNone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 2:  Efficiencies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Save PBIX as PBIT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Open PBIT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Find/replace “Product” with “_Product”. CTRL+A + F2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Change relationships to “One Direction”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</a:t>
            </a:r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features such as “Join on Date Behavior”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Tools -&gt; Best Practice Analyzer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Tools -&gt; Manage BPA Rules -&gt; Add -&gt; Include Rule File from URL: “</a:t>
            </a:r>
            <a:r>
              <a:rPr lang="en-US" dirty="0">
                <a:hlinkClick r:id="rId3"/>
              </a:rPr>
              <a:t>https://raw.githubusercontent.com/</a:t>
            </a:r>
            <a:r>
              <a:rPr lang="en-US" dirty="0" err="1">
                <a:hlinkClick r:id="rId3"/>
              </a:rPr>
              <a:t>TabularEditor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BestPracticeRules</a:t>
            </a:r>
            <a:r>
              <a:rPr lang="en-US" dirty="0">
                <a:hlinkClick r:id="rId3"/>
              </a:rPr>
              <a:t>/master/</a:t>
            </a:r>
            <a:r>
              <a:rPr lang="en-US" dirty="0" err="1">
                <a:hlinkClick r:id="rId3"/>
              </a:rPr>
              <a:t>BPARules-standard.json</a:t>
            </a:r>
            <a:r>
              <a:rPr lang="en-US" dirty="0"/>
              <a:t>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Click “55 BP issues” link at footer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</a:t>
            </a:r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create your own custom rules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Open up “DAX Date </a:t>
            </a:r>
            <a:r>
              <a:rPr lang="en-US" dirty="0" err="1"/>
              <a:t>Template.pbit</a:t>
            </a:r>
            <a:r>
              <a:rPr lang="en-US" dirty="0"/>
              <a:t>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Copy/paste ‘Date’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</a:t>
            </a:r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feature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 ‘Date’ into Notepad. Enable mouse auto-scroll. Drop mic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 [Sum of Sales] -&gt; Show Dependencies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 3: Advanced Stuff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Scripting: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Model.Tables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["Sales"].Measures["Sum of Sales"].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DisplayFolder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"New Folder";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-&gt; Tutorials -&gt; Loop through all selected columns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 Tabular Editor adds helper functionality to the TOM tree, e.g., the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AllMeasures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and Output() or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methods, e.g.,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1" dirty="0" err="1"/>
              <a:t>Model.AllMeasures.Count</a:t>
            </a:r>
            <a:r>
              <a:rPr lang="en-US" b="0" i="1" dirty="0"/>
              <a:t>().Output();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clean an entire model’s measures: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Selected.Measures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.Where(m =&gt;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m.Name.Contains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("Sum of")) .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 =&gt;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m.Expression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FormatDax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m.Expression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Actions.  Show YTD measure.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testing and deployment can be fully automated using command line parameters: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CD </a:t>
            </a:r>
            <a:r>
              <a:rPr lang="pt-BR" dirty="0"/>
              <a:t>"C:\Program Files (x86)\Tabular Editor\”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start /wait TabularEditor.exe 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 scenarios: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model deployments between DEV, UAT, PROD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unit testing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DevOps command line integration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documentation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Import/Export of data and integration with other tools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measures from a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model cleaning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SQLBI’s Dump Filters measure: </a:t>
            </a:r>
            <a:r>
              <a:rPr lang="en-US" dirty="0">
                <a:hlinkClick r:id="rId4"/>
              </a:rPr>
              <a:t>https://github.com/otykier/TabularEditor/wiki/Useful-script-snippets#create-dumpfilters-measure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analysis in large models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platform-release-plan/2020wave1/business-intelligence/xmla-readwrite" TargetMode="External"/><Relationship Id="rId2" Type="http://schemas.openxmlformats.org/officeDocument/2006/relationships/hyperlink" Target="https://docs.microsoft.com/en-us/bi-reference/tom/introduction-to-the-tabular-object-model-tom-in-analysis-services-a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niel-otykier-2231876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Qf55BGUJmk" TargetMode="External"/><Relationship Id="rId5" Type="http://schemas.openxmlformats.org/officeDocument/2006/relationships/hyperlink" Target="https://github.com/otykier/TabularEditor/wiki" TargetMode="External"/><Relationship Id="rId4" Type="http://schemas.openxmlformats.org/officeDocument/2006/relationships/hyperlink" Target="https://github.com/otykier/TabularEditor/wiki/Getting-Start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Tabular Editor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9988" y="4960189"/>
            <a:ext cx="4512773" cy="103481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Simon Nuss</a:t>
            </a:r>
          </a:p>
          <a:p>
            <a:r>
              <a:rPr lang="en-CA" dirty="0"/>
              <a:t>Director, Data &amp; Analytics</a:t>
            </a:r>
          </a:p>
          <a:p>
            <a:r>
              <a:rPr lang="en-CA" dirty="0"/>
              <a:t>OMERS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4800" dirty="0"/>
              <a:t>w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swag!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Where Tabular Editor fits into the Power BI landscape</a:t>
            </a:r>
          </a:p>
          <a:p>
            <a:pPr marL="457200" indent="-457200"/>
            <a:r>
              <a:rPr lang="en-US" dirty="0"/>
              <a:t>Guidance on key features and various use-cases</a:t>
            </a:r>
          </a:p>
          <a:p>
            <a:pPr marL="457200" indent="-457200"/>
            <a:r>
              <a:rPr lang="en-US" dirty="0"/>
              <a:t>Tips &amp; tricks for how to get started</a:t>
            </a:r>
          </a:p>
          <a:p>
            <a:pPr marL="457200" indent="-457200"/>
            <a:r>
              <a:rPr lang="en-US" dirty="0"/>
              <a:t>Links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What is Tabular Editor?</a:t>
            </a:r>
          </a:p>
          <a:p>
            <a:pPr marL="457200" indent="-457200"/>
            <a:r>
              <a:rPr lang="en-US" dirty="0"/>
              <a:t>Under the hood</a:t>
            </a:r>
          </a:p>
          <a:p>
            <a:pPr marL="457200" indent="-457200"/>
            <a:r>
              <a:rPr lang="en-US" dirty="0"/>
              <a:t>Demo </a:t>
            </a:r>
          </a:p>
          <a:p>
            <a:pPr marL="457200" indent="-457200"/>
            <a:r>
              <a:rPr lang="en-US" dirty="0"/>
              <a:t>Getting started with Tabular Editor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Tabular Editor?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9A137-B91A-40D9-BFAF-565B238FD45D}"/>
              </a:ext>
            </a:extLst>
          </p:cNvPr>
          <p:cNvGrpSpPr/>
          <p:nvPr/>
        </p:nvGrpSpPr>
        <p:grpSpPr>
          <a:xfrm>
            <a:off x="544840" y="1262058"/>
            <a:ext cx="851604" cy="851604"/>
            <a:chOff x="453624" y="1818174"/>
            <a:chExt cx="868680" cy="8686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88686A-CE54-4DBB-B64B-7F8D49125F51}"/>
                </a:ext>
              </a:extLst>
            </p:cNvPr>
            <p:cNvSpPr/>
            <p:nvPr/>
          </p:nvSpPr>
          <p:spPr bwMode="auto">
            <a:xfrm>
              <a:off x="453624" y="1818174"/>
              <a:ext cx="868680" cy="868680"/>
            </a:xfrm>
            <a:prstGeom prst="ellipse">
              <a:avLst/>
            </a:prstGeom>
            <a:noFill/>
            <a:ln w="15875" cap="flat" cmpd="sng" algn="ctr">
              <a:solidFill>
                <a:srgbClr val="EAEAEA">
                  <a:lumMod val="9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30" name="binary" title="Icon of binary code, ones and zeros">
              <a:extLst>
                <a:ext uri="{FF2B5EF4-FFF2-40B4-BE49-F238E27FC236}">
                  <a16:creationId xmlns:a16="http://schemas.microsoft.com/office/drawing/2014/main" id="{0B35BA8D-7788-4443-B1BA-978F2A64B8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364" y="2055119"/>
              <a:ext cx="457200" cy="394791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88AB46-75CB-4D10-9CC7-5CBCEDCA3BDF}"/>
              </a:ext>
            </a:extLst>
          </p:cNvPr>
          <p:cNvGrpSpPr/>
          <p:nvPr/>
        </p:nvGrpSpPr>
        <p:grpSpPr>
          <a:xfrm>
            <a:off x="544840" y="5009280"/>
            <a:ext cx="851604" cy="851604"/>
            <a:chOff x="453624" y="5640535"/>
            <a:chExt cx="868680" cy="86868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072644-81C6-4D48-8C6C-FA05E02C14D5}"/>
                </a:ext>
              </a:extLst>
            </p:cNvPr>
            <p:cNvSpPr/>
            <p:nvPr/>
          </p:nvSpPr>
          <p:spPr bwMode="auto">
            <a:xfrm>
              <a:off x="453624" y="5640535"/>
              <a:ext cx="868680" cy="868680"/>
            </a:xfrm>
            <a:prstGeom prst="ellipse">
              <a:avLst/>
            </a:prstGeom>
            <a:noFill/>
            <a:ln w="15875" cap="flat" cmpd="sng" algn="ctr">
              <a:solidFill>
                <a:srgbClr val="EAEAEA">
                  <a:lumMod val="9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33" name="personal_connect" title="Icon of a person with two bidirectional arrows below them">
              <a:extLst>
                <a:ext uri="{FF2B5EF4-FFF2-40B4-BE49-F238E27FC236}">
                  <a16:creationId xmlns:a16="http://schemas.microsoft.com/office/drawing/2014/main" id="{AEBB7EC7-0C20-4223-A1F9-461BBC283B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8479" y="5846275"/>
              <a:ext cx="278970" cy="457200"/>
            </a:xfrm>
            <a:custGeom>
              <a:avLst/>
              <a:gdLst>
                <a:gd name="T0" fmla="*/ 39 w 198"/>
                <a:gd name="T1" fmla="*/ 61 h 325"/>
                <a:gd name="T2" fmla="*/ 100 w 198"/>
                <a:gd name="T3" fmla="*/ 0 h 325"/>
                <a:gd name="T4" fmla="*/ 161 w 198"/>
                <a:gd name="T5" fmla="*/ 61 h 325"/>
                <a:gd name="T6" fmla="*/ 100 w 198"/>
                <a:gd name="T7" fmla="*/ 122 h 325"/>
                <a:gd name="T8" fmla="*/ 39 w 198"/>
                <a:gd name="T9" fmla="*/ 61 h 325"/>
                <a:gd name="T10" fmla="*/ 198 w 198"/>
                <a:gd name="T11" fmla="*/ 221 h 325"/>
                <a:gd name="T12" fmla="*/ 99 w 198"/>
                <a:gd name="T13" fmla="*/ 122 h 325"/>
                <a:gd name="T14" fmla="*/ 0 w 198"/>
                <a:gd name="T15" fmla="*/ 221 h 325"/>
                <a:gd name="T16" fmla="*/ 122 w 198"/>
                <a:gd name="T17" fmla="*/ 261 h 325"/>
                <a:gd name="T18" fmla="*/ 152 w 198"/>
                <a:gd name="T19" fmla="*/ 231 h 325"/>
                <a:gd name="T20" fmla="*/ 122 w 198"/>
                <a:gd name="T21" fmla="*/ 201 h 325"/>
                <a:gd name="T22" fmla="*/ 152 w 198"/>
                <a:gd name="T23" fmla="*/ 231 h 325"/>
                <a:gd name="T24" fmla="*/ 43 w 198"/>
                <a:gd name="T25" fmla="*/ 231 h 325"/>
                <a:gd name="T26" fmla="*/ 81 w 198"/>
                <a:gd name="T27" fmla="*/ 265 h 325"/>
                <a:gd name="T28" fmla="*/ 51 w 198"/>
                <a:gd name="T29" fmla="*/ 295 h 325"/>
                <a:gd name="T30" fmla="*/ 81 w 198"/>
                <a:gd name="T31" fmla="*/ 325 h 325"/>
                <a:gd name="T32" fmla="*/ 51 w 198"/>
                <a:gd name="T33" fmla="*/ 295 h 325"/>
                <a:gd name="T34" fmla="*/ 161 w 198"/>
                <a:gd name="T35" fmla="*/ 29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325">
                  <a:moveTo>
                    <a:pt x="39" y="61"/>
                  </a:moveTo>
                  <a:cubicBezTo>
                    <a:pt x="39" y="27"/>
                    <a:pt x="66" y="0"/>
                    <a:pt x="100" y="0"/>
                  </a:cubicBezTo>
                  <a:cubicBezTo>
                    <a:pt x="134" y="0"/>
                    <a:pt x="161" y="27"/>
                    <a:pt x="161" y="61"/>
                  </a:cubicBezTo>
                  <a:cubicBezTo>
                    <a:pt x="161" y="95"/>
                    <a:pt x="134" y="122"/>
                    <a:pt x="100" y="122"/>
                  </a:cubicBezTo>
                  <a:cubicBezTo>
                    <a:pt x="66" y="122"/>
                    <a:pt x="39" y="95"/>
                    <a:pt x="39" y="61"/>
                  </a:cubicBezTo>
                  <a:close/>
                  <a:moveTo>
                    <a:pt x="198" y="221"/>
                  </a:moveTo>
                  <a:cubicBezTo>
                    <a:pt x="198" y="166"/>
                    <a:pt x="153" y="122"/>
                    <a:pt x="99" y="122"/>
                  </a:cubicBezTo>
                  <a:cubicBezTo>
                    <a:pt x="44" y="122"/>
                    <a:pt x="0" y="166"/>
                    <a:pt x="0" y="221"/>
                  </a:cubicBezTo>
                  <a:moveTo>
                    <a:pt x="122" y="261"/>
                  </a:moveTo>
                  <a:cubicBezTo>
                    <a:pt x="152" y="231"/>
                    <a:pt x="152" y="231"/>
                    <a:pt x="152" y="231"/>
                  </a:cubicBezTo>
                  <a:cubicBezTo>
                    <a:pt x="122" y="201"/>
                    <a:pt x="122" y="201"/>
                    <a:pt x="122" y="201"/>
                  </a:cubicBezTo>
                  <a:moveTo>
                    <a:pt x="152" y="231"/>
                  </a:moveTo>
                  <a:cubicBezTo>
                    <a:pt x="43" y="231"/>
                    <a:pt x="43" y="231"/>
                    <a:pt x="43" y="231"/>
                  </a:cubicBezTo>
                  <a:moveTo>
                    <a:pt x="81" y="265"/>
                  </a:moveTo>
                  <a:cubicBezTo>
                    <a:pt x="51" y="295"/>
                    <a:pt x="51" y="295"/>
                    <a:pt x="51" y="295"/>
                  </a:cubicBezTo>
                  <a:cubicBezTo>
                    <a:pt x="81" y="325"/>
                    <a:pt x="81" y="325"/>
                    <a:pt x="81" y="325"/>
                  </a:cubicBezTo>
                  <a:moveTo>
                    <a:pt x="51" y="295"/>
                  </a:moveTo>
                  <a:cubicBezTo>
                    <a:pt x="161" y="295"/>
                    <a:pt x="161" y="295"/>
                    <a:pt x="161" y="295"/>
                  </a:cubicBezTo>
                </a:path>
              </a:pathLst>
            </a:custGeom>
            <a:noFill/>
            <a:ln w="15875" cap="sq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042AE1-BB33-4D6D-B49A-C1DA578E575E}"/>
              </a:ext>
            </a:extLst>
          </p:cNvPr>
          <p:cNvGrpSpPr/>
          <p:nvPr/>
        </p:nvGrpSpPr>
        <p:grpSpPr>
          <a:xfrm>
            <a:off x="544840" y="2198863"/>
            <a:ext cx="851604" cy="851604"/>
            <a:chOff x="453624" y="2773764"/>
            <a:chExt cx="868680" cy="8686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709B7A2-88B1-49DB-9803-D6C67FFE0CE3}"/>
                </a:ext>
              </a:extLst>
            </p:cNvPr>
            <p:cNvSpPr/>
            <p:nvPr/>
          </p:nvSpPr>
          <p:spPr bwMode="auto">
            <a:xfrm>
              <a:off x="453624" y="2773764"/>
              <a:ext cx="868680" cy="868680"/>
            </a:xfrm>
            <a:prstGeom prst="ellipse">
              <a:avLst/>
            </a:prstGeom>
            <a:noFill/>
            <a:ln w="15875" cap="flat" cmpd="sng" algn="ctr">
              <a:solidFill>
                <a:srgbClr val="EAEAEA">
                  <a:lumMod val="9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36" name="Beaker_F196" title="Icon of a scientific flask with liquid in it">
              <a:extLst>
                <a:ext uri="{FF2B5EF4-FFF2-40B4-BE49-F238E27FC236}">
                  <a16:creationId xmlns:a16="http://schemas.microsoft.com/office/drawing/2014/main" id="{2A4018F8-4472-40AA-9CC1-1300306DDE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0117" y="2979504"/>
              <a:ext cx="395694" cy="457200"/>
            </a:xfrm>
            <a:custGeom>
              <a:avLst/>
              <a:gdLst>
                <a:gd name="T0" fmla="*/ 2433 w 3250"/>
                <a:gd name="T1" fmla="*/ 2127 h 3754"/>
                <a:gd name="T2" fmla="*/ 1894 w 3250"/>
                <a:gd name="T3" fmla="*/ 2002 h 3754"/>
                <a:gd name="T4" fmla="*/ 1355 w 3250"/>
                <a:gd name="T5" fmla="*/ 2252 h 3754"/>
                <a:gd name="T6" fmla="*/ 817 w 3250"/>
                <a:gd name="T7" fmla="*/ 2127 h 3754"/>
                <a:gd name="T8" fmla="*/ 874 w 3250"/>
                <a:gd name="T9" fmla="*/ 0 h 3754"/>
                <a:gd name="T10" fmla="*/ 1249 w 3250"/>
                <a:gd name="T11" fmla="*/ 0 h 3754"/>
                <a:gd name="T12" fmla="*/ 1249 w 3250"/>
                <a:gd name="T13" fmla="*/ 1306 h 3754"/>
                <a:gd name="T14" fmla="*/ 1213 w 3250"/>
                <a:gd name="T15" fmla="*/ 1437 h 3754"/>
                <a:gd name="T16" fmla="*/ 100 w 3250"/>
                <a:gd name="T17" fmla="*/ 3375 h 3754"/>
                <a:gd name="T18" fmla="*/ 315 w 3250"/>
                <a:gd name="T19" fmla="*/ 3754 h 3754"/>
                <a:gd name="T20" fmla="*/ 2936 w 3250"/>
                <a:gd name="T21" fmla="*/ 3754 h 3754"/>
                <a:gd name="T22" fmla="*/ 3150 w 3250"/>
                <a:gd name="T23" fmla="*/ 3376 h 3754"/>
                <a:gd name="T24" fmla="*/ 2037 w 3250"/>
                <a:gd name="T25" fmla="*/ 1437 h 3754"/>
                <a:gd name="T26" fmla="*/ 2000 w 3250"/>
                <a:gd name="T27" fmla="*/ 1306 h 3754"/>
                <a:gd name="T28" fmla="*/ 2000 w 3250"/>
                <a:gd name="T29" fmla="*/ 0 h 3754"/>
                <a:gd name="T30" fmla="*/ 2376 w 3250"/>
                <a:gd name="T31" fmla="*/ 0 h 3754"/>
                <a:gd name="T32" fmla="*/ 874 w 3250"/>
                <a:gd name="T33" fmla="*/ 3254 h 3754"/>
                <a:gd name="T34" fmla="*/ 1124 w 3250"/>
                <a:gd name="T35" fmla="*/ 3254 h 3754"/>
                <a:gd name="T36" fmla="*/ 1375 w 3250"/>
                <a:gd name="T37" fmla="*/ 2905 h 3754"/>
                <a:gd name="T38" fmla="*/ 1625 w 3250"/>
                <a:gd name="T39" fmla="*/ 2905 h 3754"/>
                <a:gd name="T40" fmla="*/ 874 w 3250"/>
                <a:gd name="T41" fmla="*/ 2601 h 3754"/>
                <a:gd name="T42" fmla="*/ 1124 w 3250"/>
                <a:gd name="T43" fmla="*/ 2601 h 3754"/>
                <a:gd name="T44" fmla="*/ 1875 w 3250"/>
                <a:gd name="T45" fmla="*/ 2655 h 3754"/>
                <a:gd name="T46" fmla="*/ 2125 w 3250"/>
                <a:gd name="T47" fmla="*/ 2655 h 3754"/>
                <a:gd name="T48" fmla="*/ 2376 w 3250"/>
                <a:gd name="T49" fmla="*/ 3254 h 3754"/>
                <a:gd name="T50" fmla="*/ 2626 w 3250"/>
                <a:gd name="T51" fmla="*/ 3254 h 3754"/>
                <a:gd name="T52" fmla="*/ 1625 w 3250"/>
                <a:gd name="T53" fmla="*/ 3375 h 3754"/>
                <a:gd name="T54" fmla="*/ 1875 w 3250"/>
                <a:gd name="T55" fmla="*/ 3375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0" h="3754">
                  <a:moveTo>
                    <a:pt x="2433" y="2127"/>
                  </a:moveTo>
                  <a:cubicBezTo>
                    <a:pt x="2433" y="2127"/>
                    <a:pt x="2164" y="2002"/>
                    <a:pt x="1894" y="2002"/>
                  </a:cubicBezTo>
                  <a:cubicBezTo>
                    <a:pt x="1625" y="2002"/>
                    <a:pt x="1625" y="2252"/>
                    <a:pt x="1355" y="2252"/>
                  </a:cubicBezTo>
                  <a:cubicBezTo>
                    <a:pt x="1086" y="2252"/>
                    <a:pt x="817" y="2127"/>
                    <a:pt x="817" y="2127"/>
                  </a:cubicBezTo>
                  <a:moveTo>
                    <a:pt x="874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1306"/>
                    <a:pt x="1249" y="1306"/>
                    <a:pt x="1249" y="1306"/>
                  </a:cubicBezTo>
                  <a:cubicBezTo>
                    <a:pt x="1249" y="1352"/>
                    <a:pt x="1237" y="1397"/>
                    <a:pt x="1213" y="1437"/>
                  </a:cubicBezTo>
                  <a:cubicBezTo>
                    <a:pt x="100" y="3375"/>
                    <a:pt x="100" y="3375"/>
                    <a:pt x="100" y="3375"/>
                  </a:cubicBezTo>
                  <a:cubicBezTo>
                    <a:pt x="0" y="3542"/>
                    <a:pt x="120" y="3754"/>
                    <a:pt x="315" y="3754"/>
                  </a:cubicBezTo>
                  <a:cubicBezTo>
                    <a:pt x="2936" y="3754"/>
                    <a:pt x="2936" y="3754"/>
                    <a:pt x="2936" y="3754"/>
                  </a:cubicBezTo>
                  <a:cubicBezTo>
                    <a:pt x="3130" y="3754"/>
                    <a:pt x="3250" y="3543"/>
                    <a:pt x="3150" y="3376"/>
                  </a:cubicBezTo>
                  <a:cubicBezTo>
                    <a:pt x="2037" y="1437"/>
                    <a:pt x="2037" y="1437"/>
                    <a:pt x="2037" y="1437"/>
                  </a:cubicBezTo>
                  <a:cubicBezTo>
                    <a:pt x="2013" y="1397"/>
                    <a:pt x="2000" y="1352"/>
                    <a:pt x="2000" y="1306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2376" y="0"/>
                    <a:pt x="2376" y="0"/>
                    <a:pt x="2376" y="0"/>
                  </a:cubicBezTo>
                  <a:moveTo>
                    <a:pt x="874" y="3254"/>
                  </a:moveTo>
                  <a:cubicBezTo>
                    <a:pt x="1124" y="3254"/>
                    <a:pt x="1124" y="3254"/>
                    <a:pt x="1124" y="3254"/>
                  </a:cubicBezTo>
                  <a:moveTo>
                    <a:pt x="1375" y="2905"/>
                  </a:moveTo>
                  <a:cubicBezTo>
                    <a:pt x="1625" y="2905"/>
                    <a:pt x="1625" y="2905"/>
                    <a:pt x="1625" y="2905"/>
                  </a:cubicBezTo>
                  <a:moveTo>
                    <a:pt x="874" y="2601"/>
                  </a:moveTo>
                  <a:cubicBezTo>
                    <a:pt x="1124" y="2601"/>
                    <a:pt x="1124" y="2601"/>
                    <a:pt x="1124" y="2601"/>
                  </a:cubicBezTo>
                  <a:moveTo>
                    <a:pt x="1875" y="2655"/>
                  </a:moveTo>
                  <a:cubicBezTo>
                    <a:pt x="2125" y="2655"/>
                    <a:pt x="2125" y="2655"/>
                    <a:pt x="2125" y="2655"/>
                  </a:cubicBezTo>
                  <a:moveTo>
                    <a:pt x="2376" y="3254"/>
                  </a:moveTo>
                  <a:cubicBezTo>
                    <a:pt x="2626" y="3254"/>
                    <a:pt x="2626" y="3254"/>
                    <a:pt x="2626" y="3254"/>
                  </a:cubicBezTo>
                  <a:moveTo>
                    <a:pt x="1625" y="3375"/>
                  </a:moveTo>
                  <a:cubicBezTo>
                    <a:pt x="1875" y="3375"/>
                    <a:pt x="1875" y="3375"/>
                    <a:pt x="1875" y="3375"/>
                  </a:cubicBezTo>
                </a:path>
              </a:pathLst>
            </a:custGeom>
            <a:noFill/>
            <a:ln w="15875" cap="flat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874E36-224E-405C-843C-049A6D8EB78A}"/>
              </a:ext>
            </a:extLst>
          </p:cNvPr>
          <p:cNvGrpSpPr/>
          <p:nvPr/>
        </p:nvGrpSpPr>
        <p:grpSpPr>
          <a:xfrm>
            <a:off x="544840" y="4072473"/>
            <a:ext cx="851604" cy="851604"/>
            <a:chOff x="453624" y="4684944"/>
            <a:chExt cx="868680" cy="86868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493758-35BF-43D2-9256-05BB6732465B}"/>
                </a:ext>
              </a:extLst>
            </p:cNvPr>
            <p:cNvSpPr/>
            <p:nvPr/>
          </p:nvSpPr>
          <p:spPr bwMode="auto">
            <a:xfrm>
              <a:off x="453624" y="4684944"/>
              <a:ext cx="868680" cy="868680"/>
            </a:xfrm>
            <a:prstGeom prst="ellipse">
              <a:avLst/>
            </a:prstGeom>
            <a:noFill/>
            <a:ln w="15875" cap="flat" cmpd="sng" algn="ctr">
              <a:solidFill>
                <a:srgbClr val="EAEAEA">
                  <a:lumMod val="9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39" name="Relationship_F003" title="Icon of three boxes connected by lines">
              <a:extLst>
                <a:ext uri="{FF2B5EF4-FFF2-40B4-BE49-F238E27FC236}">
                  <a16:creationId xmlns:a16="http://schemas.microsoft.com/office/drawing/2014/main" id="{D3C940E7-07F4-459D-9063-76C2734FE4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364" y="4905471"/>
              <a:ext cx="457200" cy="427626"/>
            </a:xfrm>
            <a:custGeom>
              <a:avLst/>
              <a:gdLst>
                <a:gd name="T0" fmla="*/ 3230 w 4406"/>
                <a:gd name="T1" fmla="*/ 0 h 4121"/>
                <a:gd name="T2" fmla="*/ 4406 w 4406"/>
                <a:gd name="T3" fmla="*/ 0 h 4121"/>
                <a:gd name="T4" fmla="*/ 4406 w 4406"/>
                <a:gd name="T5" fmla="*/ 1176 h 4121"/>
                <a:gd name="T6" fmla="*/ 3230 w 4406"/>
                <a:gd name="T7" fmla="*/ 1176 h 4121"/>
                <a:gd name="T8" fmla="*/ 3230 w 4406"/>
                <a:gd name="T9" fmla="*/ 0 h 4121"/>
                <a:gd name="T10" fmla="*/ 3230 w 4406"/>
                <a:gd name="T11" fmla="*/ 4121 h 4121"/>
                <a:gd name="T12" fmla="*/ 4406 w 4406"/>
                <a:gd name="T13" fmla="*/ 4121 h 4121"/>
                <a:gd name="T14" fmla="*/ 4406 w 4406"/>
                <a:gd name="T15" fmla="*/ 2945 h 4121"/>
                <a:gd name="T16" fmla="*/ 3230 w 4406"/>
                <a:gd name="T17" fmla="*/ 2945 h 4121"/>
                <a:gd name="T18" fmla="*/ 3230 w 4406"/>
                <a:gd name="T19" fmla="*/ 4121 h 4121"/>
                <a:gd name="T20" fmla="*/ 0 w 4406"/>
                <a:gd name="T21" fmla="*/ 2653 h 4121"/>
                <a:gd name="T22" fmla="*/ 1175 w 4406"/>
                <a:gd name="T23" fmla="*/ 2653 h 4121"/>
                <a:gd name="T24" fmla="*/ 1175 w 4406"/>
                <a:gd name="T25" fmla="*/ 1477 h 4121"/>
                <a:gd name="T26" fmla="*/ 0 w 4406"/>
                <a:gd name="T27" fmla="*/ 1477 h 4121"/>
                <a:gd name="T28" fmla="*/ 0 w 4406"/>
                <a:gd name="T29" fmla="*/ 2653 h 4121"/>
                <a:gd name="T30" fmla="*/ 1176 w 4406"/>
                <a:gd name="T31" fmla="*/ 2062 h 4121"/>
                <a:gd name="T32" fmla="*/ 3230 w 4406"/>
                <a:gd name="T33" fmla="*/ 690 h 4121"/>
                <a:gd name="T34" fmla="*/ 3230 w 4406"/>
                <a:gd name="T35" fmla="*/ 3434 h 4121"/>
                <a:gd name="T36" fmla="*/ 1181 w 4406"/>
                <a:gd name="T37" fmla="*/ 2064 h 4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06" h="4121">
                  <a:moveTo>
                    <a:pt x="3230" y="0"/>
                  </a:moveTo>
                  <a:lnTo>
                    <a:pt x="4406" y="0"/>
                  </a:lnTo>
                  <a:lnTo>
                    <a:pt x="4406" y="1176"/>
                  </a:lnTo>
                  <a:lnTo>
                    <a:pt x="3230" y="1176"/>
                  </a:lnTo>
                  <a:lnTo>
                    <a:pt x="3230" y="0"/>
                  </a:lnTo>
                  <a:moveTo>
                    <a:pt x="3230" y="4121"/>
                  </a:moveTo>
                  <a:lnTo>
                    <a:pt x="4406" y="4121"/>
                  </a:lnTo>
                  <a:lnTo>
                    <a:pt x="4406" y="2945"/>
                  </a:lnTo>
                  <a:lnTo>
                    <a:pt x="3230" y="2945"/>
                  </a:lnTo>
                  <a:lnTo>
                    <a:pt x="3230" y="4121"/>
                  </a:lnTo>
                  <a:moveTo>
                    <a:pt x="0" y="2653"/>
                  </a:moveTo>
                  <a:lnTo>
                    <a:pt x="1175" y="2653"/>
                  </a:lnTo>
                  <a:lnTo>
                    <a:pt x="1175" y="1477"/>
                  </a:lnTo>
                  <a:lnTo>
                    <a:pt x="0" y="1477"/>
                  </a:lnTo>
                  <a:lnTo>
                    <a:pt x="0" y="2653"/>
                  </a:lnTo>
                  <a:moveTo>
                    <a:pt x="1176" y="2062"/>
                  </a:moveTo>
                  <a:lnTo>
                    <a:pt x="3230" y="690"/>
                  </a:lnTo>
                  <a:moveTo>
                    <a:pt x="3230" y="3434"/>
                  </a:moveTo>
                  <a:lnTo>
                    <a:pt x="1181" y="2064"/>
                  </a:lnTo>
                </a:path>
              </a:pathLst>
            </a:custGeom>
            <a:noFill/>
            <a:ln w="15875" cap="sq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D44A0B-1DE8-41A4-BB76-C7055D1FA9B3}"/>
              </a:ext>
            </a:extLst>
          </p:cNvPr>
          <p:cNvGrpSpPr/>
          <p:nvPr/>
        </p:nvGrpSpPr>
        <p:grpSpPr>
          <a:xfrm>
            <a:off x="544840" y="3135668"/>
            <a:ext cx="851604" cy="851604"/>
            <a:chOff x="453624" y="3729354"/>
            <a:chExt cx="868680" cy="86868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0EF3264-9093-457D-AC13-62E18BFF5EF2}"/>
                </a:ext>
              </a:extLst>
            </p:cNvPr>
            <p:cNvSpPr/>
            <p:nvPr/>
          </p:nvSpPr>
          <p:spPr bwMode="auto">
            <a:xfrm>
              <a:off x="453624" y="3729354"/>
              <a:ext cx="868680" cy="868680"/>
            </a:xfrm>
            <a:prstGeom prst="ellipse">
              <a:avLst/>
            </a:prstGeom>
            <a:noFill/>
            <a:ln w="15875" cap="flat" cmpd="sng" algn="ctr">
              <a:solidFill>
                <a:srgbClr val="EAEAEA">
                  <a:lumMod val="9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 pitchFamily="34" charset="0"/>
              </a:endParaRPr>
            </a:p>
          </p:txBody>
        </p:sp>
        <p:sp>
          <p:nvSpPr>
            <p:cNvPr id="42" name="Eye" title="Icon of an eye">
              <a:extLst>
                <a:ext uri="{FF2B5EF4-FFF2-40B4-BE49-F238E27FC236}">
                  <a16:creationId xmlns:a16="http://schemas.microsoft.com/office/drawing/2014/main" id="{063F7D38-E62F-4F5F-96B7-96FBA072B4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364" y="4037480"/>
              <a:ext cx="457200" cy="252428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15875" cap="sq">
              <a:solidFill>
                <a:srgbClr val="0078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1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2EBA353-8923-43AF-8B46-AB62C90764CC}"/>
              </a:ext>
            </a:extLst>
          </p:cNvPr>
          <p:cNvSpPr/>
          <p:nvPr/>
        </p:nvSpPr>
        <p:spPr>
          <a:xfrm>
            <a:off x="1396444" y="1380099"/>
            <a:ext cx="3090011" cy="615516"/>
          </a:xfrm>
          <a:prstGeom prst="rect">
            <a:avLst/>
          </a:prstGeom>
        </p:spPr>
        <p:txBody>
          <a:bodyPr wrap="none" lIns="182854" tIns="143428" rIns="179285" bIns="143428">
            <a:spAutoFit/>
          </a:bodyPr>
          <a:lstStyle/>
          <a:p>
            <a:pPr marL="0" lvl="1" defTabSz="932418">
              <a:lnSpc>
                <a:spcPct val="90000"/>
              </a:lnSpc>
              <a:defRPr/>
            </a:pPr>
            <a:r>
              <a:rPr lang="en-US" sz="2353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Load existing dataset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75694F-522A-4688-87DC-C998E2AB364A}"/>
              </a:ext>
            </a:extLst>
          </p:cNvPr>
          <p:cNvSpPr/>
          <p:nvPr/>
        </p:nvSpPr>
        <p:spPr>
          <a:xfrm>
            <a:off x="1396444" y="2316904"/>
            <a:ext cx="3600344" cy="615516"/>
          </a:xfrm>
          <a:prstGeom prst="rect">
            <a:avLst/>
          </a:prstGeom>
        </p:spPr>
        <p:txBody>
          <a:bodyPr wrap="none" lIns="182854" tIns="143428" rIns="179285" bIns="143428">
            <a:spAutoFit/>
          </a:bodyPr>
          <a:lstStyle/>
          <a:p>
            <a:pPr marL="0" lvl="1" defTabSz="932418">
              <a:lnSpc>
                <a:spcPct val="90000"/>
              </a:lnSpc>
              <a:defRPr/>
            </a:pPr>
            <a:r>
              <a:rPr lang="en-US" sz="2353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Manage, develop, debug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B0D8D1-4839-4ED1-918D-C460C5E32C9C}"/>
              </a:ext>
            </a:extLst>
          </p:cNvPr>
          <p:cNvSpPr/>
          <p:nvPr/>
        </p:nvSpPr>
        <p:spPr>
          <a:xfrm>
            <a:off x="1396444" y="3253709"/>
            <a:ext cx="1479122" cy="615516"/>
          </a:xfrm>
          <a:prstGeom prst="rect">
            <a:avLst/>
          </a:prstGeom>
        </p:spPr>
        <p:txBody>
          <a:bodyPr wrap="none" lIns="182854" tIns="143428" rIns="179285" bIns="143428">
            <a:spAutoFit/>
          </a:bodyPr>
          <a:lstStyle/>
          <a:p>
            <a:pPr marL="0" lvl="1" defTabSz="932418">
              <a:lnSpc>
                <a:spcPct val="90000"/>
              </a:lnSpc>
              <a:defRPr/>
            </a:pPr>
            <a:r>
              <a:rPr lang="en-US" sz="2353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Unit 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D74555-EBA9-4950-8FED-3F39BB358159}"/>
              </a:ext>
            </a:extLst>
          </p:cNvPr>
          <p:cNvSpPr/>
          <p:nvPr/>
        </p:nvSpPr>
        <p:spPr>
          <a:xfrm>
            <a:off x="1396444" y="4190514"/>
            <a:ext cx="1282593" cy="615516"/>
          </a:xfrm>
          <a:prstGeom prst="rect">
            <a:avLst/>
          </a:prstGeom>
        </p:spPr>
        <p:txBody>
          <a:bodyPr wrap="none" lIns="182854" tIns="143428" rIns="179285" bIns="143428">
            <a:spAutoFit/>
          </a:bodyPr>
          <a:lstStyle/>
          <a:p>
            <a:pPr marL="0" lvl="1" defTabSz="932418">
              <a:lnSpc>
                <a:spcPct val="90000"/>
              </a:lnSpc>
              <a:defRPr/>
            </a:pPr>
            <a:r>
              <a:rPr lang="en-US" sz="2353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Deploy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09E716-C3FE-43A2-9EA0-7DD857DA1ECA}"/>
              </a:ext>
            </a:extLst>
          </p:cNvPr>
          <p:cNvSpPr/>
          <p:nvPr/>
        </p:nvSpPr>
        <p:spPr>
          <a:xfrm>
            <a:off x="1396444" y="5127321"/>
            <a:ext cx="1262972" cy="615516"/>
          </a:xfrm>
          <a:prstGeom prst="rect">
            <a:avLst/>
          </a:prstGeom>
        </p:spPr>
        <p:txBody>
          <a:bodyPr wrap="none" lIns="182854" tIns="143428" rIns="179285" bIns="143428">
            <a:spAutoFit/>
          </a:bodyPr>
          <a:lstStyle/>
          <a:p>
            <a:pPr marL="0" lvl="1" defTabSz="932418">
              <a:lnSpc>
                <a:spcPct val="90000"/>
              </a:lnSpc>
              <a:defRPr/>
            </a:pPr>
            <a:r>
              <a:rPr lang="en-US" sz="2353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Repeat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F0B859-3172-43AD-A0F0-3E2BFCE35D1B}"/>
              </a:ext>
            </a:extLst>
          </p:cNvPr>
          <p:cNvSpPr/>
          <p:nvPr/>
        </p:nvSpPr>
        <p:spPr>
          <a:xfrm>
            <a:off x="5646771" y="5085480"/>
            <a:ext cx="6267735" cy="788255"/>
          </a:xfrm>
          <a:prstGeom prst="rect">
            <a:avLst/>
          </a:prstGeom>
        </p:spPr>
        <p:txBody>
          <a:bodyPr wrap="square" lIns="182854" tIns="143428" rIns="179285" bIns="143428">
            <a:spAutoFit/>
          </a:bodyPr>
          <a:lstStyle/>
          <a:p>
            <a:pPr marL="0" lvl="1" algn="ctr" defTabSz="932418">
              <a:lnSpc>
                <a:spcPct val="90000"/>
              </a:lnSpc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Tabular Editor is a </a:t>
            </a:r>
            <a:r>
              <a:rPr lang="en-US" dirty="0">
                <a:solidFill>
                  <a:srgbClr val="0070C0"/>
                </a:solidFill>
                <a:latin typeface="Segoe UI Semilight"/>
                <a:cs typeface="Segoe UI" panose="020B0502040204020203" pitchFamily="34" charset="0"/>
              </a:rPr>
              <a:t>free authoring tool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" panose="020B0502040204020203" pitchFamily="34" charset="0"/>
              </a:rPr>
              <a:t>for Power BI Service datasets, Power BI Template Files, and SSAS Tabular models. </a:t>
            </a:r>
          </a:p>
        </p:txBody>
      </p:sp>
      <p:pic>
        <p:nvPicPr>
          <p:cNvPr id="49" name="Picture 2" descr="The main UI of Tabular Editor">
            <a:extLst>
              <a:ext uri="{FF2B5EF4-FFF2-40B4-BE49-F238E27FC236}">
                <a16:creationId xmlns:a16="http://schemas.microsoft.com/office/drawing/2014/main" id="{46564171-E294-403E-845F-454D6A33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49" y="1380099"/>
            <a:ext cx="5996977" cy="38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9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-4.81481E-6 L -0.01537 -4.81481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08333E-6 -4.81481E-6 L -0.01537 -4.81481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1.11111E-6 L -0.01537 1.11111E-6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7 1.11111E-6 L -0.01536 1.11111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-2.96296E-6 L -0.01537 -2.96296E-6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08333E-7 -2.96296E-6 L -0.01536 -2.96296E-6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2.96296E-6 L -0.01537 2.96296E-6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2.96296E-6 L -0.01537 2.96296E-6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1.11111E-6 L -0.01537 -1.11111E-6 " pathEditMode="relative" rAng="0" ptsTypes="AA">
                                      <p:cBhvr>
                                        <p:cTn id="54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2.59259E-6 L -0.01537 -2.59259E-6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01536 7.40741E-7 " pathEditMode="relative" rAng="0" ptsTypes="AA">
                                      <p:cBhvr>
                                        <p:cTn id="65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Tabular Editor? Recap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C4F38A-BCCC-4D3A-B799-9118EEB7B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148535"/>
              </p:ext>
            </p:extLst>
          </p:nvPr>
        </p:nvGraphicFramePr>
        <p:xfrm>
          <a:off x="2769713" y="1302036"/>
          <a:ext cx="6652573" cy="4421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34662E-59C4-40F0-B040-DEEF959FA8D5}"/>
              </a:ext>
            </a:extLst>
          </p:cNvPr>
          <p:cNvCxnSpPr>
            <a:cxnSpLocks/>
          </p:cNvCxnSpPr>
          <p:nvPr/>
        </p:nvCxnSpPr>
        <p:spPr>
          <a:xfrm>
            <a:off x="3403600" y="2484584"/>
            <a:ext cx="2633133" cy="12322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A85E0A-3287-44B1-A3A4-273EFC909437}"/>
              </a:ext>
            </a:extLst>
          </p:cNvPr>
          <p:cNvSpPr txBox="1"/>
          <p:nvPr/>
        </p:nvSpPr>
        <p:spPr>
          <a:xfrm>
            <a:off x="2633133" y="2115252"/>
            <a:ext cx="1540933" cy="369332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Power BI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8C7366-98B8-49C5-9EC6-D86875CE55E2}"/>
              </a:ext>
            </a:extLst>
          </p:cNvPr>
          <p:cNvCxnSpPr>
            <a:cxnSpLocks/>
          </p:cNvCxnSpPr>
          <p:nvPr/>
        </p:nvCxnSpPr>
        <p:spPr>
          <a:xfrm flipH="1">
            <a:off x="7433734" y="2484584"/>
            <a:ext cx="1501161" cy="172334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730A9A-FE38-4190-AE1B-2202A977FC09}"/>
              </a:ext>
            </a:extLst>
          </p:cNvPr>
          <p:cNvSpPr txBox="1"/>
          <p:nvPr/>
        </p:nvSpPr>
        <p:spPr>
          <a:xfrm>
            <a:off x="8164429" y="2115252"/>
            <a:ext cx="1540933" cy="369332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Tabular Editor</a:t>
            </a:r>
          </a:p>
        </p:txBody>
      </p:sp>
    </p:spTree>
    <p:extLst>
      <p:ext uri="{BB962C8B-B14F-4D97-AF65-F5344CB8AC3E}">
        <p14:creationId xmlns:p14="http://schemas.microsoft.com/office/powerpoint/2010/main" val="7875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0500"/>
            <a:ext cx="10781581" cy="4351338"/>
          </a:xfrm>
        </p:spPr>
        <p:txBody>
          <a:bodyPr>
            <a:normAutofit/>
          </a:bodyPr>
          <a:lstStyle/>
          <a:p>
            <a:pPr lvl="0"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Tabular Editor uses the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2"/>
              </a:rPr>
              <a:t>Tabular Object Model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 (TOM) to load settings from/to a Power BI dataset </a:t>
            </a:r>
            <a:r>
              <a:rPr lang="en-US" dirty="0" err="1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model.bim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 file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TOM exposes all dataset metadata such tables, columns, measures, relationships etc.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TOM uses the XMLA protocol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Why does XMLA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3"/>
              </a:rPr>
              <a:t>sound so familiar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….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Editing Power BI files is </a:t>
            </a:r>
            <a:r>
              <a:rPr lang="en-US" b="1" u="sng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not supported by Microsoft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and may corrupt your .</a:t>
            </a:r>
            <a:r>
              <a:rPr lang="en-US" dirty="0" err="1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pbix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 file. Proceed at your own risk!</a:t>
            </a:r>
          </a:p>
        </p:txBody>
      </p:sp>
    </p:spTree>
    <p:extLst>
      <p:ext uri="{BB962C8B-B14F-4D97-AF65-F5344CB8AC3E}">
        <p14:creationId xmlns:p14="http://schemas.microsoft.com/office/powerpoint/2010/main" val="41232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1"/>
            <a:ext cx="10515600" cy="1030042"/>
          </a:xfrm>
        </p:spPr>
        <p:txBody>
          <a:bodyPr>
            <a:normAutofit fontScale="90000"/>
          </a:bodyPr>
          <a:lstStyle/>
          <a:p>
            <a:r>
              <a:rPr lang="en-US" sz="4800" spc="-50" dirty="0"/>
              <a:t>It is easy to get started!</a:t>
            </a:r>
            <a:br>
              <a:rPr lang="en-US" sz="5400" spc="-100" dirty="0">
                <a:ln w="3175">
                  <a:noFill/>
                </a:ln>
                <a:solidFill>
                  <a:srgbClr val="FF0000"/>
                </a:solidFill>
                <a:latin typeface="Segoe UI Light"/>
                <a:cs typeface="Segoe UI" pitchFamily="34" charset="0"/>
              </a:rPr>
            </a:br>
            <a:r>
              <a:rPr lang="en-US" sz="3100" spc="-100" dirty="0">
                <a:ln w="3175">
                  <a:noFill/>
                </a:ln>
                <a:solidFill>
                  <a:srgbClr val="0070C0"/>
                </a:solidFill>
                <a:latin typeface="Segoe UI Light"/>
                <a:cs typeface="Segoe UI" pitchFamily="34" charset="0"/>
              </a:rPr>
              <a:t>Download for free at </a:t>
            </a:r>
            <a:r>
              <a:rPr lang="en-US" sz="3100" b="1" u="sng" spc="-100" dirty="0">
                <a:ln w="3175">
                  <a:noFill/>
                </a:ln>
                <a:solidFill>
                  <a:srgbClr val="0070C0"/>
                </a:solidFill>
                <a:latin typeface="Segoe UI Light"/>
                <a:cs typeface="Segoe UI" pitchFamily="34" charset="0"/>
              </a:rPr>
              <a:t>github.com/</a:t>
            </a:r>
            <a:r>
              <a:rPr lang="en-US" sz="3100" b="1" u="sng" spc="-100" dirty="0" err="1">
                <a:ln w="3175">
                  <a:noFill/>
                </a:ln>
                <a:solidFill>
                  <a:srgbClr val="0070C0"/>
                </a:solidFill>
                <a:latin typeface="Segoe UI Light"/>
                <a:cs typeface="Segoe UI" pitchFamily="34" charset="0"/>
              </a:rPr>
              <a:t>otykier</a:t>
            </a:r>
            <a:r>
              <a:rPr lang="en-US" sz="3100" b="1" u="sng" spc="-100" dirty="0">
                <a:ln w="3175">
                  <a:noFill/>
                </a:ln>
                <a:solidFill>
                  <a:srgbClr val="0070C0"/>
                </a:solidFill>
                <a:latin typeface="Segoe UI Light"/>
                <a:cs typeface="Segoe UI" pitchFamily="34" charset="0"/>
              </a:rPr>
              <a:t>/</a:t>
            </a:r>
            <a:r>
              <a:rPr lang="en-US" sz="3100" b="1" u="sng" spc="-100" dirty="0" err="1">
                <a:ln w="3175">
                  <a:noFill/>
                </a:ln>
                <a:solidFill>
                  <a:srgbClr val="0070C0"/>
                </a:solidFill>
                <a:latin typeface="Segoe UI Light"/>
                <a:cs typeface="Segoe UI" pitchFamily="34" charset="0"/>
              </a:rPr>
              <a:t>TabularEditor</a:t>
            </a:r>
            <a:br>
              <a:rPr lang="en-US" sz="5400" b="1" u="sng" spc="-100" dirty="0">
                <a:ln w="3175">
                  <a:noFill/>
                </a:ln>
                <a:solidFill>
                  <a:srgbClr val="0070C0"/>
                </a:solidFill>
                <a:latin typeface="Segoe UI Light"/>
                <a:cs typeface="Segoe UI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Updated regularly by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3"/>
              </a:rPr>
              <a:t>Daniel </a:t>
            </a:r>
            <a:r>
              <a:rPr lang="en-US" dirty="0" err="1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3"/>
              </a:rPr>
              <a:t>Otykier</a:t>
            </a:r>
            <a:endParaRPr lang="en-US" dirty="0">
              <a:gradFill>
                <a:gsLst>
                  <a:gs pos="5439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Streamlined for no-code/low-code development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Begin with the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4"/>
              </a:rPr>
              <a:t>Getting Started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wiki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Great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  <a:hlinkClick r:id="rId5"/>
              </a:rPr>
              <a:t>documentation</a:t>
            </a:r>
            <a:endParaRPr lang="en-US" dirty="0">
              <a:gradFill>
                <a:gsLst>
                  <a:gs pos="5439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Watch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Boosting SSAS </a:t>
            </a:r>
            <a:r>
              <a:rPr lang="en-US" dirty="0" err="1">
                <a:hlinkClick r:id="rId6"/>
              </a:rPr>
              <a:t>Producitivity</a:t>
            </a:r>
            <a:r>
              <a:rPr lang="en-US" dirty="0">
                <a:hlinkClick r:id="rId6"/>
              </a:rPr>
              <a:t> with Tabular Editor</a:t>
            </a:r>
            <a:r>
              <a:rPr lang="en-US" dirty="0"/>
              <a:t> </a:t>
            </a: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for a deep-dive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5439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Setup tables and relationships using Power BI as normal.  Use Tabular Editor to do the rest!</a:t>
            </a:r>
          </a:p>
        </p:txBody>
      </p:sp>
    </p:spTree>
    <p:extLst>
      <p:ext uri="{BB962C8B-B14F-4D97-AF65-F5344CB8AC3E}">
        <p14:creationId xmlns:p14="http://schemas.microsoft.com/office/powerpoint/2010/main" val="91282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bb5988d6-8fef-43bf-8684-73b55c79ce34"/>
    <ds:schemaRef ds:uri="http://schemas.microsoft.com/office/2006/metadata/properties"/>
    <ds:schemaRef ds:uri="3dd97c74-5ef0-47a1-a0c0-112a138906c0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396</Words>
  <Application>Microsoft Office PowerPoint</Application>
  <PresentationFormat>Widescreen</PresentationFormat>
  <Paragraphs>114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Gill Sans MT</vt:lpstr>
      <vt:lpstr>Klavika Medium Condensed</vt:lpstr>
      <vt:lpstr>Segoe UI</vt:lpstr>
      <vt:lpstr>Segoe UI Black</vt:lpstr>
      <vt:lpstr>Segoe UI Light</vt:lpstr>
      <vt:lpstr>Segoe UI Semibold</vt:lpstr>
      <vt:lpstr>Segoe UI Semilight</vt:lpstr>
      <vt:lpstr>Office Theme</vt:lpstr>
      <vt:lpstr>PowerPoint Presentation</vt:lpstr>
      <vt:lpstr>Goals</vt:lpstr>
      <vt:lpstr>Agenda</vt:lpstr>
      <vt:lpstr>What is Tabular Editor?</vt:lpstr>
      <vt:lpstr>What is Tabular Editor? Recap</vt:lpstr>
      <vt:lpstr>Under the hood</vt:lpstr>
      <vt:lpstr>DEMO</vt:lpstr>
      <vt:lpstr>It is easy to get started! Download for free at github.com/otykier/TabularEditor </vt:lpstr>
      <vt:lpstr>Questions?</vt:lpstr>
      <vt:lpstr>Please fill out the survey  to win swag!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Simon Nuss</cp:lastModifiedBy>
  <cp:revision>52</cp:revision>
  <dcterms:created xsi:type="dcterms:W3CDTF">2020-02-08T21:32:28Z</dcterms:created>
  <dcterms:modified xsi:type="dcterms:W3CDTF">2020-02-18T13:35:45Z</dcterms:modified>
</cp:coreProperties>
</file>