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Barlow Medium" charset="1" panose="00000600000000000000"/>
      <p:regular r:id="rId14"/>
    </p:embeddedFont>
    <p:embeddedFont>
      <p:font typeface="Barlow Medium Bold" charset="1" panose="00000700000000000000"/>
      <p:regular r:id="rId15"/>
    </p:embeddedFont>
    <p:embeddedFont>
      <p:font typeface="Barlow Medium Italics" charset="1" panose="00000600000000000000"/>
      <p:regular r:id="rId16"/>
    </p:embeddedFont>
    <p:embeddedFont>
      <p:font typeface="Barlow Medium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6310" y="2829341"/>
            <a:ext cx="11135380" cy="5621305"/>
            <a:chOff x="0" y="0"/>
            <a:chExt cx="14847173" cy="74950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14847173" cy="2419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930"/>
                </a:lnSpc>
              </a:pPr>
              <a:r>
                <a:rPr lang="en-US" sz="7000" spc="-140">
                  <a:solidFill>
                    <a:srgbClr val="4DABCF"/>
                  </a:solidFill>
                  <a:latin typeface="Roboto Bold"/>
                </a:rPr>
                <a:t>Project NumPy</a:t>
              </a:r>
            </a:p>
            <a:p>
              <a:pPr>
                <a:lnSpc>
                  <a:spcPts val="6731"/>
                </a:lnSpc>
              </a:pPr>
              <a:r>
                <a:rPr lang="en-US" sz="6800" spc="-136">
                  <a:solidFill>
                    <a:srgbClr val="4DABCF"/>
                  </a:solidFill>
                  <a:latin typeface="Roboto Bold"/>
                </a:rPr>
                <a:t>Inaugural Community Survey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905032"/>
              <a:ext cx="14847173" cy="4590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61"/>
                </a:lnSpc>
              </a:pPr>
            </a:p>
            <a:p>
              <a:pPr>
                <a:lnSpc>
                  <a:spcPts val="3161"/>
                </a:lnSpc>
              </a:pPr>
            </a:p>
            <a:p>
              <a:pPr>
                <a:lnSpc>
                  <a:spcPts val="4200"/>
                </a:lnSpc>
              </a:pPr>
              <a:r>
                <a:rPr lang="en-US" sz="3000" spc="450">
                  <a:solidFill>
                    <a:srgbClr val="000000"/>
                  </a:solidFill>
                  <a:latin typeface="Barlow Medium Bold"/>
                </a:rPr>
                <a:t>ROSS BARNOWSKI</a:t>
              </a:r>
            </a:p>
            <a:p>
              <a:pPr>
                <a:lnSpc>
                  <a:spcPts val="3074"/>
                </a:lnSpc>
              </a:pPr>
              <a:r>
                <a:rPr lang="en-US" sz="2196" spc="329">
                  <a:solidFill>
                    <a:srgbClr val="000000"/>
                  </a:solidFill>
                  <a:latin typeface="Barlow Medium Bold"/>
                </a:rPr>
                <a:t>BERKELEY INSTITUTE FOR DATA SCIENCE</a:t>
              </a:r>
            </a:p>
            <a:p>
              <a:pPr>
                <a:lnSpc>
                  <a:spcPts val="3074"/>
                </a:lnSpc>
              </a:pPr>
              <a:r>
                <a:rPr lang="en-US" sz="2196" spc="329">
                  <a:solidFill>
                    <a:srgbClr val="000000"/>
                  </a:solidFill>
                  <a:latin typeface="Barlow Medium Bold"/>
                </a:rPr>
                <a:t>UC BERKELEY</a:t>
              </a:r>
            </a:p>
            <a:p>
              <a:pPr>
                <a:lnSpc>
                  <a:spcPts val="3161"/>
                </a:lnSpc>
              </a:pP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SURVMETH 670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SURVEY RESEARCH CENTER, INSTITUTE FOR SOCIAL RESEARCH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UNIVERSITY OF MICHIGAN, ANN ARBOR, MI, USA</a:t>
              </a:r>
            </a:p>
            <a:p>
              <a:pPr>
                <a:lnSpc>
                  <a:spcPts val="1960"/>
                </a:lnSpc>
              </a:pPr>
              <a:r>
                <a:rPr lang="en-US" sz="1400" spc="210">
                  <a:solidFill>
                    <a:srgbClr val="000000"/>
                  </a:solidFill>
                  <a:latin typeface="Roboto"/>
                </a:rPr>
                <a:t>JANUARY 28H, 2020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3" r="0" b="13"/>
          <a:stretch>
            <a:fillRect/>
          </a:stretch>
        </p:blipFill>
        <p:spPr>
          <a:xfrm flipH="false" flipV="false" rot="0">
            <a:off x="1028700" y="1028700"/>
            <a:ext cx="1523909" cy="18499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-42862" y="0"/>
            <a:ext cx="6858000" cy="10287000"/>
          </a:xfrm>
          <a:prstGeom prst="rect">
            <a:avLst/>
          </a:prstGeom>
          <a:solidFill>
            <a:srgbClr val="FFC553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3699891" y="7413029"/>
            <a:ext cx="7128891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144000" y="2409825"/>
            <a:ext cx="6191250" cy="547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COMMUNITY DEMOGRAPHICS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FFC553"/>
                </a:solidFill>
                <a:latin typeface="Roboto Bold"/>
              </a:rPr>
              <a:t>CONTRIBUTION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MENTORSHIP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FFC553"/>
                </a:solidFill>
                <a:latin typeface="Roboto Bold"/>
              </a:rPr>
              <a:t>PROJECT PRIORITIES</a:t>
            </a: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</a:p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4DABCF"/>
                </a:solidFill>
                <a:latin typeface="Roboto Bold"/>
              </a:rPr>
              <a:t>FUTURE OF NUMPY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0112" y="3932555"/>
            <a:ext cx="4972050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spc="-72">
                <a:solidFill>
                  <a:srgbClr val="000000"/>
                </a:solidFill>
                <a:latin typeface="Roboto Bold"/>
              </a:rPr>
              <a:t>Topics &amp; Questions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2949582"/>
            <a:ext cx="3711193" cy="419055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178731" y="2949582"/>
            <a:ext cx="3724938" cy="41905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357745" y="2949582"/>
            <a:ext cx="3723880" cy="41905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538991" y="2953601"/>
            <a:ext cx="3720309" cy="418653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687541" y="1375751"/>
            <a:ext cx="691291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 Bold"/>
              </a:rPr>
              <a:t>MEET YOUR PROJECT COORDINATORS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2868" y="8074903"/>
            <a:ext cx="2053634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Ralf Gommers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7419" y="8074903"/>
            <a:ext cx="2553226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Ross Barnowski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04202" y="8074903"/>
            <a:ext cx="2189886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Inessa Pawson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02455" y="8074903"/>
            <a:ext cx="2277491" cy="42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Sebastian Berg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400042" y="1934655"/>
            <a:ext cx="80521" cy="6417690"/>
          </a:xfrm>
          <a:prstGeom prst="rect">
            <a:avLst/>
          </a:prstGeom>
          <a:solidFill>
            <a:srgbClr val="4DABC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326056"/>
            <a:ext cx="5634889" cy="56348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549500" y="2286391"/>
            <a:ext cx="8180350" cy="56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UMich Class of 2010, College of Engineering, 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Nuclear Engineering and Radiological Science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PhD in Nuclear Engineering, UC Berkeley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Scientific Software Developer (NumPy)</a:t>
            </a: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BIDS, UC Berkeley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oboto"/>
              </a:rPr>
              <a:t>Believer in open-everything</a:t>
            </a:r>
          </a:p>
          <a:p>
            <a:pPr>
              <a:lnSpc>
                <a:spcPts val="3718"/>
              </a:lnSpc>
            </a:pPr>
          </a:p>
          <a:p>
            <a:pPr>
              <a:lnSpc>
                <a:spcPts val="347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629525" y="1924050"/>
            <a:ext cx="78360" cy="6438900"/>
          </a:xfrm>
          <a:prstGeom prst="rect">
            <a:avLst/>
          </a:prstGeom>
          <a:solidFill>
            <a:srgbClr val="4DABCF"/>
          </a:solid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13" r="0" b="13"/>
          <a:stretch>
            <a:fillRect/>
          </a:stretch>
        </p:blipFill>
        <p:spPr>
          <a:xfrm flipH="false" flipV="false" rot="0">
            <a:off x="2651229" y="1706282"/>
            <a:ext cx="2531221" cy="307280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435725" y="5918268"/>
            <a:ext cx="496222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spc="-30">
                <a:solidFill>
                  <a:srgbClr val="000000"/>
                </a:solidFill>
                <a:latin typeface="Roboto"/>
              </a:rPr>
              <a:t>NumPy is a library that adds efficient numerical and array computation to Python.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68705" y="1706282"/>
            <a:ext cx="8801100" cy="6438900"/>
            <a:chOff x="0" y="0"/>
            <a:chExt cx="11734800" cy="8585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INDUSTRY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24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RESEARCH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246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EDUCATION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874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Google, Netflix, State Farm, 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Walmart, Amazon, Tesla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9878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NASA, NIH, Mayo Clinic, BIDS, 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University of Michigan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1882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most courses on Data Science or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 Machine Learning with Python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14505276" y="-5535913"/>
            <a:ext cx="7128891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8100000">
            <a:off x="-5594627" y="6739919"/>
            <a:ext cx="7128891" cy="822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325021" y="779266"/>
            <a:ext cx="11637958" cy="8728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63250" y="0"/>
            <a:ext cx="7524750" cy="10287000"/>
          </a:xfrm>
          <a:prstGeom prst="rect">
            <a:avLst/>
          </a:prstGeom>
          <a:solidFill>
            <a:srgbClr val="FFC5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730579" y="2951379"/>
            <a:ext cx="5590093" cy="4476877"/>
            <a:chOff x="0" y="0"/>
            <a:chExt cx="7453457" cy="59691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7453457" cy="5153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86"/>
                </a:lnSpc>
              </a:pPr>
              <a:r>
                <a:rPr lang="en-US" sz="7260" spc="-72">
                  <a:solidFill>
                    <a:srgbClr val="000000"/>
                  </a:solidFill>
                  <a:latin typeface="Roboto Bold"/>
                </a:rPr>
                <a:t>Starting with</a:t>
              </a:r>
            </a:p>
            <a:p>
              <a:pPr algn="ctr">
                <a:lnSpc>
                  <a:spcPts val="22184"/>
                </a:lnSpc>
              </a:pPr>
              <a:r>
                <a:rPr lang="en-US" sz="20167" spc="-201">
                  <a:solidFill>
                    <a:srgbClr val="000000"/>
                  </a:solidFill>
                  <a:latin typeface="Roboto Bold"/>
                </a:rPr>
                <a:t>why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5892329"/>
              <a:ext cx="2561325" cy="76840"/>
            </a:xfrm>
            <a:prstGeom prst="rect">
              <a:avLst/>
            </a:prstGeom>
            <a:solidFill>
              <a:srgbClr val="F8CF2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23554" y="-5544921"/>
            <a:ext cx="7128891" cy="822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304096" y="7163194"/>
            <a:ext cx="7128891" cy="82296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601381" y="4090178"/>
            <a:ext cx="7542619" cy="212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52827"/>
                </a:solidFill>
                <a:latin typeface="Roboto"/>
              </a:rPr>
              <a:t>Meaningful and structured dialogue with all stakeholders to make the best decisions about the development of NumPy as software and a community.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80107" y="3095259"/>
            <a:ext cx="7479193" cy="53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52827"/>
                </a:solidFill>
                <a:latin typeface="Roboto Bold"/>
              </a:rPr>
              <a:t>With limited resources efficiency is a must.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58200" y="2014538"/>
            <a:ext cx="8801100" cy="6438900"/>
            <a:chOff x="0" y="0"/>
            <a:chExt cx="11734800" cy="85852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LISTEN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1242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GAIN INSIGHTS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324600"/>
              <a:ext cx="1173480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 spc="300">
                  <a:solidFill>
                    <a:srgbClr val="4DABCF"/>
                  </a:solidFill>
                  <a:latin typeface="Roboto Bold"/>
                </a:rPr>
                <a:t>TAKE ACTION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74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Invite all stakeholders to share thoughts about NumPy as software and as a community project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9878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Understand their needs and expectations</a:t>
              </a:r>
            </a:p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188200"/>
              <a:ext cx="117348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Roboto"/>
                </a:rPr>
                <a:t>Develop or refine policies, processes, and practices</a:t>
              </a:r>
            </a:p>
            <a:p>
              <a:pPr algn="r">
                <a:lnSpc>
                  <a:spcPts val="42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0"/>
            <a:ext cx="6858000" cy="10287000"/>
          </a:xfrm>
          <a:prstGeom prst="rect">
            <a:avLst/>
          </a:prstGeom>
          <a:solidFill>
            <a:srgbClr val="FFC553"/>
          </a:solid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4" t="0" r="4" b="0"/>
          <a:stretch>
            <a:fillRect/>
          </a:stretch>
        </p:blipFill>
        <p:spPr>
          <a:xfrm flipH="false" flipV="false" rot="-3262545">
            <a:off x="-779001" y="-4602189"/>
            <a:ext cx="5505481" cy="635553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642616" y="8453438"/>
            <a:ext cx="7128891" cy="8229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00112" y="4654868"/>
            <a:ext cx="4972050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 spc="-72">
                <a:solidFill>
                  <a:srgbClr val="000000"/>
                </a:solidFill>
                <a:latin typeface="Roboto Bold"/>
              </a:rPr>
              <a:t>Objectives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63250" y="0"/>
            <a:ext cx="7524750" cy="10287000"/>
          </a:xfrm>
          <a:prstGeom prst="rect">
            <a:avLst/>
          </a:prstGeom>
          <a:solidFill>
            <a:srgbClr val="FFC5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715750" y="3819049"/>
            <a:ext cx="5543550" cy="2648902"/>
            <a:chOff x="0" y="0"/>
            <a:chExt cx="7391400" cy="35318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7391400" cy="2731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0000"/>
                  </a:solidFill>
                  <a:latin typeface="Roboto Bold"/>
                </a:rPr>
                <a:t>Guiding</a:t>
              </a:r>
            </a:p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0000"/>
                  </a:solidFill>
                  <a:latin typeface="Roboto Bold"/>
                </a:rPr>
                <a:t>Principles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3455670"/>
              <a:ext cx="2540000" cy="76200"/>
            </a:xfrm>
            <a:prstGeom prst="rect">
              <a:avLst/>
            </a:prstGeom>
            <a:solidFill>
              <a:srgbClr val="F8CF2C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484535" y="-5611582"/>
            <a:ext cx="6424332" cy="741625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854860" y="6722476"/>
            <a:ext cx="7128891" cy="8229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463853" y="3036546"/>
            <a:ext cx="7977092" cy="4213908"/>
            <a:chOff x="0" y="0"/>
            <a:chExt cx="10636123" cy="561854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0636123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TRANSPARENCY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35954"/>
              <a:ext cx="10636123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CONFIDENTIALITY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938583"/>
              <a:ext cx="10636123" cy="67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 spc="299">
                  <a:solidFill>
                    <a:srgbClr val="4DABCF"/>
                  </a:solidFill>
                  <a:latin typeface="Roboto Bold"/>
                </a:rPr>
                <a:t>SUSTAINED ACTION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92403"/>
              <a:ext cx="10636123" cy="688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21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295032"/>
              <a:ext cx="10636123" cy="688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21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DADwpwPm6tg</dc:identifier>
  <dcterms:modified xsi:type="dcterms:W3CDTF">2011-08-01T06:04:30Z</dcterms:modified>
  <cp:revision>1</cp:revision>
  <dc:title>NumPy_SURVMETH670</dc:title>
</cp:coreProperties>
</file>