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Barlow Light" charset="1" panose="00000400000000000000"/>
      <p:regular r:id="rId14"/>
    </p:embeddedFont>
    <p:embeddedFont>
      <p:font typeface="Barlow Light Bold" charset="1" panose="00000500000000000000"/>
      <p:regular r:id="rId15"/>
    </p:embeddedFont>
    <p:embeddedFont>
      <p:font typeface="Barlow Light Italics" charset="1" panose="00000400000000000000"/>
      <p:regular r:id="rId16"/>
    </p:embeddedFont>
    <p:embeddedFont>
      <p:font typeface="Barlow Light Bold Italics" charset="1" panose="00000500000000000000"/>
      <p:regular r:id="rId17"/>
    </p:embeddedFont>
    <p:embeddedFont>
      <p:font typeface="Barlow Medium" charset="1" panose="00000600000000000000"/>
      <p:regular r:id="rId18"/>
    </p:embeddedFont>
    <p:embeddedFont>
      <p:font typeface="Barlow Medium Bold" charset="1" panose="00000700000000000000"/>
      <p:regular r:id="rId19"/>
    </p:embeddedFont>
    <p:embeddedFont>
      <p:font typeface="Barlow Medium Italics" charset="1" panose="00000600000000000000"/>
      <p:regular r:id="rId20"/>
    </p:embeddedFont>
    <p:embeddedFont>
      <p:font typeface="Barlow Medium Bold Italics" charset="1" panose="000007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7.jpeg" Type="http://schemas.openxmlformats.org/officeDocument/2006/relationships/image"/><Relationship Id="rId4" Target="../media/image8.jpe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76310" y="2829341"/>
            <a:ext cx="11135380" cy="5621305"/>
            <a:chOff x="0" y="0"/>
            <a:chExt cx="14847173" cy="749507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23825"/>
              <a:ext cx="14847173" cy="2419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930"/>
                </a:lnSpc>
              </a:pPr>
              <a:r>
                <a:rPr lang="en-US" sz="7000" spc="-140">
                  <a:solidFill>
                    <a:srgbClr val="4DABCF"/>
                  </a:solidFill>
                  <a:latin typeface="Roboto Bold"/>
                </a:rPr>
                <a:t>Project NumPy</a:t>
              </a:r>
            </a:p>
            <a:p>
              <a:pPr>
                <a:lnSpc>
                  <a:spcPts val="6731"/>
                </a:lnSpc>
              </a:pPr>
              <a:r>
                <a:rPr lang="en-US" sz="6800" spc="-136">
                  <a:solidFill>
                    <a:srgbClr val="4DABCF"/>
                  </a:solidFill>
                  <a:latin typeface="Roboto Bold"/>
                </a:rPr>
                <a:t>Inaugural Community Survey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905032"/>
              <a:ext cx="14847173" cy="4590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61"/>
                </a:lnSpc>
              </a:pPr>
            </a:p>
            <a:p>
              <a:pPr>
                <a:lnSpc>
                  <a:spcPts val="3161"/>
                </a:lnSpc>
              </a:pPr>
            </a:p>
            <a:p>
              <a:pPr>
                <a:lnSpc>
                  <a:spcPts val="4200"/>
                </a:lnSpc>
              </a:pPr>
              <a:r>
                <a:rPr lang="en-US" sz="3000" spc="450">
                  <a:solidFill>
                    <a:srgbClr val="000000"/>
                  </a:solidFill>
                  <a:latin typeface="Barlow Medium Bold"/>
                </a:rPr>
                <a:t>ROSS BARNOWSKI</a:t>
              </a:r>
            </a:p>
            <a:p>
              <a:pPr>
                <a:lnSpc>
                  <a:spcPts val="3074"/>
                </a:lnSpc>
              </a:pPr>
              <a:r>
                <a:rPr lang="en-US" sz="2196" spc="329">
                  <a:solidFill>
                    <a:srgbClr val="000000"/>
                  </a:solidFill>
                  <a:latin typeface="Barlow Medium Bold"/>
                </a:rPr>
                <a:t>BERKELEY INSTITUTE FOR DATA SCIENCE</a:t>
              </a:r>
            </a:p>
            <a:p>
              <a:pPr>
                <a:lnSpc>
                  <a:spcPts val="3074"/>
                </a:lnSpc>
              </a:pPr>
              <a:r>
                <a:rPr lang="en-US" sz="2196" spc="329">
                  <a:solidFill>
                    <a:srgbClr val="000000"/>
                  </a:solidFill>
                  <a:latin typeface="Barlow Medium Bold"/>
                </a:rPr>
                <a:t>UC BERKELEY</a:t>
              </a:r>
            </a:p>
            <a:p>
              <a:pPr>
                <a:lnSpc>
                  <a:spcPts val="3161"/>
                </a:lnSpc>
              </a:pPr>
            </a:p>
            <a:p>
              <a:pPr>
                <a:lnSpc>
                  <a:spcPts val="1960"/>
                </a:lnSpc>
              </a:pPr>
              <a:r>
                <a:rPr lang="en-US" sz="1400" spc="210">
                  <a:solidFill>
                    <a:srgbClr val="000000"/>
                  </a:solidFill>
                  <a:latin typeface="Roboto"/>
                </a:rPr>
                <a:t>SURVMETH 670</a:t>
              </a:r>
            </a:p>
            <a:p>
              <a:pPr>
                <a:lnSpc>
                  <a:spcPts val="1960"/>
                </a:lnSpc>
              </a:pPr>
              <a:r>
                <a:rPr lang="en-US" sz="1400" spc="210">
                  <a:solidFill>
                    <a:srgbClr val="000000"/>
                  </a:solidFill>
                  <a:latin typeface="Roboto"/>
                </a:rPr>
                <a:t>SURVEY RESEARCH CENTER, INSTITUTE FOR SOCIAL RESEARCH</a:t>
              </a:r>
            </a:p>
            <a:p>
              <a:pPr>
                <a:lnSpc>
                  <a:spcPts val="1960"/>
                </a:lnSpc>
              </a:pPr>
              <a:r>
                <a:rPr lang="en-US" sz="1400" spc="210">
                  <a:solidFill>
                    <a:srgbClr val="000000"/>
                  </a:solidFill>
                  <a:latin typeface="Roboto"/>
                </a:rPr>
                <a:t>UNIVERSITY OF MICHIGAN, ANN ARBOR, MI, USA</a:t>
              </a:r>
            </a:p>
            <a:p>
              <a:pPr>
                <a:lnSpc>
                  <a:spcPts val="1960"/>
                </a:lnSpc>
              </a:pPr>
              <a:r>
                <a:rPr lang="en-US" sz="1400" spc="210">
                  <a:solidFill>
                    <a:srgbClr val="000000"/>
                  </a:solidFill>
                  <a:latin typeface="Roboto"/>
                </a:rPr>
                <a:t>JANUARY 28H, 2020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13" r="0" b="13"/>
          <a:stretch>
            <a:fillRect/>
          </a:stretch>
        </p:blipFill>
        <p:spPr>
          <a:xfrm flipH="false" flipV="false" rot="0">
            <a:off x="1028700" y="1028700"/>
            <a:ext cx="1523909" cy="18499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4" t="0" r="4" b="0"/>
          <a:stretch>
            <a:fillRect/>
          </a:stretch>
        </p:blipFill>
        <p:spPr>
          <a:xfrm flipH="false" flipV="false" rot="8100000">
            <a:off x="14505276" y="-5535913"/>
            <a:ext cx="7128891" cy="8229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4" t="0" r="4" b="0"/>
          <a:stretch>
            <a:fillRect/>
          </a:stretch>
        </p:blipFill>
        <p:spPr>
          <a:xfrm flipH="false" flipV="false" rot="8100000">
            <a:off x="-5594627" y="6739919"/>
            <a:ext cx="7128891" cy="822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943920" y="2949582"/>
            <a:ext cx="4400160" cy="495018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2859140" y="2949582"/>
            <a:ext cx="4400160" cy="495018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28700" y="2949582"/>
            <a:ext cx="4383924" cy="495018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687541" y="1375751"/>
            <a:ext cx="6912918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Roboto Bold"/>
              </a:rPr>
              <a:t>MEET YOUR PROJECT COORDINATORS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17183" y="8440576"/>
            <a:ext cx="2053634" cy="422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 Bold"/>
              </a:rPr>
              <a:t>Ralf Gommers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44049" y="8440576"/>
            <a:ext cx="2553226" cy="422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 Bold"/>
              </a:rPr>
              <a:t>Ross Barnowski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964277" y="8440576"/>
            <a:ext cx="2189886" cy="422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 Bold"/>
              </a:rPr>
              <a:t>Inessa Pawson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400042" y="1934655"/>
            <a:ext cx="80521" cy="6417690"/>
          </a:xfrm>
          <a:prstGeom prst="rect">
            <a:avLst/>
          </a:prstGeom>
          <a:solidFill>
            <a:srgbClr val="4DABCF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2326056"/>
            <a:ext cx="5634889" cy="563488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8549500" y="2286391"/>
            <a:ext cx="8180350" cy="567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Roboto"/>
              </a:rPr>
              <a:t>UMich Class of 2010, College of Engineering, </a:t>
            </a:r>
          </a:p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Roboto"/>
              </a:rPr>
              <a:t>Nuclear Engineering and Radiological Science</a:t>
            </a:r>
          </a:p>
          <a:p>
            <a:pPr>
              <a:lnSpc>
                <a:spcPts val="4199"/>
              </a:lnSpc>
            </a:pPr>
          </a:p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Roboto"/>
              </a:rPr>
              <a:t>PhD in Nuclear Engineering, UC Berkeley</a:t>
            </a:r>
          </a:p>
          <a:p>
            <a:pPr>
              <a:lnSpc>
                <a:spcPts val="4199"/>
              </a:lnSpc>
            </a:pPr>
          </a:p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Roboto"/>
              </a:rPr>
              <a:t>Scientific Software Developer (NumPy)</a:t>
            </a:r>
          </a:p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Roboto"/>
              </a:rPr>
              <a:t>BIDS, UC Berkeley</a:t>
            </a:r>
          </a:p>
          <a:p>
            <a:pPr>
              <a:lnSpc>
                <a:spcPts val="4199"/>
              </a:lnSpc>
            </a:pPr>
          </a:p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Roboto"/>
              </a:rPr>
              <a:t>Believer in open-everything</a:t>
            </a:r>
          </a:p>
          <a:p>
            <a:pPr>
              <a:lnSpc>
                <a:spcPts val="3718"/>
              </a:lnSpc>
            </a:pPr>
          </a:p>
          <a:p>
            <a:pPr>
              <a:lnSpc>
                <a:spcPts val="3470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4" t="0" r="4" b="0"/>
          <a:stretch>
            <a:fillRect/>
          </a:stretch>
        </p:blipFill>
        <p:spPr>
          <a:xfrm flipH="false" flipV="false" rot="8100000">
            <a:off x="14505276" y="-5535913"/>
            <a:ext cx="7128891" cy="8229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4" t="0" r="4" b="0"/>
          <a:stretch>
            <a:fillRect/>
          </a:stretch>
        </p:blipFill>
        <p:spPr>
          <a:xfrm flipH="false" flipV="false" rot="8100000">
            <a:off x="-5594627" y="6739919"/>
            <a:ext cx="712889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629525" y="1924050"/>
            <a:ext cx="78360" cy="6438900"/>
          </a:xfrm>
          <a:prstGeom prst="rect">
            <a:avLst/>
          </a:prstGeom>
          <a:solidFill>
            <a:srgbClr val="4DABCF"/>
          </a:solidFill>
        </p:spPr>
      </p:sp>
      <p:sp>
        <p:nvSpPr>
          <p:cNvPr name="AutoShape 3" id="3"/>
          <p:cNvSpPr/>
          <p:nvPr/>
        </p:nvSpPr>
        <p:spPr>
          <a:xfrm rot="0">
            <a:off x="0" y="0"/>
            <a:ext cx="6858000" cy="10287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13" r="0" b="13"/>
          <a:stretch>
            <a:fillRect/>
          </a:stretch>
        </p:blipFill>
        <p:spPr>
          <a:xfrm flipH="false" flipV="false" rot="0">
            <a:off x="2651229" y="1706282"/>
            <a:ext cx="2531221" cy="307280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435725" y="5918268"/>
            <a:ext cx="4962228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spc="-30">
                <a:solidFill>
                  <a:srgbClr val="000000"/>
                </a:solidFill>
                <a:latin typeface="Roboto"/>
              </a:rPr>
              <a:t>NumPy is a library that adds efficient numerical and array computation to Python.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668705" y="1706282"/>
            <a:ext cx="8801100" cy="6438900"/>
            <a:chOff x="0" y="0"/>
            <a:chExt cx="11734800" cy="85852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76200"/>
              <a:ext cx="11734800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 spc="300">
                  <a:solidFill>
                    <a:srgbClr val="4DABCF"/>
                  </a:solidFill>
                  <a:latin typeface="Roboto Bold"/>
                </a:rPr>
                <a:t>INDUSTRY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124200"/>
              <a:ext cx="11734800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 spc="300">
                  <a:solidFill>
                    <a:srgbClr val="4DABCF"/>
                  </a:solidFill>
                  <a:latin typeface="Roboto Bold"/>
                </a:rPr>
                <a:t>RESEARCH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324600"/>
              <a:ext cx="11734800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 spc="300">
                  <a:solidFill>
                    <a:srgbClr val="4DABCF"/>
                  </a:solidFill>
                  <a:latin typeface="Roboto Bold"/>
                </a:rPr>
                <a:t>EDUCATION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787400"/>
              <a:ext cx="11734800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Roboto"/>
                </a:rPr>
                <a:t>Google, Netflix, State Farm, </a:t>
              </a:r>
            </a:p>
            <a:p>
              <a:pPr algn="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Roboto"/>
                </a:rPr>
                <a:t>Walmart, Amazon, Tesla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987800"/>
              <a:ext cx="11734800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Roboto"/>
                </a:rPr>
                <a:t>NASA, NIH, Mayo Clinic, BIDS, </a:t>
              </a:r>
            </a:p>
            <a:p>
              <a:pPr algn="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Roboto"/>
                </a:rPr>
                <a:t>University of Michigan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7188200"/>
              <a:ext cx="11734800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Roboto"/>
                </a:rPr>
                <a:t>most courses on Data Science or</a:t>
              </a:r>
            </a:p>
            <a:p>
              <a:pPr algn="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Roboto"/>
                </a:rPr>
                <a:t> Machine Learning with Python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4" t="0" r="4" b="0"/>
          <a:stretch>
            <a:fillRect/>
          </a:stretch>
        </p:blipFill>
        <p:spPr>
          <a:xfrm flipH="false" flipV="false" rot="8100000">
            <a:off x="14505276" y="-5535913"/>
            <a:ext cx="7128891" cy="8229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4" t="0" r="4" b="0"/>
          <a:stretch>
            <a:fillRect/>
          </a:stretch>
        </p:blipFill>
        <p:spPr>
          <a:xfrm flipH="false" flipV="false" rot="8100000">
            <a:off x="-5594627" y="6739919"/>
            <a:ext cx="7128891" cy="822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52" r="0" b="52"/>
          <a:stretch>
            <a:fillRect/>
          </a:stretch>
        </p:blipFill>
        <p:spPr>
          <a:xfrm flipH="false" flipV="false" rot="0">
            <a:off x="2583367" y="1477747"/>
            <a:ext cx="13121265" cy="73315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4" t="0" r="4" b="0"/>
          <a:stretch>
            <a:fillRect/>
          </a:stretch>
        </p:blipFill>
        <p:spPr>
          <a:xfrm flipH="false" flipV="false" rot="8100000">
            <a:off x="14505276" y="-5535913"/>
            <a:ext cx="7128891" cy="8229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4" t="0" r="4" b="0"/>
          <a:stretch>
            <a:fillRect/>
          </a:stretch>
        </p:blipFill>
        <p:spPr>
          <a:xfrm flipH="false" flipV="false" rot="8100000">
            <a:off x="-5594627" y="6739919"/>
            <a:ext cx="7128891" cy="822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325021" y="779266"/>
            <a:ext cx="11637958" cy="87284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028681"/>
            <a:ext cx="8483389" cy="6162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48"/>
              </a:lnSpc>
            </a:pPr>
            <a:r>
              <a:rPr lang="en-US" sz="2891">
                <a:solidFill>
                  <a:srgbClr val="252827"/>
                </a:solidFill>
                <a:latin typeface="Barlow Light"/>
              </a:rPr>
              <a:t>Having limited human and financial resources is a common challenge for open source projects. The NumPy leadership team would like to gain a better understanding of the ever-growing NumPy user community, their experiences, and expectations for the project. This insight will help the team to better guide and prioritize decision-making about the development of NumPy as software and a community.</a:t>
            </a:r>
          </a:p>
          <a:p>
            <a:pPr>
              <a:lnSpc>
                <a:spcPts val="4048"/>
              </a:lnSpc>
            </a:pPr>
          </a:p>
          <a:p>
            <a:pPr algn="ctr">
              <a:lnSpc>
                <a:spcPts val="4048"/>
              </a:lnSpc>
            </a:pPr>
            <a:r>
              <a:rPr lang="en-US" sz="2891">
                <a:solidFill>
                  <a:srgbClr val="252827"/>
                </a:solidFill>
                <a:latin typeface="Barlow Light Bold"/>
              </a:rPr>
              <a:t>CUSTOM SLIDE to be added</a:t>
            </a:r>
          </a:p>
          <a:p>
            <a:pPr>
              <a:lnSpc>
                <a:spcPts val="4048"/>
              </a:lnSpc>
            </a:pPr>
          </a:p>
          <a:p>
            <a:pPr>
              <a:lnSpc>
                <a:spcPts val="4048"/>
              </a:lnSpc>
            </a:pPr>
          </a:p>
        </p:txBody>
      </p:sp>
      <p:sp>
        <p:nvSpPr>
          <p:cNvPr name="AutoShape 3" id="3"/>
          <p:cNvSpPr/>
          <p:nvPr/>
        </p:nvSpPr>
        <p:spPr>
          <a:xfrm rot="0">
            <a:off x="10763250" y="0"/>
            <a:ext cx="7524750" cy="10287000"/>
          </a:xfrm>
          <a:prstGeom prst="rect">
            <a:avLst/>
          </a:prstGeom>
          <a:solidFill>
            <a:srgbClr val="FFC553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1753850" y="2923699"/>
            <a:ext cx="5543550" cy="4439603"/>
            <a:chOff x="0" y="0"/>
            <a:chExt cx="7391400" cy="591947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57150"/>
              <a:ext cx="7391400" cy="51193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20"/>
                </a:lnSpc>
              </a:pPr>
              <a:r>
                <a:rPr lang="en-US" sz="7200" spc="-72">
                  <a:solidFill>
                    <a:srgbClr val="000000"/>
                  </a:solidFill>
                  <a:latin typeface="Roboto Bold"/>
                </a:rPr>
                <a:t>Starting with</a:t>
              </a:r>
            </a:p>
            <a:p>
              <a:pPr algn="ctr">
                <a:lnSpc>
                  <a:spcPts val="22000"/>
                </a:lnSpc>
              </a:pPr>
              <a:r>
                <a:rPr lang="en-US" sz="20000" spc="-200">
                  <a:solidFill>
                    <a:srgbClr val="000000"/>
                  </a:solidFill>
                  <a:latin typeface="Roboto Bold"/>
                </a:rPr>
                <a:t>why</a:t>
              </a:r>
            </a:p>
          </p:txBody>
        </p:sp>
        <p:sp>
          <p:nvSpPr>
            <p:cNvPr name="AutoShape 6" id="6"/>
            <p:cNvSpPr/>
            <p:nvPr/>
          </p:nvSpPr>
          <p:spPr>
            <a:xfrm rot="0">
              <a:off x="0" y="5843270"/>
              <a:ext cx="2540000" cy="76200"/>
            </a:xfrm>
            <a:prstGeom prst="rect">
              <a:avLst/>
            </a:prstGeom>
            <a:solidFill>
              <a:srgbClr val="F8CF2C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4" t="0" r="4" b="0"/>
          <a:stretch>
            <a:fillRect/>
          </a:stretch>
        </p:blipFill>
        <p:spPr>
          <a:xfrm flipH="false" flipV="false" rot="2896345">
            <a:off x="16341468" y="-2884012"/>
            <a:ext cx="4586896" cy="52951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58200" y="2014538"/>
            <a:ext cx="8801100" cy="6438900"/>
            <a:chOff x="0" y="0"/>
            <a:chExt cx="11734800" cy="85852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200"/>
              <a:ext cx="11734800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 spc="300">
                  <a:solidFill>
                    <a:srgbClr val="4DABCF"/>
                  </a:solidFill>
                  <a:latin typeface="Roboto Bold"/>
                </a:rPr>
                <a:t>LISTEN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124200"/>
              <a:ext cx="11734800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 spc="300">
                  <a:solidFill>
                    <a:srgbClr val="4DABCF"/>
                  </a:solidFill>
                  <a:latin typeface="Roboto Bold"/>
                </a:rPr>
                <a:t>GAIN INSIGHTS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324600"/>
              <a:ext cx="11734800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 spc="300">
                  <a:solidFill>
                    <a:srgbClr val="4DABCF"/>
                  </a:solidFill>
                  <a:latin typeface="Roboto Bold"/>
                </a:rPr>
                <a:t>TAKE ACTION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787400"/>
              <a:ext cx="11734800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Roboto"/>
                </a:rPr>
                <a:t>Invite all stakeholders to share thoughts about NumPy as software and as a community project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987800"/>
              <a:ext cx="11734800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Roboto"/>
                </a:rPr>
                <a:t>Understand their needs and expectations</a:t>
              </a:r>
            </a:p>
            <a:p>
              <a:pPr algn="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Roboto"/>
                </a:rPr>
                <a:t>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188200"/>
              <a:ext cx="11734800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Roboto"/>
                </a:rPr>
                <a:t>Develop or refine policies, processes, and practices</a:t>
              </a:r>
            </a:p>
            <a:p>
              <a:pPr algn="r">
                <a:lnSpc>
                  <a:spcPts val="4200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0">
            <a:off x="0" y="0"/>
            <a:ext cx="6858000" cy="10287000"/>
          </a:xfrm>
          <a:prstGeom prst="rect">
            <a:avLst/>
          </a:prstGeom>
          <a:solidFill>
            <a:srgbClr val="FFC553"/>
          </a:solidFill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4" t="0" r="4" b="0"/>
          <a:stretch>
            <a:fillRect/>
          </a:stretch>
        </p:blipFill>
        <p:spPr>
          <a:xfrm flipH="false" flipV="false" rot="-3262545">
            <a:off x="-1236201" y="-4640289"/>
            <a:ext cx="5505481" cy="6355534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642616" y="8453438"/>
            <a:ext cx="7128891" cy="82296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900112" y="4654868"/>
            <a:ext cx="4972050" cy="1034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7200" spc="-72">
                <a:solidFill>
                  <a:srgbClr val="000000"/>
                </a:solidFill>
                <a:latin typeface="Roboto Bold"/>
              </a:rPr>
              <a:t>Objectives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763250" y="0"/>
            <a:ext cx="7524750" cy="10287000"/>
          </a:xfrm>
          <a:prstGeom prst="rect">
            <a:avLst/>
          </a:prstGeom>
          <a:solidFill>
            <a:srgbClr val="FFC55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1753850" y="3819049"/>
            <a:ext cx="5543550" cy="2648902"/>
            <a:chOff x="0" y="0"/>
            <a:chExt cx="7391400" cy="353187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57150"/>
              <a:ext cx="7391400" cy="2731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20"/>
                </a:lnSpc>
              </a:pPr>
              <a:r>
                <a:rPr lang="en-US" sz="7200" spc="-72">
                  <a:solidFill>
                    <a:srgbClr val="000000"/>
                  </a:solidFill>
                  <a:latin typeface="Roboto Bold"/>
                </a:rPr>
                <a:t>Guiding</a:t>
              </a:r>
            </a:p>
            <a:p>
              <a:pPr algn="ctr">
                <a:lnSpc>
                  <a:spcPts val="7920"/>
                </a:lnSpc>
              </a:pPr>
              <a:r>
                <a:rPr lang="en-US" sz="7200" spc="-72">
                  <a:solidFill>
                    <a:srgbClr val="000000"/>
                  </a:solidFill>
                  <a:latin typeface="Roboto Bold"/>
                </a:rPr>
                <a:t>Principles</a:t>
              </a:r>
            </a:p>
          </p:txBody>
        </p:sp>
        <p:sp>
          <p:nvSpPr>
            <p:cNvPr name="AutoShape 5" id="5"/>
            <p:cNvSpPr/>
            <p:nvPr/>
          </p:nvSpPr>
          <p:spPr>
            <a:xfrm rot="0">
              <a:off x="0" y="3455670"/>
              <a:ext cx="2540000" cy="76200"/>
            </a:xfrm>
            <a:prstGeom prst="rect">
              <a:avLst/>
            </a:prstGeom>
            <a:solidFill>
              <a:srgbClr val="F8CF2C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484535" y="-5611582"/>
            <a:ext cx="6424332" cy="741625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4070076" y="7083053"/>
            <a:ext cx="7128891" cy="82296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028700" y="3036546"/>
            <a:ext cx="8846719" cy="4213908"/>
            <a:chOff x="0" y="0"/>
            <a:chExt cx="11795625" cy="561854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66675"/>
              <a:ext cx="11795625" cy="6799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199"/>
                </a:lnSpc>
              </a:pPr>
              <a:r>
                <a:rPr lang="en-US" sz="2999" spc="299">
                  <a:solidFill>
                    <a:srgbClr val="4DABCF"/>
                  </a:solidFill>
                  <a:latin typeface="Roboto Bold"/>
                </a:rPr>
                <a:t>TRANSPARENCY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435954"/>
              <a:ext cx="11795625" cy="6799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199"/>
                </a:lnSpc>
              </a:pPr>
              <a:r>
                <a:rPr lang="en-US" sz="2999" spc="299">
                  <a:solidFill>
                    <a:srgbClr val="4DABCF"/>
                  </a:solidFill>
                  <a:latin typeface="Roboto Bold"/>
                </a:rPr>
                <a:t>CONFIDENTIALITY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4938583"/>
              <a:ext cx="11795625" cy="6799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199"/>
                </a:lnSpc>
              </a:pPr>
              <a:r>
                <a:rPr lang="en-US" sz="2999" spc="299">
                  <a:solidFill>
                    <a:srgbClr val="4DABCF"/>
                  </a:solidFill>
                  <a:latin typeface="Roboto Bold"/>
                </a:rPr>
                <a:t>SUSTAINED ACTION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792403"/>
              <a:ext cx="11795625" cy="6889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21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3295032"/>
              <a:ext cx="11795625" cy="6889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21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6858000" cy="10287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3" id="3"/>
          <p:cNvSpPr/>
          <p:nvPr/>
        </p:nvSpPr>
        <p:spPr>
          <a:xfrm rot="0">
            <a:off x="-42862" y="0"/>
            <a:ext cx="6858000" cy="10287000"/>
          </a:xfrm>
          <a:prstGeom prst="rect">
            <a:avLst/>
          </a:prstGeom>
          <a:solidFill>
            <a:srgbClr val="FFC553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3699891" y="7413029"/>
            <a:ext cx="7128891" cy="82296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9144000" y="2409825"/>
            <a:ext cx="6191250" cy="547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spc="-30">
                <a:solidFill>
                  <a:srgbClr val="4DABCF"/>
                </a:solidFill>
                <a:latin typeface="Roboto Bold"/>
              </a:rPr>
              <a:t>COMMUNITY DEMOGRAPHICS</a:t>
            </a:r>
          </a:p>
          <a:p>
            <a:pPr>
              <a:lnSpc>
                <a:spcPts val="3300"/>
              </a:lnSpc>
            </a:pPr>
          </a:p>
          <a:p>
            <a:pPr>
              <a:lnSpc>
                <a:spcPts val="3300"/>
              </a:lnSpc>
            </a:pPr>
          </a:p>
          <a:p>
            <a:pPr>
              <a:lnSpc>
                <a:spcPts val="3300"/>
              </a:lnSpc>
            </a:pPr>
            <a:r>
              <a:rPr lang="en-US" sz="3000" spc="-30">
                <a:solidFill>
                  <a:srgbClr val="FFC553"/>
                </a:solidFill>
                <a:latin typeface="Roboto Bold"/>
              </a:rPr>
              <a:t>CONTRIBUTION</a:t>
            </a:r>
          </a:p>
          <a:p>
            <a:pPr>
              <a:lnSpc>
                <a:spcPts val="3300"/>
              </a:lnSpc>
            </a:pPr>
          </a:p>
          <a:p>
            <a:pPr>
              <a:lnSpc>
                <a:spcPts val="3300"/>
              </a:lnSpc>
            </a:pPr>
          </a:p>
          <a:p>
            <a:pPr>
              <a:lnSpc>
                <a:spcPts val="3300"/>
              </a:lnSpc>
            </a:pPr>
            <a:r>
              <a:rPr lang="en-US" sz="3000" spc="-30">
                <a:solidFill>
                  <a:srgbClr val="4DABCF"/>
                </a:solidFill>
                <a:latin typeface="Roboto Bold"/>
              </a:rPr>
              <a:t>MENTORSHIP</a:t>
            </a:r>
          </a:p>
          <a:p>
            <a:pPr>
              <a:lnSpc>
                <a:spcPts val="3300"/>
              </a:lnSpc>
            </a:pPr>
          </a:p>
          <a:p>
            <a:pPr>
              <a:lnSpc>
                <a:spcPts val="3300"/>
              </a:lnSpc>
            </a:pPr>
          </a:p>
          <a:p>
            <a:pPr>
              <a:lnSpc>
                <a:spcPts val="3300"/>
              </a:lnSpc>
            </a:pPr>
            <a:r>
              <a:rPr lang="en-US" sz="3000" spc="-30">
                <a:solidFill>
                  <a:srgbClr val="FFC553"/>
                </a:solidFill>
                <a:latin typeface="Roboto Bold"/>
              </a:rPr>
              <a:t>PROJECT PRIORITIES</a:t>
            </a:r>
          </a:p>
          <a:p>
            <a:pPr>
              <a:lnSpc>
                <a:spcPts val="3300"/>
              </a:lnSpc>
            </a:pPr>
          </a:p>
          <a:p>
            <a:pPr>
              <a:lnSpc>
                <a:spcPts val="3300"/>
              </a:lnSpc>
            </a:pPr>
          </a:p>
          <a:p>
            <a:pPr>
              <a:lnSpc>
                <a:spcPts val="3300"/>
              </a:lnSpc>
            </a:pPr>
            <a:r>
              <a:rPr lang="en-US" sz="3000" spc="-30">
                <a:solidFill>
                  <a:srgbClr val="4DABCF"/>
                </a:solidFill>
                <a:latin typeface="Roboto Bold"/>
              </a:rPr>
              <a:t>FUTURE OF NUMPY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0112" y="3932555"/>
            <a:ext cx="4972050" cy="203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7200" spc="-72">
                <a:solidFill>
                  <a:srgbClr val="000000"/>
                </a:solidFill>
                <a:latin typeface="Roboto Bold"/>
              </a:rPr>
              <a:t>Topics &amp; Questions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DADwpwPm6tg</dc:identifier>
  <dcterms:modified xsi:type="dcterms:W3CDTF">2011-08-01T06:04:30Z</dcterms:modified>
  <cp:revision>1</cp:revision>
  <dc:title>NumPy_SURVMETH670</dc:title>
</cp:coreProperties>
</file>