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ommentAuthors.xml" ContentType="application/vnd.openxmlformats-officedocument.presentationml.commentAuthors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61" r:id="rId2"/>
    <p:sldMasterId id="2147483693" r:id="rId3"/>
    <p:sldMasterId id="2147483701" r:id="rId4"/>
    <p:sldMasterId id="2147483709" r:id="rId5"/>
    <p:sldMasterId id="2147483718" r:id="rId6"/>
    <p:sldMasterId id="2147483725" r:id="rId7"/>
  </p:sldMasterIdLst>
  <p:notesMasterIdLst>
    <p:notesMasterId r:id="rId24"/>
  </p:notesMasterIdLst>
  <p:handoutMasterIdLst>
    <p:handoutMasterId r:id="rId25"/>
  </p:handoutMasterIdLst>
  <p:sldIdLst>
    <p:sldId id="1149" r:id="rId8"/>
    <p:sldId id="1150" r:id="rId9"/>
    <p:sldId id="1156" r:id="rId10"/>
    <p:sldId id="1151" r:id="rId11"/>
    <p:sldId id="1158" r:id="rId12"/>
    <p:sldId id="1161" r:id="rId13"/>
    <p:sldId id="1160" r:id="rId14"/>
    <p:sldId id="1152" r:id="rId15"/>
    <p:sldId id="1162" r:id="rId16"/>
    <p:sldId id="1153" r:id="rId17"/>
    <p:sldId id="1154" r:id="rId18"/>
    <p:sldId id="1163" r:id="rId19"/>
    <p:sldId id="1155" r:id="rId20"/>
    <p:sldId id="1167" r:id="rId21"/>
    <p:sldId id="1165" r:id="rId22"/>
    <p:sldId id="1166" r:id="rId2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Mware, Inc." initials="" lastIdx="23" clrIdx="0"/>
  <p:cmAuthor id="1" name="Bill Hodak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D9923"/>
    <a:srgbClr val="BC8FDD"/>
    <a:srgbClr val="FFFFFF"/>
    <a:srgbClr val="2306FA"/>
    <a:srgbClr val="FFFF00"/>
    <a:srgbClr val="95CDF6"/>
    <a:srgbClr val="3894B6"/>
    <a:srgbClr val="519AC1"/>
    <a:srgbClr val="85D9F6"/>
    <a:srgbClr val="1C6C2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8" autoAdjust="0"/>
    <p:restoredTop sz="85699" autoAdjust="0"/>
  </p:normalViewPr>
  <p:slideViewPr>
    <p:cSldViewPr>
      <p:cViewPr>
        <p:scale>
          <a:sx n="100" d="100"/>
          <a:sy n="100" d="100"/>
        </p:scale>
        <p:origin x="-1596" y="-174"/>
      </p:cViewPr>
      <p:guideLst>
        <p:guide orient="horz" pos="3648"/>
        <p:guide pos="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221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50" tIns="46876" rIns="93750" bIns="4687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50" tIns="46876" rIns="93750" bIns="4687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SimSun" pitchFamily="2" charset="-122"/>
              </a:defRPr>
            </a:lvl1pPr>
          </a:lstStyle>
          <a:p>
            <a:pPr>
              <a:defRPr/>
            </a:pPr>
            <a:fld id="{D6902B5A-97A5-429E-89C6-346EFF996771}" type="datetimeFigureOut">
              <a:rPr lang="zh-CN" altLang="en-US"/>
              <a:pPr>
                <a:defRPr/>
              </a:pPr>
              <a:t>2012/6/5</a:t>
            </a:fld>
            <a:endParaRPr lang="en-US" altLang="zh-CN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50" tIns="46876" rIns="93750" bIns="4687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50" tIns="46876" rIns="93750" bIns="4687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SimSun" pitchFamily="2" charset="-122"/>
              </a:defRPr>
            </a:lvl1pPr>
          </a:lstStyle>
          <a:p>
            <a:pPr>
              <a:defRPr/>
            </a:pPr>
            <a:fld id="{011E6803-AAA4-4E92-9158-D25BF99F22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81666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527" y="4561226"/>
            <a:ext cx="5854148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SimSun" pitchFamily="2" charset="-122"/>
              </a:defRPr>
            </a:lvl1pPr>
          </a:lstStyle>
          <a:p>
            <a:pPr>
              <a:defRPr/>
            </a:pPr>
            <a:fld id="{EDA6D579-71DF-4718-B3F5-98F582BD84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84545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A6D579-71DF-4718-B3F5-98F582BD8477}" type="slidenum">
              <a:rPr lang="zh-CN" altLang="en-US" smtClean="0"/>
              <a:pPr>
                <a:defRPr/>
              </a:pPr>
              <a:t>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1091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 userDrawn="1"/>
        </p:nvSpPr>
        <p:spPr bwMode="gray">
          <a:xfrm>
            <a:off x="6729413" y="6696075"/>
            <a:ext cx="2343150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600" dirty="0">
                <a:solidFill>
                  <a:schemeClr val="bg2">
                    <a:lumMod val="75000"/>
                  </a:schemeClr>
                </a:solidFill>
                <a:ea typeface="+mn-ea"/>
              </a:rPr>
              <a:t>© 2010 VMware Inc. All rights reserved</a:t>
            </a:r>
          </a:p>
        </p:txBody>
      </p:sp>
      <p:sp>
        <p:nvSpPr>
          <p:cNvPr id="5" name="Rectangle 4"/>
          <p:cNvSpPr txBox="1">
            <a:spLocks noChangeArrowheads="1"/>
          </p:cNvSpPr>
          <p:nvPr userDrawn="1"/>
        </p:nvSpPr>
        <p:spPr bwMode="white">
          <a:xfrm>
            <a:off x="223838" y="63944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cs typeface="+mn-cs"/>
              </a:rPr>
              <a:t>Confidential</a:t>
            </a:r>
            <a:endParaRPr lang="en-US" dirty="0">
              <a:cs typeface="+mn-cs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2336" y="330200"/>
            <a:ext cx="8436864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800" y="1143000"/>
            <a:ext cx="8534400" cy="990600"/>
          </a:xfrm>
          <a:prstGeom prst="rect">
            <a:avLst/>
          </a:prstGeom>
          <a:solidFill>
            <a:srgbClr val="00264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bg1"/>
              </a:solidFill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85800" y="2743200"/>
            <a:ext cx="7772400" cy="2514600"/>
          </a:xfrm>
          <a:prstGeom prst="rect">
            <a:avLst/>
          </a:prstGeom>
          <a:solidFill>
            <a:srgbClr val="00264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bg1"/>
              </a:solidFill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5" name="Rectangle 12"/>
          <p:cNvSpPr/>
          <p:nvPr/>
        </p:nvSpPr>
        <p:spPr bwMode="auto">
          <a:xfrm>
            <a:off x="304800" y="6096000"/>
            <a:ext cx="8534400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rgbClr val="002642"/>
              </a:solidFill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30988" y="5799138"/>
            <a:ext cx="2133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  <a:defRPr/>
            </a:pPr>
            <a:endParaRPr lang="zh-CN" altLang="en-US" sz="2000" b="0">
              <a:solidFill>
                <a:schemeClr val="bg1"/>
              </a:solidFill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7" name="Picture 8" descr="VMW_09Q3_LOGO_Corp_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267450"/>
            <a:ext cx="1633538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EMC_tag_29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543800" y="6164263"/>
            <a:ext cx="12096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4" cstate="print"/>
          <a:srcRect l="13918" r="8279"/>
          <a:stretch>
            <a:fillRect/>
          </a:stretch>
        </p:blipFill>
        <p:spPr bwMode="auto">
          <a:xfrm>
            <a:off x="1009650" y="2981325"/>
            <a:ext cx="2133600" cy="20574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0" name="Picture 19"/>
          <p:cNvPicPr>
            <a:picLocks noChangeAspect="1" noChangeArrowheads="1"/>
          </p:cNvPicPr>
          <p:nvPr/>
        </p:nvPicPr>
        <p:blipFill>
          <a:blip r:embed="rId5" cstate="print"/>
          <a:srcRect l="4991" r="24701"/>
          <a:stretch>
            <a:fillRect/>
          </a:stretch>
        </p:blipFill>
        <p:spPr bwMode="auto">
          <a:xfrm>
            <a:off x="5981700" y="3000375"/>
            <a:ext cx="2135188" cy="20193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1" name="Picture 20"/>
          <p:cNvPicPr>
            <a:picLocks noChangeAspect="1" noChangeArrowheads="1"/>
          </p:cNvPicPr>
          <p:nvPr/>
        </p:nvPicPr>
        <p:blipFill>
          <a:blip r:embed="rId6" cstate="print"/>
          <a:srcRect l="20930" r="14018"/>
          <a:stretch>
            <a:fillRect/>
          </a:stretch>
        </p:blipFill>
        <p:spPr bwMode="auto">
          <a:xfrm>
            <a:off x="3495675" y="2984500"/>
            <a:ext cx="2132013" cy="205105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cxnSp>
        <p:nvCxnSpPr>
          <p:cNvPr id="12" name="Straight Connector 23"/>
          <p:cNvCxnSpPr>
            <a:cxnSpLocks noChangeShapeType="1"/>
          </p:cNvCxnSpPr>
          <p:nvPr/>
        </p:nvCxnSpPr>
        <p:spPr bwMode="auto">
          <a:xfrm>
            <a:off x="304800" y="1057275"/>
            <a:ext cx="8534400" cy="1588"/>
          </a:xfrm>
          <a:prstGeom prst="line">
            <a:avLst/>
          </a:prstGeom>
          <a:noFill/>
          <a:ln w="12700" algn="ctr">
            <a:solidFill>
              <a:srgbClr val="005392"/>
            </a:solidFill>
            <a:round/>
            <a:headEnd/>
            <a:tailEnd/>
          </a:ln>
        </p:spPr>
      </p:cxnSp>
      <p:cxnSp>
        <p:nvCxnSpPr>
          <p:cNvPr id="13" name="Straight Connector 24"/>
          <p:cNvCxnSpPr>
            <a:cxnSpLocks noChangeShapeType="1"/>
          </p:cNvCxnSpPr>
          <p:nvPr/>
        </p:nvCxnSpPr>
        <p:spPr bwMode="auto">
          <a:xfrm>
            <a:off x="304800" y="2224088"/>
            <a:ext cx="8534400" cy="1587"/>
          </a:xfrm>
          <a:prstGeom prst="line">
            <a:avLst/>
          </a:prstGeom>
          <a:noFill/>
          <a:ln w="12700" algn="ctr">
            <a:solidFill>
              <a:srgbClr val="005392"/>
            </a:solidFill>
            <a:round/>
            <a:headEnd/>
            <a:tailEnd/>
          </a:ln>
        </p:spPr>
      </p:cxn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304800" y="228600"/>
            <a:ext cx="8534400" cy="6400800"/>
          </a:xfrm>
          <a:prstGeom prst="rect">
            <a:avLst/>
          </a:prstGeom>
          <a:noFill/>
          <a:ln w="9525" algn="ctr">
            <a:solidFill>
              <a:srgbClr val="00539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SimSun" pitchFamily="2" charset="-122"/>
            </a:endParaRPr>
          </a:p>
        </p:txBody>
      </p:sp>
      <p:sp>
        <p:nvSpPr>
          <p:cNvPr id="51231" name="Rectangle 31"/>
          <p:cNvSpPr>
            <a:spLocks noGrp="1" noChangeArrowheads="1"/>
          </p:cNvSpPr>
          <p:nvPr>
            <p:ph type="ctrTitle" sz="quarter"/>
          </p:nvPr>
        </p:nvSpPr>
        <p:spPr>
          <a:xfrm>
            <a:off x="368300" y="1163638"/>
            <a:ext cx="8382000" cy="990600"/>
          </a:xfrm>
        </p:spPr>
        <p:txBody>
          <a:bodyPr anchor="ctr"/>
          <a:lstStyle>
            <a:lvl1pPr algn="ctr">
              <a:defRPr smtClean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5" name="Rectangle 32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181725"/>
            <a:ext cx="2895600" cy="400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rgbClr val="00539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81800" cy="7921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113"/>
            <a:ext cx="6705600" cy="7254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004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30200"/>
            <a:ext cx="8382000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 bwMode="white">
          <a:xfrm>
            <a:off x="3810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dirty="0" smtClean="0">
                <a:latin typeface="Arial"/>
                <a:ea typeface="ＭＳ Ｐゴシック"/>
              </a:rPr>
              <a:t>Confidential</a:t>
            </a:r>
            <a:endParaRPr dirty="0">
              <a:latin typeface="Arial"/>
              <a:ea typeface="ＭＳ Ｐゴシック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524625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ct val="40000"/>
              </a:spcAft>
            </a:pPr>
            <a:r>
              <a:rPr lang="en-US" sz="600" b="0" dirty="0" smtClean="0">
                <a:solidFill>
                  <a:srgbClr val="C0C0C0">
                    <a:lumMod val="75000"/>
                  </a:srgbClr>
                </a:solidFill>
                <a:cs typeface="+mn-cs"/>
              </a:rPr>
              <a:t>© 2009 VMware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xmlns="" val="3328424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A03F51-2955-4EA9-BE4E-42B6F90C7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>
                <a:latin typeface="Arial"/>
                <a:ea typeface="ＭＳ Ｐゴシック"/>
              </a:rPr>
              <a:t>Confidential</a:t>
            </a:r>
            <a:endParaRPr dirty="0">
              <a:latin typeface="Arial"/>
              <a:ea typeface="ＭＳ Ｐゴシック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455101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latin typeface="Arial"/>
                <a:ea typeface="ＭＳ Ｐゴシック"/>
              </a:rPr>
              <a:t>Confidential</a:t>
            </a:r>
            <a:endParaRPr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20175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0" y="784226"/>
            <a:ext cx="763066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latin typeface="Arial"/>
                <a:ea typeface="ＭＳ Ｐゴシック"/>
              </a:rPr>
              <a:t>Confidential</a:t>
            </a:r>
            <a:endParaRPr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557515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latin typeface="Arial"/>
                <a:ea typeface="ＭＳ Ｐゴシック"/>
              </a:rPr>
              <a:t>Confidential</a:t>
            </a:r>
            <a:endParaRPr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422487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114300" indent="-1143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2BE1A-557D-49D8-B03D-A3D9D3573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latin typeface="Arial"/>
                <a:ea typeface="ＭＳ Ｐゴシック"/>
              </a:rPr>
              <a:t>Confidential</a:t>
            </a:r>
            <a:endParaRPr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823033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2336" y="330200"/>
            <a:ext cx="8436864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729169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ct val="40000"/>
              </a:spcAft>
            </a:pPr>
            <a:r>
              <a:rPr lang="en-US" sz="600" b="0" dirty="0" smtClean="0">
                <a:solidFill>
                  <a:srgbClr val="C0C0C0">
                    <a:lumMod val="75000"/>
                  </a:srgbClr>
                </a:solidFill>
                <a:cs typeface="+mn-cs"/>
              </a:rPr>
              <a:t>© 2010 VMware Inc. All rights reserved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white">
          <a:xfrm>
            <a:off x="224584" y="6393782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cs typeface="+mn-cs"/>
              </a:rPr>
              <a:t>Confidential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852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82818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4965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9808" y="784226"/>
            <a:ext cx="7722870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27710" y="2210435"/>
            <a:ext cx="759256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1370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732892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4782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gray">
          <a:xfrm>
            <a:off x="6729413" y="6696075"/>
            <a:ext cx="2343150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600" b="0" dirty="0">
                <a:solidFill>
                  <a:srgbClr val="C0C0C0">
                    <a:lumMod val="75000"/>
                  </a:srgbClr>
                </a:solidFill>
                <a:latin typeface="Arial"/>
                <a:ea typeface="ＭＳ Ｐゴシック"/>
              </a:rPr>
              <a:t>© 2009 VMware Inc. All rights reserved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white">
          <a:xfrm>
            <a:off x="223838" y="63944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latin typeface="Arial"/>
                <a:ea typeface="ＭＳ Ｐゴシック"/>
                <a:cs typeface="Arial" pitchFamily="34" charset="0"/>
              </a:rPr>
              <a:t>Confidential</a:t>
            </a:r>
            <a:endParaRPr lang="en-US" dirty="0">
              <a:latin typeface="Arial"/>
              <a:ea typeface="ＭＳ Ｐゴシック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30200"/>
            <a:ext cx="8382000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0816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endParaRPr lang="en-US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812266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endParaRPr lang="en-US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79680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784226"/>
            <a:ext cx="763066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endParaRPr lang="en-US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176091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endParaRPr lang="en-US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444765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114300" indent="-1143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endParaRPr lang="en-US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70612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784226"/>
            <a:ext cx="7722870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27710" y="2210435"/>
            <a:ext cx="759256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075" y="595313"/>
            <a:ext cx="4291013" cy="403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8213" y="1295400"/>
            <a:ext cx="37973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87913" y="1295400"/>
            <a:ext cx="3798887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87913" y="3657600"/>
            <a:ext cx="3798887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3294910"/>
      </p:ext>
    </p:extLst>
  </p:cSld>
  <p:clrMapOvr>
    <a:masterClrMapping/>
  </p:clrMapOvr>
  <p:transition>
    <p:strips dir="rd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2336" y="330200"/>
            <a:ext cx="8436864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729169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ct val="40000"/>
              </a:spcAft>
            </a:pPr>
            <a:r>
              <a:rPr lang="en-US" sz="600" b="0" dirty="0" smtClean="0">
                <a:solidFill>
                  <a:srgbClr val="C0C0C0">
                    <a:lumMod val="75000"/>
                  </a:srgbClr>
                </a:solidFill>
                <a:cs typeface="+mn-cs"/>
              </a:rPr>
              <a:t>© 2010 VMware Inc. All rights reserved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white">
          <a:xfrm>
            <a:off x="224584" y="6393782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cs typeface="+mn-cs"/>
              </a:rPr>
              <a:t>Confidential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9853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3760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4857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9808" y="784226"/>
            <a:ext cx="7722870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27710" y="2210435"/>
            <a:ext cx="759256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6976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127275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9390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800" y="1143000"/>
            <a:ext cx="8534400" cy="990600"/>
          </a:xfrm>
          <a:prstGeom prst="rect">
            <a:avLst/>
          </a:prstGeom>
          <a:solidFill>
            <a:srgbClr val="00264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rgbClr val="FFFFFF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85800" y="2743200"/>
            <a:ext cx="7772400" cy="2514600"/>
          </a:xfrm>
          <a:prstGeom prst="rect">
            <a:avLst/>
          </a:prstGeom>
          <a:solidFill>
            <a:srgbClr val="00264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rgbClr val="FFFFFF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5" name="Rectangle 12"/>
          <p:cNvSpPr/>
          <p:nvPr/>
        </p:nvSpPr>
        <p:spPr bwMode="auto">
          <a:xfrm>
            <a:off x="304800" y="6096000"/>
            <a:ext cx="8534400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rgbClr val="002642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30988" y="5799138"/>
            <a:ext cx="2133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  <a:defRPr/>
            </a:pPr>
            <a:endParaRPr lang="zh-CN" altLang="en-US" sz="2000" b="0">
              <a:solidFill>
                <a:srgbClr val="FFFFFF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7" name="Picture 8" descr="VMW_09Q3_LOGO_Corp_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267450"/>
            <a:ext cx="1633538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EMC_tag_29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543800" y="6164263"/>
            <a:ext cx="12096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4" cstate="print"/>
          <a:srcRect l="13918" r="8279"/>
          <a:stretch>
            <a:fillRect/>
          </a:stretch>
        </p:blipFill>
        <p:spPr bwMode="auto">
          <a:xfrm>
            <a:off x="1009650" y="2981325"/>
            <a:ext cx="2133600" cy="20574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0" name="Picture 19"/>
          <p:cNvPicPr>
            <a:picLocks noChangeAspect="1" noChangeArrowheads="1"/>
          </p:cNvPicPr>
          <p:nvPr/>
        </p:nvPicPr>
        <p:blipFill>
          <a:blip r:embed="rId5" cstate="print"/>
          <a:srcRect l="4991" r="24701"/>
          <a:stretch>
            <a:fillRect/>
          </a:stretch>
        </p:blipFill>
        <p:spPr bwMode="auto">
          <a:xfrm>
            <a:off x="5981700" y="3000375"/>
            <a:ext cx="2135188" cy="20193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1" name="Picture 20"/>
          <p:cNvPicPr>
            <a:picLocks noChangeAspect="1" noChangeArrowheads="1"/>
          </p:cNvPicPr>
          <p:nvPr/>
        </p:nvPicPr>
        <p:blipFill>
          <a:blip r:embed="rId6" cstate="print"/>
          <a:srcRect l="20930" r="14018"/>
          <a:stretch>
            <a:fillRect/>
          </a:stretch>
        </p:blipFill>
        <p:spPr bwMode="auto">
          <a:xfrm>
            <a:off x="3495675" y="2984500"/>
            <a:ext cx="2132013" cy="205105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cxnSp>
        <p:nvCxnSpPr>
          <p:cNvPr id="12" name="Straight Connector 23"/>
          <p:cNvCxnSpPr>
            <a:cxnSpLocks noChangeShapeType="1"/>
          </p:cNvCxnSpPr>
          <p:nvPr/>
        </p:nvCxnSpPr>
        <p:spPr bwMode="auto">
          <a:xfrm>
            <a:off x="304800" y="1057275"/>
            <a:ext cx="8534400" cy="1588"/>
          </a:xfrm>
          <a:prstGeom prst="line">
            <a:avLst/>
          </a:prstGeom>
          <a:noFill/>
          <a:ln w="12700" algn="ctr">
            <a:solidFill>
              <a:srgbClr val="005392"/>
            </a:solidFill>
            <a:round/>
            <a:headEnd/>
            <a:tailEnd/>
          </a:ln>
        </p:spPr>
      </p:cxnSp>
      <p:cxnSp>
        <p:nvCxnSpPr>
          <p:cNvPr id="13" name="Straight Connector 24"/>
          <p:cNvCxnSpPr>
            <a:cxnSpLocks noChangeShapeType="1"/>
          </p:cNvCxnSpPr>
          <p:nvPr/>
        </p:nvCxnSpPr>
        <p:spPr bwMode="auto">
          <a:xfrm>
            <a:off x="304800" y="2224088"/>
            <a:ext cx="8534400" cy="1587"/>
          </a:xfrm>
          <a:prstGeom prst="line">
            <a:avLst/>
          </a:prstGeom>
          <a:noFill/>
          <a:ln w="12700" algn="ctr">
            <a:solidFill>
              <a:srgbClr val="005392"/>
            </a:solidFill>
            <a:round/>
            <a:headEnd/>
            <a:tailEnd/>
          </a:ln>
        </p:spPr>
      </p:cxn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304800" y="228600"/>
            <a:ext cx="8534400" cy="6400800"/>
          </a:xfrm>
          <a:prstGeom prst="rect">
            <a:avLst/>
          </a:prstGeom>
          <a:noFill/>
          <a:ln w="9525" algn="ctr">
            <a:solidFill>
              <a:srgbClr val="00539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51231" name="Rectangle 31"/>
          <p:cNvSpPr>
            <a:spLocks noGrp="1" noChangeArrowheads="1"/>
          </p:cNvSpPr>
          <p:nvPr>
            <p:ph type="ctrTitle" sz="quarter"/>
          </p:nvPr>
        </p:nvSpPr>
        <p:spPr>
          <a:xfrm>
            <a:off x="368300" y="1163638"/>
            <a:ext cx="8382000" cy="990600"/>
          </a:xfrm>
        </p:spPr>
        <p:txBody>
          <a:bodyPr anchor="ctr"/>
          <a:lstStyle>
            <a:lvl1pPr algn="ctr">
              <a:defRPr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5" name="Rectangle 32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181725"/>
            <a:ext cx="2895600" cy="400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Times New Roman" pitchFamily="18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9456867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77855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rgbClr val="00539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3571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6665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81800" cy="7921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62832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113"/>
            <a:ext cx="6705600" cy="7254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49651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017547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2964634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004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91905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2794200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377825" y="5943600"/>
            <a:ext cx="8382000" cy="2286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1855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rgbClr val="00539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004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9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43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171450"/>
            <a:ext cx="84915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825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322263" y="643413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BE9392C-B2BD-4713-80AB-9E9B9FE8406A}" type="slidenum">
              <a:rPr lang="en-US" b="0" smtClean="0">
                <a:cs typeface="+mn-cs"/>
              </a:rPr>
              <a:pPr>
                <a:defRPr/>
              </a:pPr>
              <a:t>‹#›</a:t>
            </a:fld>
            <a:endParaRPr lang="en-US" b="0" dirty="0">
              <a:cs typeface="+mn-cs"/>
            </a:endParaRPr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2971800" y="6324600"/>
            <a:ext cx="3200400" cy="365125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b="0" dirty="0"/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4" r:id="rId3"/>
    <p:sldLayoutId id="2147483686" r:id="rId4"/>
    <p:sldLayoutId id="2147483687" r:id="rId5"/>
    <p:sldLayoutId id="2147483673" r:id="rId6"/>
    <p:sldLayoutId id="2147483688" r:id="rId7"/>
    <p:sldLayoutId id="2147483690" r:id="rId8"/>
    <p:sldLayoutId id="2147483691" r:id="rId9"/>
    <p:sldLayoutId id="2147483672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rgbClr val="00709E"/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rgbClr val="00709E"/>
        </a:buClr>
        <a:buSzPct val="110000"/>
        <a:buFont typeface="Times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00709E"/>
        </a:buClr>
        <a:buSzPct val="110000"/>
        <a:buFont typeface="Arial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00709E"/>
        </a:buClr>
        <a:buSzPct val="110000"/>
        <a:buFont typeface="Arial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00709E"/>
        </a:buClr>
        <a:buSzPct val="110000"/>
        <a:buFont typeface="Arial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400" b="0">
                <a:solidFill>
                  <a:schemeClr val="bg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Page </a:t>
            </a:r>
            <a:fld id="{D47B3626-277A-4399-BAEC-5B9EC45DBA06}" type="slidenum">
              <a:rPr lang="en-US" altLang="zh-CN" sz="1400" b="0">
                <a:solidFill>
                  <a:schemeClr val="bg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pPr algn="ctr">
                <a:defRPr/>
              </a:pPr>
              <a:t>‹#›</a:t>
            </a:fld>
            <a:endParaRPr lang="en-US" altLang="zh-CN" b="0">
              <a:solidFill>
                <a:schemeClr val="bg1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3820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4138"/>
            <a:ext cx="8229600" cy="4741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cxnSp>
        <p:nvCxnSpPr>
          <p:cNvPr id="14341" name="Straight Connector 17"/>
          <p:cNvCxnSpPr>
            <a:cxnSpLocks noChangeShapeType="1"/>
          </p:cNvCxnSpPr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noFill/>
          <a:ln w="28575" algn="ctr">
            <a:solidFill>
              <a:srgbClr val="004D86"/>
            </a:solidFill>
            <a:round/>
            <a:headEnd/>
            <a:tailEnd/>
          </a:ln>
        </p:spPr>
      </p:cxnSp>
      <p:cxnSp>
        <p:nvCxnSpPr>
          <p:cNvPr id="14342" name="Straight Connector 18"/>
          <p:cNvCxnSpPr>
            <a:cxnSpLocks noChangeShapeType="1"/>
          </p:cNvCxnSpPr>
          <p:nvPr/>
        </p:nvCxnSpPr>
        <p:spPr bwMode="auto">
          <a:xfrm>
            <a:off x="0" y="6338888"/>
            <a:ext cx="9144000" cy="1587"/>
          </a:xfrm>
          <a:prstGeom prst="line">
            <a:avLst/>
          </a:prstGeom>
          <a:noFill/>
          <a:ln w="28575" algn="ctr">
            <a:solidFill>
              <a:srgbClr val="808000"/>
            </a:solidFill>
            <a:round/>
            <a:headEnd/>
            <a:tailEnd/>
          </a:ln>
        </p:spPr>
      </p:cxnSp>
      <p:pic>
        <p:nvPicPr>
          <p:cNvPr id="14343" name="Picture 8" descr="VMW_09Q3_LOGO_Corp_K.pn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80975" y="6532563"/>
            <a:ext cx="1633538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6" descr="EMC_tag_294"/>
          <p:cNvPicPr>
            <a:picLocks noChangeAspect="1" noChangeArrowheads="1"/>
          </p:cNvPicPr>
          <p:nvPr/>
        </p:nvPicPr>
        <p:blipFill>
          <a:blip r:embed="rId13" cstate="print"/>
          <a:srcRect b="29213"/>
          <a:stretch>
            <a:fillRect/>
          </a:stretch>
        </p:blipFill>
        <p:spPr bwMode="gray">
          <a:xfrm>
            <a:off x="7877175" y="6494463"/>
            <a:ext cx="11239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4" r:id="rId2"/>
    <p:sldLayoutId id="2147483683" r:id="rId3"/>
    <p:sldLayoutId id="2147483682" r:id="rId4"/>
    <p:sldLayoutId id="2147483681" r:id="rId5"/>
    <p:sldLayoutId id="2147483680" r:id="rId6"/>
    <p:sldLayoutId id="2147483679" r:id="rId7"/>
    <p:sldLayoutId id="2147483678" r:id="rId8"/>
    <p:sldLayoutId id="2147483677" r:id="rId9"/>
    <p:sldLayoutId id="214748367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+mn-lt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Arial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Arial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Arial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Arial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SzPct val="50000"/>
        <a:buFont typeface="Wingdings" pitchFamily="2" charset="2"/>
        <a:buChar char="q"/>
        <a:defRPr sz="2400">
          <a:solidFill>
            <a:schemeClr val="tx1"/>
          </a:solidFill>
          <a:latin typeface="+mn-lt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SzPct val="50000"/>
        <a:buFont typeface="Wingdings" pitchFamily="2" charset="2"/>
        <a:buChar char="q"/>
        <a:defRPr>
          <a:solidFill>
            <a:schemeClr val="tx1"/>
          </a:solidFill>
          <a:latin typeface="+mn-lt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454025" y="644652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A03F51-2955-4EA9-BE4E-42B6F90C747F}" type="slidenum">
              <a:rPr lang="en-US" b="0">
                <a:cs typeface="+mn-cs"/>
              </a:rPr>
              <a:pPr>
                <a:defRPr/>
              </a:pPr>
              <a:t>‹#›</a:t>
            </a:fld>
            <a:endParaRPr lang="en-US" b="0" dirty="0">
              <a:cs typeface="+mn-cs"/>
            </a:endParaRP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sz="2400" b="0" dirty="0">
              <a:solidFill>
                <a:srgbClr val="0095D3"/>
              </a:solidFill>
              <a:cs typeface="+mn-cs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sz="2400" b="0" dirty="0">
              <a:solidFill>
                <a:srgbClr val="0095D3"/>
              </a:solidFill>
              <a:cs typeface="+mn-cs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b="0" dirty="0">
              <a:solidFill>
                <a:srgbClr val="333333"/>
              </a:solidFill>
              <a:cs typeface="+mn-cs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 bwMode="white"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b="0">
                <a:latin typeface="Arial"/>
                <a:ea typeface="ＭＳ Ｐゴシック"/>
              </a:rPr>
              <a:t>Confidential</a:t>
            </a:r>
            <a:endParaRPr b="0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112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transition>
    <p:fade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114300" indent="-114300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rgbClr val="246978"/>
        </a:buClr>
        <a:buFont typeface="Arial" pitchFamily="34" charset="0"/>
        <a:buChar char=" 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rgbClr val="246978"/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Wingdings" pitchFamily="2" charset="2"/>
        <a:buChar char="§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6616" y="171450"/>
            <a:ext cx="8492109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sz="2400" b="0" dirty="0">
              <a:solidFill>
                <a:srgbClr val="0095D3"/>
              </a:solidFill>
              <a:cs typeface="+mn-cs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sz="2400" b="0" dirty="0">
              <a:solidFill>
                <a:srgbClr val="0095D3"/>
              </a:solidFill>
              <a:cs typeface="+mn-cs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b="0" dirty="0">
              <a:solidFill>
                <a:srgbClr val="333333"/>
              </a:solidFill>
              <a:cs typeface="+mn-cs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321673" y="643448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A03F51-2955-4EA9-BE4E-42B6F90C747F}" type="slidenum">
              <a:rPr lang="en-US" b="0" smtClean="0">
                <a:cs typeface="+mn-cs"/>
              </a:rPr>
              <a:pPr>
                <a:defRPr/>
              </a:pPr>
              <a:t>‹#›</a:t>
            </a:fld>
            <a:endParaRPr lang="en-US" b="0" dirty="0">
              <a:cs typeface="+mn-cs"/>
            </a:endParaRPr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2971800" y="6325268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b="0" dirty="0">
                <a:latin typeface="Arial"/>
                <a:ea typeface="ＭＳ Ｐゴシック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80005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400" b="0" dirty="0">
              <a:solidFill>
                <a:srgbClr val="333333"/>
              </a:solidFill>
              <a:latin typeface="Arial"/>
              <a:ea typeface="ＭＳ Ｐゴシック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400" b="0" dirty="0">
              <a:solidFill>
                <a:srgbClr val="333333"/>
              </a:solidFill>
              <a:latin typeface="Arial"/>
              <a:ea typeface="ＭＳ Ｐゴシック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825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333333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b="0">
              <a:ea typeface="ＭＳ Ｐゴシック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457200" y="644525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FA34C94-D62B-407A-BB7C-CD54111BCD77}" type="slidenum">
              <a:rPr lang="en-US" b="0" smtClean="0">
                <a:latin typeface="Arial"/>
                <a:ea typeface="ＭＳ Ｐゴシック"/>
                <a:cs typeface="Arial" pitchFamily="34" charset="0"/>
              </a:rPr>
              <a:pPr>
                <a:defRPr/>
              </a:pPr>
              <a:t>‹#›</a:t>
            </a:fld>
            <a:endParaRPr lang="en-US" b="0" dirty="0">
              <a:latin typeface="Arial"/>
              <a:ea typeface="ＭＳ Ｐゴシック"/>
              <a:cs typeface="Arial" pitchFamily="34" charset="0"/>
            </a:endParaRPr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2971800" y="6335713"/>
            <a:ext cx="3200400" cy="365125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b="0" dirty="0">
                <a:latin typeface="Arial"/>
                <a:ea typeface="ＭＳ Ｐゴシック"/>
              </a:rPr>
              <a:t>Confidential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81000" y="152400"/>
            <a:ext cx="853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en-US" sz="900" i="1" dirty="0">
              <a:solidFill>
                <a:srgbClr val="0095D3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06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114300" indent="-114300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rgbClr val="246978"/>
        </a:buClr>
        <a:buFont typeface="Arial" charset="0"/>
        <a:buChar char=" "/>
        <a:defRPr sz="2000" b="1">
          <a:solidFill>
            <a:srgbClr val="333333"/>
          </a:solidFill>
          <a:latin typeface="+mn-lt"/>
          <a:ea typeface="ＭＳ Ｐゴシック"/>
          <a:cs typeface="ＭＳ Ｐゴシック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rgbClr val="246978"/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ＭＳ Ｐゴシック"/>
          <a:cs typeface="ＭＳ Ｐゴシック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Wingdings" pitchFamily="2" charset="2"/>
        <a:buChar char="§"/>
        <a:defRPr sz="1600">
          <a:solidFill>
            <a:srgbClr val="333333"/>
          </a:solidFill>
          <a:latin typeface="+mn-lt"/>
          <a:ea typeface="ＭＳ Ｐゴシック"/>
          <a:cs typeface="ＭＳ Ｐゴシック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ＭＳ Ｐゴシック"/>
          <a:cs typeface="ＭＳ Ｐゴシック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ＭＳ Ｐゴシック"/>
          <a:cs typeface="ＭＳ Ｐゴシック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6616" y="171450"/>
            <a:ext cx="8492109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sz="2400" b="0" dirty="0">
              <a:solidFill>
                <a:srgbClr val="0095D3"/>
              </a:solidFill>
              <a:cs typeface="+mn-cs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sz="2400" b="0" dirty="0">
              <a:solidFill>
                <a:srgbClr val="0095D3"/>
              </a:solidFill>
              <a:cs typeface="+mn-cs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b="0" dirty="0">
              <a:solidFill>
                <a:srgbClr val="333333"/>
              </a:solidFill>
              <a:cs typeface="+mn-cs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321673" y="643448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A03F51-2955-4EA9-BE4E-42B6F90C747F}" type="slidenum">
              <a:rPr lang="en-US" b="0" smtClean="0">
                <a:cs typeface="+mn-cs"/>
              </a:rPr>
              <a:pPr>
                <a:defRPr/>
              </a:pPr>
              <a:t>‹#›</a:t>
            </a:fld>
            <a:endParaRPr lang="en-US" b="0" dirty="0">
              <a:cs typeface="+mn-cs"/>
            </a:endParaRPr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2971800" y="6325268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b="0" dirty="0">
                <a:latin typeface="Arial"/>
                <a:ea typeface="ＭＳ Ｐゴシック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52089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400" b="0" dirty="0">
                <a:solidFill>
                  <a:srgbClr val="FFFF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Page </a:t>
            </a:r>
            <a:fld id="{3BD67B25-DA39-4AB3-A0B4-0FAFEBCEE6DB}" type="slidenum">
              <a:rPr lang="en-US" altLang="zh-CN" sz="1400" b="0">
                <a:solidFill>
                  <a:srgbClr val="FFFF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pPr algn="ctr">
                <a:defRPr/>
              </a:pPr>
              <a:t>‹#›</a:t>
            </a:fld>
            <a:endParaRPr lang="en-US" altLang="zh-CN" b="0" dirty="0">
              <a:solidFill>
                <a:srgbClr val="FFFFFF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3820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4138"/>
            <a:ext cx="8229600" cy="4741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cxnSp>
        <p:nvCxnSpPr>
          <p:cNvPr id="1029" name="Straight Connector 17"/>
          <p:cNvCxnSpPr>
            <a:cxnSpLocks noChangeShapeType="1"/>
          </p:cNvCxnSpPr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noFill/>
          <a:ln w="28575" algn="ctr">
            <a:solidFill>
              <a:srgbClr val="004D86"/>
            </a:solidFill>
            <a:round/>
            <a:headEnd/>
            <a:tailEnd/>
          </a:ln>
        </p:spPr>
      </p:cxnSp>
      <p:cxnSp>
        <p:nvCxnSpPr>
          <p:cNvPr id="1030" name="Straight Connector 18"/>
          <p:cNvCxnSpPr>
            <a:cxnSpLocks noChangeShapeType="1"/>
          </p:cNvCxnSpPr>
          <p:nvPr/>
        </p:nvCxnSpPr>
        <p:spPr bwMode="auto">
          <a:xfrm>
            <a:off x="0" y="6338888"/>
            <a:ext cx="9144000" cy="1587"/>
          </a:xfrm>
          <a:prstGeom prst="line">
            <a:avLst/>
          </a:prstGeom>
          <a:noFill/>
          <a:ln w="28575" algn="ctr">
            <a:solidFill>
              <a:srgbClr val="808000"/>
            </a:solidFill>
            <a:round/>
            <a:headEnd/>
            <a:tailEnd/>
          </a:ln>
        </p:spPr>
      </p:cxnSp>
      <p:pic>
        <p:nvPicPr>
          <p:cNvPr id="1031" name="Picture 8" descr="VMW_09Q3_LOGO_Corp_K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80975" y="6532563"/>
            <a:ext cx="1633538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6" descr="EMC_tag_294"/>
          <p:cNvPicPr>
            <a:picLocks noChangeAspect="1" noChangeArrowheads="1"/>
          </p:cNvPicPr>
          <p:nvPr/>
        </p:nvPicPr>
        <p:blipFill>
          <a:blip r:embed="rId14" cstate="print"/>
          <a:srcRect b="29213"/>
          <a:stretch>
            <a:fillRect/>
          </a:stretch>
        </p:blipFill>
        <p:spPr bwMode="gray">
          <a:xfrm>
            <a:off x="7877175" y="6494463"/>
            <a:ext cx="11239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4026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Font typeface="Wingdings" pitchFamily="2" charset="2"/>
        <a:buChar char="§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SzPct val="50000"/>
        <a:buFont typeface="Wingdings" pitchFamily="2" charset="2"/>
        <a:buChar char="q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Font typeface="Wingdings" pitchFamily="2" charset="2"/>
        <a:buChar char="§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SzPct val="50000"/>
        <a:buFont typeface="Wingdings" pitchFamily="2" charset="2"/>
        <a:buChar char="q"/>
        <a:defRPr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Font typeface="Wingdings" pitchFamily="2" charset="2"/>
        <a:buChar char="§"/>
        <a:defRPr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Hadoop</a:t>
            </a:r>
            <a:r>
              <a:rPr lang="en-US" dirty="0" smtClean="0"/>
              <a:t> Admin Scalability Solution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1254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2-1: Share Data with File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Without data lost</a:t>
            </a:r>
          </a:p>
          <a:p>
            <a:pPr lvl="1"/>
            <a:r>
              <a:rPr lang="en-US" dirty="0" smtClean="0"/>
              <a:t>Easy to balance resource usage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Extra nodes to store workflow artifacts (jar, xml etc.)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2-2: Share Data with HDFS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705871"/>
            <a:ext cx="4724400" cy="571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2-2: Share Data with HDFS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1.Submit Artifacts</a:t>
            </a:r>
            <a:r>
              <a:rPr lang="en-US" dirty="0" smtClean="0"/>
              <a:t>: User can upload workflow artifacts to web server(s) with REST. Web server(s) are load balanced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2.Queue Request</a:t>
            </a:r>
            <a:r>
              <a:rPr lang="en-US" dirty="0" smtClean="0"/>
              <a:t>: Workflow artifacts are put into queues. Queues are mirrored to ensure high availability</a:t>
            </a:r>
          </a:p>
          <a:p>
            <a:pPr marL="457200" indent="-45720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3.Route Artifacts Request</a:t>
            </a:r>
            <a:r>
              <a:rPr lang="en-US" dirty="0" smtClean="0"/>
              <a:t>: Artifacts Repository Nodes retrieve artifacts and store workflow artifacts</a:t>
            </a:r>
          </a:p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4. Upload Artifacts to HDFS</a:t>
            </a:r>
            <a:r>
              <a:rPr lang="en-US" dirty="0" smtClean="0"/>
              <a:t>: Artifacts </a:t>
            </a:r>
            <a:r>
              <a:rPr lang="en-US" dirty="0" err="1" smtClean="0"/>
              <a:t>Uploader</a:t>
            </a:r>
            <a:r>
              <a:rPr lang="en-US" dirty="0" smtClean="0"/>
              <a:t> get queued request and upload artifacts to HDFS</a:t>
            </a:r>
          </a:p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 Submit Job</a:t>
            </a:r>
            <a:r>
              <a:rPr lang="en-US" dirty="0" smtClean="0"/>
              <a:t>: User trigger starting job request to web servers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2. Queue Request</a:t>
            </a:r>
            <a:r>
              <a:rPr lang="en-US" dirty="0" smtClean="0"/>
              <a:t>: Job request are put into queue</a:t>
            </a:r>
          </a:p>
          <a:p>
            <a:pPr marL="457200" indent="-457200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5.Retrieve Artifacts from HDFS</a:t>
            </a:r>
            <a:r>
              <a:rPr lang="en-US" dirty="0" smtClean="0"/>
              <a:t>: </a:t>
            </a:r>
            <a:r>
              <a:rPr lang="en-US" dirty="0" err="1" smtClean="0"/>
              <a:t>HDFSClassLoader</a:t>
            </a:r>
            <a:r>
              <a:rPr lang="en-US" dirty="0" smtClean="0"/>
              <a:t> in Spring </a:t>
            </a:r>
            <a:r>
              <a:rPr lang="en-US" dirty="0" err="1" smtClean="0"/>
              <a:t>Hadoop</a:t>
            </a:r>
            <a:r>
              <a:rPr lang="en-US" dirty="0" smtClean="0"/>
              <a:t> Node pull workflow artifacts from HDFS</a:t>
            </a:r>
          </a:p>
          <a:p>
            <a:pPr marL="457200" indent="-457200"/>
            <a:r>
              <a:rPr lang="en-US" dirty="0" smtClean="0">
                <a:solidFill>
                  <a:srgbClr val="5D9923"/>
                </a:solidFill>
              </a:rPr>
              <a:t>6.Submit Spring </a:t>
            </a:r>
            <a:r>
              <a:rPr lang="en-US" dirty="0" err="1" smtClean="0">
                <a:solidFill>
                  <a:srgbClr val="5D9923"/>
                </a:solidFill>
              </a:rPr>
              <a:t>Hadoop</a:t>
            </a:r>
            <a:r>
              <a:rPr lang="en-US" dirty="0" smtClean="0">
                <a:solidFill>
                  <a:srgbClr val="5D9923"/>
                </a:solidFill>
              </a:rPr>
              <a:t> Job</a:t>
            </a:r>
            <a:r>
              <a:rPr lang="en-US" dirty="0" smtClean="0"/>
              <a:t>: The job is submitted to </a:t>
            </a:r>
            <a:r>
              <a:rPr lang="en-US" dirty="0" err="1" smtClean="0"/>
              <a:t>Hadoop</a:t>
            </a:r>
            <a:r>
              <a:rPr lang="en-US" dirty="0" smtClean="0"/>
              <a:t> clusters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2-2: Share Data with HDFS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Without data lost – More secure and reliable comparing with Option 2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smtClean="0"/>
              <a:t>Extra </a:t>
            </a:r>
            <a:r>
              <a:rPr lang="en-US" dirty="0" smtClean="0"/>
              <a:t>traffic to HDFS cluster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Container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1188" y="1038225"/>
            <a:ext cx="53816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Hadoop</a:t>
            </a:r>
            <a:r>
              <a:rPr lang="en-US" dirty="0" smtClean="0"/>
              <a:t> Node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1188" y="1495425"/>
            <a:ext cx="53816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1-1: Share Nothing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685800"/>
            <a:ext cx="4758941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1-1: Share Nothing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1.Submit Artifacts</a:t>
            </a:r>
            <a:r>
              <a:rPr lang="en-US" dirty="0" smtClean="0"/>
              <a:t>: User can upload workflow artifacts to web server(s) with REST. Web server(s) are load balanced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2.Queue Request</a:t>
            </a:r>
            <a:r>
              <a:rPr lang="en-US" dirty="0" smtClean="0"/>
              <a:t>: Workflow artifacts are put into queues. Queues are mirrored to ensure high availability</a:t>
            </a:r>
          </a:p>
          <a:p>
            <a:pPr marL="457200" indent="-45720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3.Routing Request</a:t>
            </a:r>
            <a:r>
              <a:rPr lang="en-US" dirty="0" smtClean="0"/>
              <a:t>: Spring </a:t>
            </a:r>
            <a:r>
              <a:rPr lang="en-US" dirty="0" err="1" smtClean="0"/>
              <a:t>Hadoop</a:t>
            </a:r>
            <a:r>
              <a:rPr lang="en-US" dirty="0" smtClean="0"/>
              <a:t> Nodes get request from queue with some routing algorithm to store workflow artifacts</a:t>
            </a:r>
          </a:p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 Submit Job</a:t>
            </a:r>
            <a:r>
              <a:rPr lang="en-US" dirty="0" smtClean="0"/>
              <a:t>: User trigger starting job request to web servers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2. Queue Request</a:t>
            </a:r>
            <a:r>
              <a:rPr lang="en-US" dirty="0" smtClean="0"/>
              <a:t>: Job request are put into queue</a:t>
            </a:r>
          </a:p>
          <a:p>
            <a:pPr marL="457200" indent="-45720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3. Routing Request</a:t>
            </a:r>
            <a:r>
              <a:rPr lang="en-US" dirty="0" smtClean="0"/>
              <a:t>: The nodes where workflow artifacts are stored are picked up to handle the request</a:t>
            </a:r>
          </a:p>
          <a:p>
            <a:pPr marL="457200" indent="-457200"/>
            <a:r>
              <a:rPr lang="en-US" dirty="0" smtClean="0">
                <a:solidFill>
                  <a:srgbClr val="5D9923"/>
                </a:solidFill>
              </a:rPr>
              <a:t>4.Submit Spring </a:t>
            </a:r>
            <a:r>
              <a:rPr lang="en-US" dirty="0" err="1" smtClean="0">
                <a:solidFill>
                  <a:srgbClr val="5D9923"/>
                </a:solidFill>
              </a:rPr>
              <a:t>Hadoop</a:t>
            </a:r>
            <a:r>
              <a:rPr lang="en-US" dirty="0" smtClean="0">
                <a:solidFill>
                  <a:srgbClr val="5D9923"/>
                </a:solidFill>
              </a:rPr>
              <a:t> Job</a:t>
            </a:r>
            <a:r>
              <a:rPr lang="en-US" dirty="0" smtClean="0"/>
              <a:t>: The job is submitted to </a:t>
            </a:r>
            <a:r>
              <a:rPr lang="en-US" dirty="0" err="1" smtClean="0"/>
              <a:t>Hadoop</a:t>
            </a:r>
            <a:r>
              <a:rPr lang="en-US" dirty="0" smtClean="0"/>
              <a:t> clusters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1-1: Share Nothing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err="1" smtClean="0"/>
              <a:t>Performant</a:t>
            </a:r>
            <a:endParaRPr lang="en-US" dirty="0" smtClean="0"/>
          </a:p>
          <a:p>
            <a:pPr lvl="1"/>
            <a:r>
              <a:rPr lang="en-US" dirty="0" smtClean="0"/>
              <a:t>Easy to extend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Data(Jar, XML) lost (This may be mitigated by route data to multiple Spring </a:t>
            </a:r>
            <a:r>
              <a:rPr lang="en-US" dirty="0" err="1" smtClean="0"/>
              <a:t>Hadoop</a:t>
            </a:r>
            <a:r>
              <a:rPr lang="en-US" dirty="0" smtClean="0"/>
              <a:t> Nodes)</a:t>
            </a:r>
          </a:p>
          <a:p>
            <a:pPr lvl="1"/>
            <a:r>
              <a:rPr lang="en-US" dirty="0" smtClean="0"/>
              <a:t>Resource usage is difficult to balance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1-2: Share Nothing with Data Replication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1" y="685800"/>
            <a:ext cx="4800600" cy="5737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1-2: Share Nothing with Data Replication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1.Submit Artifacts</a:t>
            </a:r>
            <a:r>
              <a:rPr lang="en-US" dirty="0" smtClean="0"/>
              <a:t>: User can upload workflow artifacts to web server(s) with REST. Web server(s) are load balanced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2.Queue Request</a:t>
            </a:r>
            <a:r>
              <a:rPr lang="en-US" dirty="0" smtClean="0"/>
              <a:t>: Workflow artifacts are put into queues. Queues are mirrored to ensure high availability</a:t>
            </a:r>
          </a:p>
          <a:p>
            <a:pPr marL="457200" indent="-45720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3-1.Routing Request</a:t>
            </a:r>
            <a:r>
              <a:rPr lang="en-US" dirty="0" smtClean="0"/>
              <a:t>: Spring </a:t>
            </a:r>
            <a:r>
              <a:rPr lang="en-US" dirty="0" err="1" smtClean="0"/>
              <a:t>Hadoop</a:t>
            </a:r>
            <a:r>
              <a:rPr lang="en-US" dirty="0" smtClean="0"/>
              <a:t> Nodes get request from queue with some routing algorithm to store workflow artifacts</a:t>
            </a:r>
          </a:p>
          <a:p>
            <a:pPr marL="457200" indent="-457200"/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3-2.Data Replica</a:t>
            </a:r>
            <a:r>
              <a:rPr lang="en-US" dirty="0" smtClean="0"/>
              <a:t>: Workflow artifacts are replicated to multiple nodes to minimize data lost and balance resource usage</a:t>
            </a:r>
          </a:p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 Submit Job</a:t>
            </a:r>
            <a:r>
              <a:rPr lang="en-US" dirty="0" smtClean="0"/>
              <a:t>: User trigger starting job request to web servers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2. Queue Request</a:t>
            </a:r>
            <a:r>
              <a:rPr lang="en-US" dirty="0" smtClean="0"/>
              <a:t>: Job request are put into queue</a:t>
            </a:r>
          </a:p>
          <a:p>
            <a:pPr marL="457200" indent="-45720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3-1. Routing Request</a:t>
            </a:r>
            <a:r>
              <a:rPr lang="en-US" dirty="0" smtClean="0"/>
              <a:t>: The nodes where workflow artifacts are stored are picked up to handle the request</a:t>
            </a:r>
          </a:p>
          <a:p>
            <a:pPr marL="457200" indent="-457200"/>
            <a:r>
              <a:rPr lang="en-US" dirty="0" smtClean="0">
                <a:solidFill>
                  <a:srgbClr val="5D9923"/>
                </a:solidFill>
              </a:rPr>
              <a:t>4.Submit Spring </a:t>
            </a:r>
            <a:r>
              <a:rPr lang="en-US" dirty="0" err="1" smtClean="0">
                <a:solidFill>
                  <a:srgbClr val="5D9923"/>
                </a:solidFill>
              </a:rPr>
              <a:t>Hadoop</a:t>
            </a:r>
            <a:r>
              <a:rPr lang="en-US" dirty="0" smtClean="0">
                <a:solidFill>
                  <a:srgbClr val="5D9923"/>
                </a:solidFill>
              </a:rPr>
              <a:t> Job</a:t>
            </a:r>
            <a:r>
              <a:rPr lang="en-US" dirty="0" smtClean="0"/>
              <a:t>: The job is submitted to </a:t>
            </a:r>
            <a:r>
              <a:rPr lang="en-US" dirty="0" err="1" smtClean="0"/>
              <a:t>Hadoop</a:t>
            </a:r>
            <a:r>
              <a:rPr lang="en-US" dirty="0" smtClean="0"/>
              <a:t> clusters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1-2: Share Nothing with Data Replication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Without data lost</a:t>
            </a:r>
          </a:p>
          <a:p>
            <a:pPr lvl="1"/>
            <a:r>
              <a:rPr lang="en-US" dirty="0" err="1" smtClean="0"/>
              <a:t>Performant</a:t>
            </a:r>
            <a:endParaRPr lang="en-US" dirty="0" smtClean="0"/>
          </a:p>
          <a:p>
            <a:pPr lvl="1"/>
            <a:r>
              <a:rPr lang="en-US" dirty="0" smtClean="0"/>
              <a:t>Resource usage balance by dynamic data replication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Big development efforts to dynamic replicate data among nodes to minimize data lost</a:t>
            </a:r>
          </a:p>
          <a:p>
            <a:pPr lvl="2">
              <a:buNone/>
            </a:pPr>
            <a:r>
              <a:rPr lang="en-US" dirty="0" smtClean="0"/>
              <a:t>(we may support static data replication to minimize development efforts)</a:t>
            </a:r>
          </a:p>
          <a:p>
            <a:pPr lvl="1"/>
            <a:r>
              <a:rPr lang="en-US" dirty="0" smtClean="0"/>
              <a:t>Big development efforts to dynamic balance resource usage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2-1: Share Data with File Server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685801"/>
            <a:ext cx="4572000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2-1: Share Data with File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1.Submit Artifacts</a:t>
            </a:r>
            <a:r>
              <a:rPr lang="en-US" dirty="0" smtClean="0"/>
              <a:t>: User can upload workflow artifacts to web server(s) with REST. Web server(s) are load balanced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2.Queue Request</a:t>
            </a:r>
            <a:r>
              <a:rPr lang="en-US" dirty="0" smtClean="0"/>
              <a:t>: Workflow artifacts are put into queues. Queues are mirrored to ensure high availability</a:t>
            </a:r>
          </a:p>
          <a:p>
            <a:pPr marL="457200" indent="-45720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3.Store Artifacts</a:t>
            </a:r>
            <a:r>
              <a:rPr lang="en-US" dirty="0" smtClean="0"/>
              <a:t>: Artifacts Repository Nodes retrieve artifacts and store workflow artifacts</a:t>
            </a:r>
          </a:p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 Submit Job</a:t>
            </a:r>
            <a:r>
              <a:rPr lang="en-US" dirty="0" smtClean="0"/>
              <a:t>: User trigger starting job request to web servers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2. Queue Request</a:t>
            </a:r>
            <a:r>
              <a:rPr lang="en-US" dirty="0" smtClean="0"/>
              <a:t>: Job request are put into queue</a:t>
            </a:r>
          </a:p>
          <a:p>
            <a:pPr marL="457200" indent="-45720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4-1. Routing Request</a:t>
            </a:r>
            <a:r>
              <a:rPr lang="en-US" dirty="0" smtClean="0"/>
              <a:t>: Spring </a:t>
            </a:r>
            <a:r>
              <a:rPr lang="en-US" dirty="0" err="1" smtClean="0"/>
              <a:t>Hadoop</a:t>
            </a:r>
            <a:r>
              <a:rPr lang="en-US" dirty="0" smtClean="0"/>
              <a:t> Nodes with more resource capacity handle job request</a:t>
            </a:r>
          </a:p>
          <a:p>
            <a:pPr marL="457200" indent="-457200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4-2.Pull Request</a:t>
            </a:r>
            <a:r>
              <a:rPr lang="en-US" dirty="0" smtClean="0"/>
              <a:t>: Spring </a:t>
            </a:r>
            <a:r>
              <a:rPr lang="en-US" dirty="0" err="1" smtClean="0"/>
              <a:t>Hadoop</a:t>
            </a:r>
            <a:r>
              <a:rPr lang="en-US" dirty="0" smtClean="0"/>
              <a:t> Node which will handle the job request pull workflow artifacts from repository</a:t>
            </a:r>
          </a:p>
          <a:p>
            <a:pPr marL="457200" indent="-457200"/>
            <a:r>
              <a:rPr lang="en-US" dirty="0" smtClean="0">
                <a:solidFill>
                  <a:srgbClr val="5D9923"/>
                </a:solidFill>
              </a:rPr>
              <a:t>5.Submit Spring </a:t>
            </a:r>
            <a:r>
              <a:rPr lang="en-US" dirty="0" err="1" smtClean="0">
                <a:solidFill>
                  <a:srgbClr val="5D9923"/>
                </a:solidFill>
              </a:rPr>
              <a:t>Hadoop</a:t>
            </a:r>
            <a:r>
              <a:rPr lang="en-US" dirty="0" smtClean="0">
                <a:solidFill>
                  <a:srgbClr val="5D9923"/>
                </a:solidFill>
              </a:rPr>
              <a:t> Job</a:t>
            </a:r>
            <a:r>
              <a:rPr lang="en-US" dirty="0" smtClean="0"/>
              <a:t>: The job is submitted to </a:t>
            </a:r>
            <a:r>
              <a:rPr lang="en-US" dirty="0" err="1" smtClean="0"/>
              <a:t>Hadoop</a:t>
            </a:r>
            <a:r>
              <a:rPr lang="en-US" dirty="0" smtClean="0"/>
              <a:t> clusters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Aurora Color Schem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BBB59"/>
      </a:accent1>
      <a:accent2>
        <a:srgbClr val="FFFF99"/>
      </a:accent2>
      <a:accent3>
        <a:srgbClr val="FF9900"/>
      </a:accent3>
      <a:accent4>
        <a:srgbClr val="990000"/>
      </a:accent4>
      <a:accent5>
        <a:srgbClr val="558ED5"/>
      </a:accent5>
      <a:accent6>
        <a:srgbClr val="777777"/>
      </a:accent6>
      <a:hlink>
        <a:srgbClr val="009999"/>
      </a:hlink>
      <a:folHlink>
        <a:srgbClr val="99CC00"/>
      </a:folHlink>
    </a:clrScheme>
    <a:fontScheme name="2_Custom Design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">
  <a:themeElements>
    <a:clrScheme name="Custom 4">
      <a:dk1>
        <a:srgbClr val="333333"/>
      </a:dk1>
      <a:lt1>
        <a:srgbClr val="000000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95D3"/>
        </a:solidFill>
        <a:ln w="9525">
          <a:noFill/>
          <a:round/>
          <a:headEnd/>
          <a:tailEnd/>
        </a:ln>
      </a:spPr>
      <a:bodyPr wrap="none" lIns="0" tIns="0" rIns="0" bIns="0" anchor="ctr"/>
      <a:lstStyle>
        <a:defPPr marL="0" marR="0" indent="0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VMwareCorporateTemplate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Custom Design">
  <a:themeElements>
    <a:clrScheme name="Aurora Color Schem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BBB59"/>
      </a:accent1>
      <a:accent2>
        <a:srgbClr val="FFFF99"/>
      </a:accent2>
      <a:accent3>
        <a:srgbClr val="FF9900"/>
      </a:accent3>
      <a:accent4>
        <a:srgbClr val="990000"/>
      </a:accent4>
      <a:accent5>
        <a:srgbClr val="558ED5"/>
      </a:accent5>
      <a:accent6>
        <a:srgbClr val="777777"/>
      </a:accent6>
      <a:hlink>
        <a:srgbClr val="009999"/>
      </a:hlink>
      <a:folHlink>
        <a:srgbClr val="99CC00"/>
      </a:folHlink>
    </a:clrScheme>
    <a:fontScheme name="2_Custom Design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92423</TotalTime>
  <Words>698</Words>
  <Application>Microsoft Office PowerPoint</Application>
  <PresentationFormat>On-screen Show (4:3)</PresentationFormat>
  <Paragraphs>70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VMware Confidential</vt:lpstr>
      <vt:lpstr>2_Custom Design</vt:lpstr>
      <vt:lpstr>Blank</vt:lpstr>
      <vt:lpstr>1_VMware Confidential</vt:lpstr>
      <vt:lpstr>2_VMware Confidential</vt:lpstr>
      <vt:lpstr>VMwareCorporateTemplate</vt:lpstr>
      <vt:lpstr>3_Custom Design</vt:lpstr>
      <vt:lpstr>Spring Hadoop Admin Scalability Solution </vt:lpstr>
      <vt:lpstr>Option 1-1: Share Nothing</vt:lpstr>
      <vt:lpstr>Option 1-1: Share Nothing</vt:lpstr>
      <vt:lpstr>Option 1-1: Share Nothing</vt:lpstr>
      <vt:lpstr>Option 1-2: Share Nothing with Data Replication</vt:lpstr>
      <vt:lpstr>Option 1-2: Share Nothing with Data Replication</vt:lpstr>
      <vt:lpstr>Option 1-2: Share Nothing with Data Replication</vt:lpstr>
      <vt:lpstr>Option 2-1: Share Data with File Server</vt:lpstr>
      <vt:lpstr>Option 2-1: Share Data with File Server</vt:lpstr>
      <vt:lpstr>Option 2-1: Share Data with File Server</vt:lpstr>
      <vt:lpstr>Option 2-2: Share Data with HDFS</vt:lpstr>
      <vt:lpstr>Option 2-2: Share Data with HDFS</vt:lpstr>
      <vt:lpstr>Option 2-2: Share Data with HDFS</vt:lpstr>
      <vt:lpstr>Web Container</vt:lpstr>
      <vt:lpstr>Spring Hadoop Node</vt:lpstr>
      <vt:lpstr>Slide 15</vt:lpstr>
    </vt:vector>
  </TitlesOfParts>
  <Company>CM Capital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EMC/VMwre</dc:title>
  <dc:creator>June Yang</dc:creator>
  <cp:lastModifiedBy>EMC</cp:lastModifiedBy>
  <cp:revision>2995</cp:revision>
  <cp:lastPrinted>2012-05-03T15:15:15Z</cp:lastPrinted>
  <dcterms:created xsi:type="dcterms:W3CDTF">2011-04-02T15:51:24Z</dcterms:created>
  <dcterms:modified xsi:type="dcterms:W3CDTF">2012-06-05T05:51:36Z</dcterms:modified>
</cp:coreProperties>
</file>