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0" r:id="rId3"/>
    <p:sldId id="274" r:id="rId4"/>
    <p:sldId id="282" r:id="rId5"/>
    <p:sldId id="291" r:id="rId6"/>
    <p:sldId id="262" r:id="rId7"/>
    <p:sldId id="265" r:id="rId8"/>
    <p:sldId id="284" r:id="rId9"/>
    <p:sldId id="285" r:id="rId10"/>
    <p:sldId id="286" r:id="rId11"/>
    <p:sldId id="287" r:id="rId12"/>
    <p:sldId id="267" r:id="rId13"/>
    <p:sldId id="278" r:id="rId14"/>
    <p:sldId id="279" r:id="rId15"/>
    <p:sldId id="263" r:id="rId16"/>
    <p:sldId id="289" r:id="rId17"/>
    <p:sldId id="275" r:id="rId18"/>
    <p:sldId id="276" r:id="rId19"/>
    <p:sldId id="277" r:id="rId20"/>
    <p:sldId id="288" r:id="rId21"/>
    <p:sldId id="261" r:id="rId22"/>
  </p:sldIdLst>
  <p:sldSz cx="9144000" cy="6858000" type="screen4x3"/>
  <p:notesSz cx="6884988" cy="100187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ricsson Capital TT" panose="02000503000000020004" pitchFamily="2" charset="0"/>
      <p:regular r:id="rId2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95322" autoAdjust="0"/>
  </p:normalViewPr>
  <p:slideViewPr>
    <p:cSldViewPr snapToGrid="0" snapToObjects="1">
      <p:cViewPr varScale="1">
        <p:scale>
          <a:sx n="109" d="100"/>
          <a:sy n="109" d="100"/>
        </p:scale>
        <p:origin x="-1116" y="-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</p:guideLst>
    </p:cSldViewPr>
  </p:slideViewPr>
  <p:outlineViewPr>
    <p:cViewPr>
      <p:scale>
        <a:sx n="33" d="100"/>
        <a:sy n="33" d="100"/>
      </p:scale>
      <p:origin x="0" y="3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NTAF CONFORMANCE TESTS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2013-09-09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6D27AA8E-E84D-4CF0-8C2F-0C09D9FA5F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126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2013-09-09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4F3C47BF-6C62-49FD-81F0-14F77AE04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NTAF CONFORMANCE TESTS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502534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2013-09-09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2867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7561653-A2A0-44B6-A0EE-17BDA1A07EFC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2867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NTAF CONFORMANCE TESTS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2013-09-09 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2A090D-A691-4D46-9353-85AC9C7104AA}" type="slidenum">
              <a:rPr lang="en-US" sz="1200" smtClean="0"/>
              <a:pPr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29702" name="Header Placeholder 5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NTAF CONFORMANCE TESTS </a:t>
            </a:r>
          </a:p>
        </p:txBody>
      </p:sp>
      <p:sp>
        <p:nvSpPr>
          <p:cNvPr id="29703" name="Footer Placeholder 6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2013-09-09 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20634E4-24EB-4C88-AEA2-A16F05A0D257}" type="slidenum">
              <a:rPr lang="en-US" sz="1200" smtClean="0"/>
              <a:pPr eaLnBrk="1" hangingPunct="1">
                <a:defRPr/>
              </a:pPr>
              <a:t>21</a:t>
            </a:fld>
            <a:endParaRPr lang="en-US" sz="1200" smtClean="0"/>
          </a:p>
        </p:txBody>
      </p:sp>
      <p:sp>
        <p:nvSpPr>
          <p:cNvPr id="30726" name="Header Placeholder 5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NTAF CONFORMANCE TESTS </a:t>
            </a:r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1514475" y="2828925"/>
            <a:ext cx="1476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</a:endParaRPr>
          </a:p>
        </p:txBody>
      </p:sp>
      <p:pic>
        <p:nvPicPr>
          <p:cNvPr id="5" name="Logo2011" descr="ERI_UF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31800"/>
            <a:ext cx="1027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699" y="5137200"/>
            <a:ext cx="8355014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3700" y="1808709"/>
            <a:ext cx="8351839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69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5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9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1887538" y="438150"/>
            <a:ext cx="1765300" cy="627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44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 minimum 24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</a:rPr>
              <a:t>minimum 20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endParaRPr lang="en-US" sz="80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</a:rPr>
              <a:t>Characters for Embedded font:</a:t>
            </a:r>
            <a:br>
              <a:rPr lang="en-US" sz="500" smtClean="0">
                <a:solidFill>
                  <a:srgbClr val="9FB7D3"/>
                </a:solidFill>
              </a:rPr>
            </a:b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smtClean="0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defRPr/>
            </a:pPr>
            <a:r>
              <a:rPr lang="en-US" sz="50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1027" name="Econ2011" descr="ECON_RGB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360363"/>
            <a:ext cx="4445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87888A"/>
                </a:solidFill>
              </a:rPr>
              <a:t>NTAF CONFORMANCE TESTS  |  Ericsson Internal  |  2013-09-09  |  Page </a:t>
            </a:r>
            <a:fld id="{50DA9A42-2FB3-4D63-9C06-CA2D3C3045BC}" type="slidenum">
              <a:rPr lang="en-US" sz="800" smtClean="0">
                <a:solidFill>
                  <a:srgbClr val="87888A"/>
                </a:solidFill>
              </a:rPr>
              <a:pPr eaLnBrk="1" hangingPunct="1">
                <a:defRPr/>
              </a:pPr>
              <a:t>‹#›</a:t>
            </a:fld>
            <a:endParaRPr lang="en-US" sz="800" smtClean="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225"/>
            <a:ext cx="835183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39713"/>
            <a:ext cx="749458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393700" y="1808163"/>
            <a:ext cx="8351838" cy="2840037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NTAF CONFORMANCE TESTS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393700" y="4740275"/>
            <a:ext cx="8355013" cy="17827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Elem</a:t>
            </a:r>
            <a:r>
              <a:rPr lang="hu-HU" smtClean="0"/>
              <a:t>ér Lelik</a:t>
            </a:r>
          </a:p>
          <a:p>
            <a:pPr eaLnBrk="1" hangingPunct="1">
              <a:spcBef>
                <a:spcPct val="0"/>
              </a:spcBef>
            </a:pPr>
            <a:r>
              <a:rPr lang="hu-HU" smtClean="0"/>
              <a:t>Ericsson Test Competence Centre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Westford, MA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September 17-19, 2013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r>
              <a:rPr lang="en-US" smtClean="0"/>
              <a:t>admin/ntaf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OPENFIRE CREDENTIALS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646238"/>
            <a:ext cx="6215063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r>
              <a:rPr lang="en-US" smtClean="0"/>
              <a:t>cd Conformance/bin</a:t>
            </a:r>
          </a:p>
          <a:p>
            <a:pPr eaLnBrk="1" hangingPunct="1"/>
            <a:r>
              <a:rPr lang="en-US" smtClean="0"/>
              <a:t>../src/install.script</a:t>
            </a:r>
          </a:p>
          <a:p>
            <a:pPr eaLnBrk="1" hangingPunct="1"/>
            <a:r>
              <a:rPr lang="en-US" smtClean="0"/>
              <a:t>make</a:t>
            </a:r>
          </a:p>
          <a:p>
            <a:pPr eaLnBrk="1" hangingPunct="1"/>
            <a:r>
              <a:rPr lang="en-US" smtClean="0"/>
              <a:t>ttcn3_start NTAF_exec NTAF.cfg</a:t>
            </a:r>
          </a:p>
          <a:p>
            <a:pPr eaLnBrk="1" hangingPunct="1"/>
            <a:endParaRPr lang="en-US" smtClean="0"/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STARTING THE TESTS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4630738"/>
            <a:ext cx="2857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489950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693738" y="2085975"/>
            <a:ext cx="5360987" cy="33829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15364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Network layout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15305" y="2752078"/>
            <a:ext cx="2015230" cy="189982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r"/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5368" name="Straight Arrow Connector 18"/>
          <p:cNvCxnSpPr>
            <a:cxnSpLocks noChangeShapeType="1"/>
          </p:cNvCxnSpPr>
          <p:nvPr/>
        </p:nvCxnSpPr>
        <p:spPr bwMode="auto">
          <a:xfrm flipV="1">
            <a:off x="4483100" y="4660900"/>
            <a:ext cx="0" cy="603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Straight Arrow Connector 19"/>
          <p:cNvCxnSpPr>
            <a:cxnSpLocks noChangeShapeType="1"/>
          </p:cNvCxnSpPr>
          <p:nvPr/>
        </p:nvCxnSpPr>
        <p:spPr bwMode="auto">
          <a:xfrm flipV="1">
            <a:off x="7543800" y="4660900"/>
            <a:ext cx="0" cy="6207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Straight Connector 21"/>
          <p:cNvCxnSpPr>
            <a:cxnSpLocks noChangeShapeType="1"/>
          </p:cNvCxnSpPr>
          <p:nvPr/>
        </p:nvCxnSpPr>
        <p:spPr bwMode="auto">
          <a:xfrm>
            <a:off x="4483100" y="5256213"/>
            <a:ext cx="3078163" cy="25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6400799" y="2760952"/>
            <a:ext cx="2284519" cy="18998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90588" y="2514600"/>
            <a:ext cx="2376487" cy="24653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83076" y="2787586"/>
            <a:ext cx="1926454" cy="18731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5378" name="Straight Arrow Connector 13"/>
          <p:cNvCxnSpPr>
            <a:cxnSpLocks noChangeShapeType="1"/>
          </p:cNvCxnSpPr>
          <p:nvPr/>
        </p:nvCxnSpPr>
        <p:spPr bwMode="auto">
          <a:xfrm>
            <a:off x="3009900" y="3781425"/>
            <a:ext cx="70485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34" y="3487750"/>
            <a:ext cx="1406248" cy="5793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422650"/>
            <a:ext cx="1703387" cy="5588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1" name="TextBox 15"/>
          <p:cNvSpPr txBox="1">
            <a:spLocks noChangeArrowheads="1"/>
          </p:cNvSpPr>
          <p:nvPr/>
        </p:nvSpPr>
        <p:spPr bwMode="auto">
          <a:xfrm>
            <a:off x="3736975" y="2200275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XMPP Server</a:t>
            </a:r>
          </a:p>
        </p:txBody>
      </p:sp>
      <p:sp>
        <p:nvSpPr>
          <p:cNvPr id="15382" name="TextBox 15"/>
          <p:cNvSpPr txBox="1">
            <a:spLocks noChangeArrowheads="1"/>
          </p:cNvSpPr>
          <p:nvPr/>
        </p:nvSpPr>
        <p:spPr bwMode="auto">
          <a:xfrm>
            <a:off x="890588" y="2085975"/>
            <a:ext cx="265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NTAF/XMPP Client</a:t>
            </a:r>
          </a:p>
        </p:txBody>
      </p:sp>
      <p:sp>
        <p:nvSpPr>
          <p:cNvPr id="15383" name="TextBox 17"/>
          <p:cNvSpPr txBox="1">
            <a:spLocks noChangeArrowheads="1"/>
          </p:cNvSpPr>
          <p:nvPr/>
        </p:nvSpPr>
        <p:spPr bwMode="auto">
          <a:xfrm>
            <a:off x="6354763" y="2201863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NTAF/XMPP Client</a:t>
            </a:r>
          </a:p>
        </p:txBody>
      </p:sp>
      <p:sp>
        <p:nvSpPr>
          <p:cNvPr id="15384" name="TextBox 15"/>
          <p:cNvSpPr txBox="1">
            <a:spLocks noChangeArrowheads="1"/>
          </p:cNvSpPr>
          <p:nvPr/>
        </p:nvSpPr>
        <p:spPr bwMode="auto">
          <a:xfrm>
            <a:off x="958850" y="5051425"/>
            <a:ext cx="808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/>
              <a:t>VM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489950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461963" y="1800225"/>
            <a:ext cx="5592762" cy="36687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16388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Test scenarios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15305" y="2752078"/>
            <a:ext cx="2015230" cy="189982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r"/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6392" name="Straight Arrow Connector 18"/>
          <p:cNvCxnSpPr>
            <a:cxnSpLocks noChangeShapeType="1"/>
          </p:cNvCxnSpPr>
          <p:nvPr/>
        </p:nvCxnSpPr>
        <p:spPr bwMode="auto">
          <a:xfrm flipV="1">
            <a:off x="4483100" y="4660900"/>
            <a:ext cx="0" cy="603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Arrow Connector 19"/>
          <p:cNvCxnSpPr>
            <a:cxnSpLocks noChangeShapeType="1"/>
          </p:cNvCxnSpPr>
          <p:nvPr/>
        </p:nvCxnSpPr>
        <p:spPr bwMode="auto">
          <a:xfrm flipV="1">
            <a:off x="7543800" y="4660900"/>
            <a:ext cx="0" cy="6207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Connector 21"/>
          <p:cNvCxnSpPr>
            <a:cxnSpLocks noChangeShapeType="1"/>
          </p:cNvCxnSpPr>
          <p:nvPr/>
        </p:nvCxnSpPr>
        <p:spPr bwMode="auto">
          <a:xfrm>
            <a:off x="4483100" y="5256213"/>
            <a:ext cx="3078163" cy="25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6400799" y="2760952"/>
            <a:ext cx="2284519" cy="18998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90588" y="2319338"/>
            <a:ext cx="2616200" cy="280352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83076" y="2787586"/>
            <a:ext cx="1926454" cy="18731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6402" name="Straight Arrow Connector 13"/>
          <p:cNvCxnSpPr>
            <a:cxnSpLocks noChangeShapeType="1"/>
          </p:cNvCxnSpPr>
          <p:nvPr/>
        </p:nvCxnSpPr>
        <p:spPr bwMode="auto">
          <a:xfrm>
            <a:off x="3009900" y="3702050"/>
            <a:ext cx="70485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TextBox 4"/>
          <p:cNvSpPr txBox="1">
            <a:spLocks noChangeArrowheads="1"/>
          </p:cNvSpPr>
          <p:nvPr/>
        </p:nvSpPr>
        <p:spPr bwMode="auto">
          <a:xfrm>
            <a:off x="6276975" y="2119313"/>
            <a:ext cx="2716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SUT: NTAF </a:t>
            </a:r>
            <a:r>
              <a:rPr lang="en-US">
                <a:solidFill>
                  <a:srgbClr val="FF0000"/>
                </a:solidFill>
              </a:rPr>
              <a:t>Provider</a:t>
            </a:r>
          </a:p>
        </p:txBody>
      </p:sp>
      <p:sp>
        <p:nvSpPr>
          <p:cNvPr id="16404" name="TextBox 15"/>
          <p:cNvSpPr txBox="1">
            <a:spLocks noChangeArrowheads="1"/>
          </p:cNvSpPr>
          <p:nvPr/>
        </p:nvSpPr>
        <p:spPr bwMode="auto">
          <a:xfrm>
            <a:off x="3736975" y="2200275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XMPP Server</a:t>
            </a:r>
          </a:p>
        </p:txBody>
      </p:sp>
      <p:sp>
        <p:nvSpPr>
          <p:cNvPr id="16405" name="TextBox 16"/>
          <p:cNvSpPr txBox="1">
            <a:spLocks noChangeArrowheads="1"/>
          </p:cNvSpPr>
          <p:nvPr/>
        </p:nvSpPr>
        <p:spPr bwMode="auto">
          <a:xfrm>
            <a:off x="933450" y="1912938"/>
            <a:ext cx="222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NTAF Requestor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34" y="3487750"/>
            <a:ext cx="1406248" cy="5793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430588"/>
            <a:ext cx="1704975" cy="56038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08" name="TextBox 15"/>
          <p:cNvSpPr txBox="1">
            <a:spLocks noChangeArrowheads="1"/>
          </p:cNvSpPr>
          <p:nvPr/>
        </p:nvSpPr>
        <p:spPr bwMode="auto">
          <a:xfrm>
            <a:off x="958850" y="5122863"/>
            <a:ext cx="808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/>
              <a:t>VM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393700" y="1525588"/>
            <a:ext cx="8489950" cy="43957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461963" y="1800225"/>
            <a:ext cx="5592762" cy="36687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17412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Test scenarios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15305" y="2752078"/>
            <a:ext cx="2015230" cy="189982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r"/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7416" name="Straight Arrow Connector 18"/>
          <p:cNvCxnSpPr>
            <a:cxnSpLocks noChangeShapeType="1"/>
          </p:cNvCxnSpPr>
          <p:nvPr/>
        </p:nvCxnSpPr>
        <p:spPr bwMode="auto">
          <a:xfrm flipV="1">
            <a:off x="4483100" y="4660900"/>
            <a:ext cx="0" cy="603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Arrow Connector 19"/>
          <p:cNvCxnSpPr>
            <a:cxnSpLocks noChangeShapeType="1"/>
          </p:cNvCxnSpPr>
          <p:nvPr/>
        </p:nvCxnSpPr>
        <p:spPr bwMode="auto">
          <a:xfrm flipV="1">
            <a:off x="7543800" y="4660900"/>
            <a:ext cx="0" cy="6207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Connector 21"/>
          <p:cNvCxnSpPr>
            <a:cxnSpLocks noChangeShapeType="1"/>
          </p:cNvCxnSpPr>
          <p:nvPr/>
        </p:nvCxnSpPr>
        <p:spPr bwMode="auto">
          <a:xfrm>
            <a:off x="4483100" y="5256213"/>
            <a:ext cx="3078163" cy="25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6400799" y="2760952"/>
            <a:ext cx="2284519" cy="18998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90588" y="2319338"/>
            <a:ext cx="2616200" cy="280352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83076" y="2787586"/>
            <a:ext cx="1926454" cy="18731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7426" name="Straight Arrow Connector 13"/>
          <p:cNvCxnSpPr>
            <a:cxnSpLocks noChangeShapeType="1"/>
          </p:cNvCxnSpPr>
          <p:nvPr/>
        </p:nvCxnSpPr>
        <p:spPr bwMode="auto">
          <a:xfrm>
            <a:off x="3009900" y="3702050"/>
            <a:ext cx="70485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6170613" y="2119313"/>
            <a:ext cx="2716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SUT: NTAF </a:t>
            </a:r>
            <a:r>
              <a:rPr lang="en-US">
                <a:solidFill>
                  <a:srgbClr val="FF0000"/>
                </a:solidFill>
              </a:rPr>
              <a:t>Requestor</a:t>
            </a:r>
          </a:p>
        </p:txBody>
      </p:sp>
      <p:sp>
        <p:nvSpPr>
          <p:cNvPr id="17428" name="TextBox 15"/>
          <p:cNvSpPr txBox="1">
            <a:spLocks noChangeArrowheads="1"/>
          </p:cNvSpPr>
          <p:nvPr/>
        </p:nvSpPr>
        <p:spPr bwMode="auto">
          <a:xfrm>
            <a:off x="3736975" y="2200275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XMPP Server</a:t>
            </a:r>
          </a:p>
        </p:txBody>
      </p:sp>
      <p:sp>
        <p:nvSpPr>
          <p:cNvPr id="17429" name="TextBox 16"/>
          <p:cNvSpPr txBox="1">
            <a:spLocks noChangeArrowheads="1"/>
          </p:cNvSpPr>
          <p:nvPr/>
        </p:nvSpPr>
        <p:spPr bwMode="auto">
          <a:xfrm>
            <a:off x="933450" y="1912938"/>
            <a:ext cx="222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NTAF Provider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34" y="3487750"/>
            <a:ext cx="1406248" cy="5793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441700"/>
            <a:ext cx="1704975" cy="5588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2" name="TextBox 15"/>
          <p:cNvSpPr txBox="1">
            <a:spLocks noChangeArrowheads="1"/>
          </p:cNvSpPr>
          <p:nvPr/>
        </p:nvSpPr>
        <p:spPr bwMode="auto">
          <a:xfrm>
            <a:off x="958850" y="5081588"/>
            <a:ext cx="808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/>
              <a:t>VM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" name="Rectangle 50"/>
          <p:cNvSpPr/>
          <p:nvPr/>
        </p:nvSpPr>
        <p:spPr bwMode="auto">
          <a:xfrm>
            <a:off x="284163" y="1589088"/>
            <a:ext cx="6089650" cy="46434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47675" y="1800225"/>
            <a:ext cx="3494088" cy="408622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843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Test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0314" y="4403324"/>
            <a:ext cx="2041865" cy="67470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314" y="2198701"/>
            <a:ext cx="2041865" cy="67470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0314" y="3133816"/>
            <a:ext cx="967666" cy="10298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8441" name="Straight Arrow Connector 9"/>
          <p:cNvCxnSpPr>
            <a:cxnSpLocks noChangeShapeType="1"/>
          </p:cNvCxnSpPr>
          <p:nvPr/>
        </p:nvCxnSpPr>
        <p:spPr bwMode="auto">
          <a:xfrm flipV="1">
            <a:off x="1114425" y="4164013"/>
            <a:ext cx="0" cy="2397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Arrow Connector 11"/>
          <p:cNvCxnSpPr>
            <a:cxnSpLocks noChangeShapeType="1"/>
          </p:cNvCxnSpPr>
          <p:nvPr/>
        </p:nvCxnSpPr>
        <p:spPr bwMode="auto">
          <a:xfrm flipV="1">
            <a:off x="1114425" y="2873375"/>
            <a:ext cx="4763" cy="260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Arrow Connector 14"/>
          <p:cNvCxnSpPr>
            <a:cxnSpLocks noChangeShapeType="1"/>
          </p:cNvCxnSpPr>
          <p:nvPr/>
        </p:nvCxnSpPr>
        <p:spPr bwMode="auto">
          <a:xfrm>
            <a:off x="2263775" y="2873375"/>
            <a:ext cx="0" cy="1516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4172503" y="2198700"/>
            <a:ext cx="1118587" cy="286601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8445" name="Straight Arrow Connector 16"/>
          <p:cNvCxnSpPr>
            <a:cxnSpLocks noChangeShapeType="1"/>
          </p:cNvCxnSpPr>
          <p:nvPr/>
        </p:nvCxnSpPr>
        <p:spPr bwMode="auto">
          <a:xfrm flipV="1">
            <a:off x="1673225" y="5080000"/>
            <a:ext cx="0" cy="4524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Connector 24"/>
          <p:cNvCxnSpPr>
            <a:cxnSpLocks noChangeShapeType="1"/>
          </p:cNvCxnSpPr>
          <p:nvPr/>
        </p:nvCxnSpPr>
        <p:spPr bwMode="auto">
          <a:xfrm flipV="1">
            <a:off x="1651000" y="5514975"/>
            <a:ext cx="2740025" cy="174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6684885" y="2197959"/>
            <a:ext cx="1118587" cy="286601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r"/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18448" name="Straight Arrow Connector 31"/>
          <p:cNvCxnSpPr>
            <a:cxnSpLocks noChangeShapeType="1"/>
          </p:cNvCxnSpPr>
          <p:nvPr/>
        </p:nvCxnSpPr>
        <p:spPr bwMode="auto">
          <a:xfrm flipV="1">
            <a:off x="5027613" y="5045075"/>
            <a:ext cx="0" cy="4699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Connector 32"/>
          <p:cNvCxnSpPr>
            <a:cxnSpLocks noChangeShapeType="1"/>
          </p:cNvCxnSpPr>
          <p:nvPr/>
        </p:nvCxnSpPr>
        <p:spPr bwMode="auto">
          <a:xfrm>
            <a:off x="5027613" y="5497513"/>
            <a:ext cx="22161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Straight Arrow Connector 37"/>
          <p:cNvCxnSpPr>
            <a:cxnSpLocks noChangeShapeType="1"/>
          </p:cNvCxnSpPr>
          <p:nvPr/>
        </p:nvCxnSpPr>
        <p:spPr bwMode="auto">
          <a:xfrm flipV="1">
            <a:off x="7243763" y="5045075"/>
            <a:ext cx="0" cy="4699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Straight Arrow Connector 48"/>
          <p:cNvCxnSpPr>
            <a:cxnSpLocks noChangeShapeType="1"/>
          </p:cNvCxnSpPr>
          <p:nvPr/>
        </p:nvCxnSpPr>
        <p:spPr bwMode="auto">
          <a:xfrm flipV="1">
            <a:off x="4376738" y="5056188"/>
            <a:ext cx="0" cy="468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2845293" y="2198701"/>
            <a:ext cx="967666" cy="28793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freezing" dir="t"/>
          </a:scene3d>
          <a:sp3d prstMaterial="powde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8453" name="Elbow Connector 55"/>
          <p:cNvCxnSpPr>
            <a:cxnSpLocks noChangeShapeType="1"/>
          </p:cNvCxnSpPr>
          <p:nvPr/>
        </p:nvCxnSpPr>
        <p:spPr bwMode="auto">
          <a:xfrm>
            <a:off x="1935163" y="2873375"/>
            <a:ext cx="909637" cy="446088"/>
          </a:xfrm>
          <a:prstGeom prst="bentConnector3">
            <a:avLst>
              <a:gd name="adj1" fmla="val -731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Elbow Connector 58"/>
          <p:cNvCxnSpPr>
            <a:cxnSpLocks noChangeShapeType="1"/>
          </p:cNvCxnSpPr>
          <p:nvPr/>
        </p:nvCxnSpPr>
        <p:spPr bwMode="auto">
          <a:xfrm>
            <a:off x="1570038" y="3648075"/>
            <a:ext cx="1274762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Elbow Connector 62"/>
          <p:cNvCxnSpPr>
            <a:cxnSpLocks noChangeShapeType="1"/>
          </p:cNvCxnSpPr>
          <p:nvPr/>
        </p:nvCxnSpPr>
        <p:spPr bwMode="auto">
          <a:xfrm flipV="1">
            <a:off x="1935163" y="3843338"/>
            <a:ext cx="909637" cy="560387"/>
          </a:xfrm>
          <a:prstGeom prst="bentConnector3">
            <a:avLst>
              <a:gd name="adj1" fmla="val -1708"/>
            </a:avLst>
          </a:prstGeom>
          <a:noFill/>
          <a:ln w="1270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Box 69"/>
          <p:cNvSpPr txBox="1">
            <a:spLocks noChangeArrowheads="1"/>
          </p:cNvSpPr>
          <p:nvPr/>
        </p:nvSpPr>
        <p:spPr bwMode="auto">
          <a:xfrm>
            <a:off x="3124200" y="3003550"/>
            <a:ext cx="417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MTC</a:t>
            </a:r>
          </a:p>
        </p:txBody>
      </p:sp>
      <p:sp>
        <p:nvSpPr>
          <p:cNvPr id="18457" name="TextBox 70"/>
          <p:cNvSpPr txBox="1">
            <a:spLocks noChangeArrowheads="1"/>
          </p:cNvSpPr>
          <p:nvPr/>
        </p:nvSpPr>
        <p:spPr bwMode="auto">
          <a:xfrm>
            <a:off x="1111250" y="4549775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18458" name="TextBox 73"/>
          <p:cNvSpPr txBox="1">
            <a:spLocks noChangeArrowheads="1"/>
          </p:cNvSpPr>
          <p:nvPr/>
        </p:nvSpPr>
        <p:spPr bwMode="auto">
          <a:xfrm>
            <a:off x="630238" y="3535363"/>
            <a:ext cx="1071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decoding</a:t>
            </a:r>
          </a:p>
        </p:txBody>
      </p:sp>
      <p:sp>
        <p:nvSpPr>
          <p:cNvPr id="18459" name="TextBox 74"/>
          <p:cNvSpPr txBox="1">
            <a:spLocks noChangeArrowheads="1"/>
          </p:cNvSpPr>
          <p:nvPr/>
        </p:nvSpPr>
        <p:spPr bwMode="auto">
          <a:xfrm>
            <a:off x="958850" y="2346325"/>
            <a:ext cx="130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behaviour</a:t>
            </a:r>
          </a:p>
        </p:txBody>
      </p:sp>
      <p:sp>
        <p:nvSpPr>
          <p:cNvPr id="18472" name="TextBox 75"/>
          <p:cNvSpPr txBox="1">
            <a:spLocks noChangeArrowheads="1"/>
          </p:cNvSpPr>
          <p:nvPr/>
        </p:nvSpPr>
        <p:spPr bwMode="auto">
          <a:xfrm>
            <a:off x="4172503" y="1676400"/>
            <a:ext cx="1677881" cy="4000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XMPP server</a:t>
            </a:r>
          </a:p>
        </p:txBody>
      </p:sp>
      <p:sp>
        <p:nvSpPr>
          <p:cNvPr id="18473" name="TextBox 77"/>
          <p:cNvSpPr txBox="1">
            <a:spLocks noChangeArrowheads="1"/>
          </p:cNvSpPr>
          <p:nvPr/>
        </p:nvSpPr>
        <p:spPr bwMode="auto">
          <a:xfrm>
            <a:off x="6889750" y="1628775"/>
            <a:ext cx="719138" cy="4000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SUT</a:t>
            </a:r>
          </a:p>
        </p:txBody>
      </p:sp>
      <p:sp>
        <p:nvSpPr>
          <p:cNvPr id="18474" name="TextBox 79"/>
          <p:cNvSpPr txBox="1">
            <a:spLocks noChangeArrowheads="1"/>
          </p:cNvSpPr>
          <p:nvPr/>
        </p:nvSpPr>
        <p:spPr bwMode="auto">
          <a:xfrm>
            <a:off x="5291138" y="5064125"/>
            <a:ext cx="1490662" cy="4000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XMPP/TCP</a:t>
            </a:r>
          </a:p>
        </p:txBody>
      </p:sp>
      <p:sp>
        <p:nvSpPr>
          <p:cNvPr id="18475" name="TextBox 80"/>
          <p:cNvSpPr txBox="1">
            <a:spLocks noChangeArrowheads="1"/>
          </p:cNvSpPr>
          <p:nvPr/>
        </p:nvSpPr>
        <p:spPr bwMode="auto">
          <a:xfrm>
            <a:off x="2207419" y="5114925"/>
            <a:ext cx="1489075" cy="4000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clear"/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XMPP/TCP</a:t>
            </a:r>
          </a:p>
        </p:txBody>
      </p:sp>
      <p:sp>
        <p:nvSpPr>
          <p:cNvPr id="2" name="TextBox 15"/>
          <p:cNvSpPr txBox="1">
            <a:spLocks noChangeArrowheads="1"/>
          </p:cNvSpPr>
          <p:nvPr/>
        </p:nvSpPr>
        <p:spPr bwMode="auto">
          <a:xfrm>
            <a:off x="790575" y="5868988"/>
            <a:ext cx="808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/>
              <a:t>VM</a:t>
            </a:r>
            <a:endParaRPr 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92" y="3377703"/>
            <a:ext cx="926853" cy="38187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05670" y="5745877"/>
            <a:ext cx="1917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ntaf.conformance.test:5222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96875" y="1509713"/>
            <a:ext cx="8351838" cy="51847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Simplifying assumptions:</a:t>
            </a:r>
          </a:p>
        </p:txBody>
      </p: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838200" y="1930400"/>
            <a:ext cx="7735888" cy="4618038"/>
            <a:chOff x="837461" y="1930586"/>
            <a:chExt cx="7736888" cy="4618177"/>
          </a:xfrm>
        </p:grpSpPr>
        <p:sp>
          <p:nvSpPr>
            <p:cNvPr id="4" name="Rectangle 3"/>
            <p:cNvSpPr/>
            <p:nvPr/>
          </p:nvSpPr>
          <p:spPr bwMode="auto">
            <a:xfrm>
              <a:off x="3487444" y="2130641"/>
              <a:ext cx="1526959" cy="127838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816353" y="4710966"/>
              <a:ext cx="1526959" cy="127838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45149" y="4710967"/>
              <a:ext cx="1526959" cy="127838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37461" y="3417903"/>
              <a:ext cx="1526959" cy="127838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cxnSp>
          <p:nvCxnSpPr>
            <p:cNvPr id="9" name="Elbow Connector 8"/>
            <p:cNvCxnSpPr>
              <a:stCxn id="7" idx="0"/>
              <a:endCxn id="4" idx="1"/>
            </p:cNvCxnSpPr>
            <p:nvPr/>
          </p:nvCxnSpPr>
          <p:spPr bwMode="auto">
            <a:xfrm rot="5400000" flipH="1" flipV="1">
              <a:off x="2220158" y="2150618"/>
              <a:ext cx="648069" cy="188650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</p:cxnSp>
        <p:cxnSp>
          <p:nvCxnSpPr>
            <p:cNvPr id="12" name="Elbow Connector 11"/>
            <p:cNvCxnSpPr/>
            <p:nvPr/>
          </p:nvCxnSpPr>
          <p:spPr bwMode="auto">
            <a:xfrm rot="16200000" flipH="1">
              <a:off x="3664997" y="4023436"/>
              <a:ext cx="1287262" cy="6732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</p:cxnSp>
        <p:cxnSp>
          <p:nvCxnSpPr>
            <p:cNvPr id="14" name="Elbow Connector 13"/>
            <p:cNvCxnSpPr/>
            <p:nvPr/>
          </p:nvCxnSpPr>
          <p:spPr bwMode="auto">
            <a:xfrm rot="16200000" flipH="1">
              <a:off x="4859843" y="2933270"/>
              <a:ext cx="1932255" cy="1623135"/>
            </a:xfrm>
            <a:prstGeom prst="bentConnector3">
              <a:avLst>
                <a:gd name="adj1" fmla="val 3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</p:cxnSp>
        <p:sp>
          <p:nvSpPr>
            <p:cNvPr id="21" name="Rectangle 20"/>
            <p:cNvSpPr/>
            <p:nvPr/>
          </p:nvSpPr>
          <p:spPr bwMode="auto">
            <a:xfrm>
              <a:off x="1273947" y="405709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426347" y="420949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78747" y="436189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731147" y="451429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095566" y="5075070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274967" y="5350159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05416" y="5592931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883547" y="466669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03760" y="5470126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579833" y="5592930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2539" y="5758650"/>
              <a:ext cx="653987" cy="79011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>
              <a:bevelT/>
            </a:sp3d>
          </p:spPr>
          <p:txBody>
            <a:bodyPr wrap="none" lIns="72000" rIns="72000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4403" y="3808520"/>
              <a:ext cx="1084556" cy="400110"/>
            </a:xfrm>
            <a:prstGeom prst="rect">
              <a:avLst/>
            </a:prstGeom>
            <a:no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freezing" dir="t"/>
            </a:scene3d>
            <a:sp3d prstMaterial="clear"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….</a:t>
              </a:r>
            </a:p>
          </p:txBody>
        </p:sp>
        <p:sp>
          <p:nvSpPr>
            <p:cNvPr id="19480" name="TextBox 32"/>
            <p:cNvSpPr txBox="1">
              <a:spLocks noChangeArrowheads="1"/>
            </p:cNvSpPr>
            <p:nvPr/>
          </p:nvSpPr>
          <p:spPr bwMode="auto">
            <a:xfrm>
              <a:off x="3583989" y="2521258"/>
              <a:ext cx="13449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ntaf.tools</a:t>
              </a:r>
            </a:p>
          </p:txBody>
        </p:sp>
        <p:sp>
          <p:nvSpPr>
            <p:cNvPr id="19481" name="TextBox 33"/>
            <p:cNvSpPr txBox="1">
              <a:spLocks noChangeArrowheads="1"/>
            </p:cNvSpPr>
            <p:nvPr/>
          </p:nvSpPr>
          <p:spPr bwMode="auto">
            <a:xfrm>
              <a:off x="5159403" y="1930586"/>
              <a:ext cx="19871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collection node</a:t>
              </a:r>
            </a:p>
          </p:txBody>
        </p:sp>
        <p:sp>
          <p:nvSpPr>
            <p:cNvPr id="19482" name="TextBox 34"/>
            <p:cNvSpPr txBox="1">
              <a:spLocks noChangeArrowheads="1"/>
            </p:cNvSpPr>
            <p:nvPr/>
          </p:nvSpPr>
          <p:spPr bwMode="auto">
            <a:xfrm>
              <a:off x="6782539" y="4114186"/>
              <a:ext cx="13405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leaf node</a:t>
              </a:r>
            </a:p>
          </p:txBody>
        </p:sp>
        <p:sp>
          <p:nvSpPr>
            <p:cNvPr id="19483" name="TextBox 35"/>
            <p:cNvSpPr txBox="1">
              <a:spLocks noChangeArrowheads="1"/>
            </p:cNvSpPr>
            <p:nvPr/>
          </p:nvSpPr>
          <p:spPr bwMode="auto">
            <a:xfrm>
              <a:off x="1753340" y="2893815"/>
              <a:ext cx="13405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leaf node</a:t>
              </a:r>
            </a:p>
          </p:txBody>
        </p:sp>
        <p:sp>
          <p:nvSpPr>
            <p:cNvPr id="19484" name="TextBox 36"/>
            <p:cNvSpPr txBox="1">
              <a:spLocks noChangeArrowheads="1"/>
            </p:cNvSpPr>
            <p:nvPr/>
          </p:nvSpPr>
          <p:spPr bwMode="auto">
            <a:xfrm>
              <a:off x="2894968" y="4075102"/>
              <a:ext cx="13405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leaf node</a:t>
              </a:r>
            </a:p>
          </p:txBody>
        </p:sp>
        <p:sp>
          <p:nvSpPr>
            <p:cNvPr id="19485" name="TextBox 37"/>
            <p:cNvSpPr txBox="1">
              <a:spLocks noChangeArrowheads="1"/>
            </p:cNvSpPr>
            <p:nvPr/>
          </p:nvSpPr>
          <p:spPr bwMode="auto">
            <a:xfrm>
              <a:off x="5159403" y="6117886"/>
              <a:ext cx="9025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harnesses</a:t>
              </a:r>
            </a:p>
          </p:txBody>
        </p:sp>
        <p:sp>
          <p:nvSpPr>
            <p:cNvPr id="19486" name="TextBox 38"/>
            <p:cNvSpPr txBox="1">
              <a:spLocks noChangeArrowheads="1"/>
            </p:cNvSpPr>
            <p:nvPr/>
          </p:nvSpPr>
          <p:spPr bwMode="auto">
            <a:xfrm>
              <a:off x="2537534" y="4936570"/>
              <a:ext cx="9025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harnesses</a:t>
              </a:r>
            </a:p>
          </p:txBody>
        </p:sp>
        <p:sp>
          <p:nvSpPr>
            <p:cNvPr id="19487" name="TextBox 39"/>
            <p:cNvSpPr txBox="1">
              <a:spLocks noChangeArrowheads="1"/>
            </p:cNvSpPr>
            <p:nvPr/>
          </p:nvSpPr>
          <p:spPr bwMode="auto">
            <a:xfrm>
              <a:off x="7671786" y="6015206"/>
              <a:ext cx="9025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harnesses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PROVIDER TESTCASE STRUCTURE</a:t>
            </a:r>
          </a:p>
        </p:txBody>
      </p:sp>
      <p:grpSp>
        <p:nvGrpSpPr>
          <p:cNvPr id="20484" name="Group 1"/>
          <p:cNvGrpSpPr>
            <a:grpSpLocks/>
          </p:cNvGrpSpPr>
          <p:nvPr/>
        </p:nvGrpSpPr>
        <p:grpSpPr bwMode="auto">
          <a:xfrm>
            <a:off x="396875" y="1800225"/>
            <a:ext cx="8351838" cy="3851275"/>
            <a:chOff x="396875" y="1800225"/>
            <a:chExt cx="8351838" cy="3851275"/>
          </a:xfrm>
        </p:grpSpPr>
        <p:pic>
          <p:nvPicPr>
            <p:cNvPr id="20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75" y="1800225"/>
              <a:ext cx="8351838" cy="385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588" y="4278313"/>
              <a:ext cx="2503487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REQUESTOR TESTCASE STRUCTURE</a:t>
            </a:r>
          </a:p>
        </p:txBody>
      </p:sp>
      <p:grpSp>
        <p:nvGrpSpPr>
          <p:cNvPr id="21508" name="Group 1"/>
          <p:cNvGrpSpPr>
            <a:grpSpLocks/>
          </p:cNvGrpSpPr>
          <p:nvPr/>
        </p:nvGrpSpPr>
        <p:grpSpPr bwMode="auto">
          <a:xfrm>
            <a:off x="393700" y="1800225"/>
            <a:ext cx="8355013" cy="3851275"/>
            <a:chOff x="393700" y="1800225"/>
            <a:chExt cx="8355013" cy="3851275"/>
          </a:xfrm>
        </p:grpSpPr>
        <p:pic>
          <p:nvPicPr>
            <p:cNvPr id="2150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00" y="1800225"/>
              <a:ext cx="8355013" cy="385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367213"/>
              <a:ext cx="2389187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TEST CASE SKELETON</a:t>
            </a:r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396875" y="1489075"/>
            <a:ext cx="8391525" cy="4305300"/>
            <a:chOff x="396875" y="1489075"/>
            <a:chExt cx="8391525" cy="4305300"/>
          </a:xfrm>
        </p:grpSpPr>
        <p:pic>
          <p:nvPicPr>
            <p:cNvPr id="2253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75" y="1489075"/>
              <a:ext cx="8391525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850" y="3230563"/>
              <a:ext cx="2076450" cy="2420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r>
              <a:rPr lang="en-US" dirty="0" smtClean="0"/>
              <a:t>Test purpose specification: </a:t>
            </a:r>
            <a:br>
              <a:rPr lang="en-US" dirty="0" smtClean="0"/>
            </a:br>
            <a:r>
              <a:rPr lang="en-US" dirty="0" smtClean="0"/>
              <a:t>ISO/IEC 9646-1 (Conformance testing methodology and framework, General concepts)</a:t>
            </a:r>
          </a:p>
          <a:p>
            <a:pPr eaLnBrk="1" hangingPunct="1"/>
            <a:r>
              <a:rPr lang="en-US" dirty="0" smtClean="0"/>
              <a:t>ISO/IEC 9646-2 (Abstract Test Suite Specification)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ETSI ES 202 553 Methods for testing and Specification:</a:t>
            </a:r>
            <a:br>
              <a:rPr lang="en-US" dirty="0" smtClean="0"/>
            </a:br>
            <a:r>
              <a:rPr lang="en-US" dirty="0" err="1" smtClean="0"/>
              <a:t>TPLan</a:t>
            </a:r>
            <a:r>
              <a:rPr lang="en-US" dirty="0" smtClean="0"/>
              <a:t>: A notation for expressing Test Purposes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hu-HU" smtClean="0">
                <a:latin typeface="Ericsson Capital TT" pitchFamily="2" charset="0"/>
              </a:rPr>
              <a:t>TEST PuRposeS</a:t>
            </a:r>
            <a:endParaRPr lang="en-US" smtClean="0">
              <a:latin typeface="Ericsson Capital T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Review of the test cases, validation against a non-simulated node</a:t>
            </a:r>
          </a:p>
          <a:p>
            <a:pPr eaLnBrk="1" hangingPunct="1"/>
            <a:r>
              <a:rPr lang="en-US" dirty="0" smtClean="0"/>
              <a:t>Missing test cases (e.g. tests for proxied tools)</a:t>
            </a:r>
          </a:p>
          <a:p>
            <a:pPr eaLnBrk="1" hangingPunct="1"/>
            <a:r>
              <a:rPr lang="en-US" dirty="0" smtClean="0"/>
              <a:t>Action parameters to be fed as configuration parameters</a:t>
            </a:r>
          </a:p>
          <a:p>
            <a:pPr eaLnBrk="1" hangingPunct="1"/>
            <a:r>
              <a:rPr lang="en-US" dirty="0" smtClean="0"/>
              <a:t>XMPP Server in TTCN-3 (?)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ISSUES OUTSTANDING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6413" y="1447800"/>
          <a:ext cx="8380412" cy="5027850"/>
        </p:xfrm>
        <a:graphic>
          <a:graphicData uri="http://schemas.openxmlformats.org/drawingml/2006/table">
            <a:tbl>
              <a:tblPr firstRow="1" firstCol="1" bandRow="1"/>
              <a:tblGrid>
                <a:gridCol w="1708831"/>
                <a:gridCol w="6671581"/>
              </a:tblGrid>
              <a:tr h="245338">
                <a:tc>
                  <a:txBody>
                    <a:bodyPr/>
                    <a:lstStyle/>
                    <a:p>
                      <a:pPr marL="0" marR="0" algn="ctr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TP 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TP_NTAF_TS_001_ACT_RBV_001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75">
                <a:tc>
                  <a:txBody>
                    <a:bodyPr/>
                    <a:lstStyle/>
                    <a:p>
                      <a:pPr marL="0" marR="0" algn="ctr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Test objective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Check that activation requests sent to an always-on tool are responded with activate result pass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38">
                <a:tc>
                  <a:txBody>
                    <a:bodyPr/>
                    <a:lstStyle/>
                    <a:p>
                      <a:pPr marL="0" marR="0" algn="ctr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NTAF TS-001 Activating an always-on  tool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38">
                <a:tc gridSpan="2">
                  <a:txBody>
                    <a:bodyPr/>
                    <a:lstStyle/>
                    <a:p>
                      <a:pPr marL="0" marR="0" algn="ctr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Initial conditions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013">
                <a:tc gridSpan="2">
                  <a:txBody>
                    <a:bodyPr/>
                    <a:lstStyle/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360680" algn="l"/>
                          <a:tab pos="541020" algn="l"/>
                          <a:tab pos="721360" algn="l"/>
                          <a:tab pos="901700" algn="l"/>
                          <a:tab pos="1082040" algn="l"/>
                          <a:tab pos="1262380" algn="l"/>
                          <a:tab pos="1442720" algn="l"/>
                          <a:tab pos="1623060" algn="l"/>
                          <a:tab pos="1803400" algn="l"/>
                          <a:tab pos="1983740" algn="l"/>
                          <a:tab pos="2164080" algn="l"/>
                          <a:tab pos="2344420" algn="l"/>
                          <a:tab pos="2524760" algn="l"/>
                          <a:tab pos="2705100" algn="l"/>
                          <a:tab pos="2885440" algn="l"/>
                          <a:tab pos="3065780" algn="l"/>
                          <a:tab pos="3246120" algn="l"/>
                          <a:tab pos="3426460" algn="l"/>
                          <a:tab pos="3606800" algn="l"/>
                          <a:tab pos="3787140" algn="l"/>
                          <a:tab pos="3967480" algn="l"/>
                          <a:tab pos="4147820" algn="l"/>
                          <a:tab pos="4328160" algn="l"/>
                          <a:tab pos="4508500" algn="l"/>
                          <a:tab pos="4688840" algn="l"/>
                          <a:tab pos="4869180" algn="l"/>
                          <a:tab pos="5049520" algn="l"/>
                          <a:tab pos="5229860" algn="l"/>
                          <a:tab pos="5410200" algn="l"/>
                          <a:tab pos="5590540" algn="l"/>
                          <a:tab pos="5770880" algn="l"/>
                        </a:tabLst>
                      </a:pP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with {</a:t>
                      </a:r>
                      <a:b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the </a:t>
                      </a:r>
                      <a:r>
                        <a:rPr lang="en-GB" sz="1400" kern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IUT</a:t>
                      </a: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being in the "initial state"</a:t>
                      </a:r>
                      <a:b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}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338">
                <a:tc gridSpan="2">
                  <a:txBody>
                    <a:bodyPr/>
                    <a:lstStyle/>
                    <a:p>
                      <a:pPr marL="0" marR="0" algn="ctr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Expected behaviour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9574">
                <a:tc gridSpan="2">
                  <a:txBody>
                    <a:bodyPr/>
                    <a:lstStyle/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360680" algn="l"/>
                          <a:tab pos="541020" algn="l"/>
                          <a:tab pos="721360" algn="l"/>
                          <a:tab pos="901700" algn="l"/>
                          <a:tab pos="1082040" algn="l"/>
                          <a:tab pos="1262380" algn="l"/>
                          <a:tab pos="1442720" algn="l"/>
                          <a:tab pos="1623060" algn="l"/>
                          <a:tab pos="1803400" algn="l"/>
                          <a:tab pos="1983740" algn="l"/>
                          <a:tab pos="2164080" algn="l"/>
                          <a:tab pos="2344420" algn="l"/>
                          <a:tab pos="2524760" algn="l"/>
                          <a:tab pos="2705100" algn="l"/>
                          <a:tab pos="2885440" algn="l"/>
                          <a:tab pos="3065780" algn="l"/>
                          <a:tab pos="3246120" algn="l"/>
                          <a:tab pos="3426460" algn="l"/>
                          <a:tab pos="3606800" algn="l"/>
                          <a:tab pos="3787140" algn="l"/>
                          <a:tab pos="3967480" algn="l"/>
                          <a:tab pos="4147820" algn="l"/>
                          <a:tab pos="4328160" algn="l"/>
                          <a:tab pos="4508500" algn="l"/>
                          <a:tab pos="4688840" algn="l"/>
                          <a:tab pos="4869180" algn="l"/>
                          <a:tab pos="5049520" algn="l"/>
                          <a:tab pos="5229860" algn="l"/>
                          <a:tab pos="5410200" algn="l"/>
                          <a:tab pos="5590540" algn="l"/>
                          <a:tab pos="5770880" algn="l"/>
                        </a:tabLst>
                      </a:pP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ensure that {</a:t>
                      </a:r>
                      <a:b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when { </a:t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	the </a:t>
                      </a:r>
                      <a:r>
                        <a:rPr lang="en-GB" sz="1400" kern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IUT</a:t>
                      </a: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receives an activation request for a supported harness and a supported mode from  a client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}</a:t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then {</a:t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	the </a:t>
                      </a:r>
                      <a:r>
                        <a:rPr lang="en-GB" sz="1400" kern="14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IUT</a:t>
                      </a: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sends an InformationQuery type  result </a:t>
                      </a:r>
                      <a:b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		containing activate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			containing result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					indicating value pass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              }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360680" algn="l"/>
                          <a:tab pos="541020" algn="l"/>
                          <a:tab pos="721360" algn="l"/>
                          <a:tab pos="901700" algn="l"/>
                          <a:tab pos="1082040" algn="l"/>
                          <a:tab pos="1262380" algn="l"/>
                          <a:tab pos="1442720" algn="l"/>
                          <a:tab pos="1623060" algn="l"/>
                          <a:tab pos="1803400" algn="l"/>
                          <a:tab pos="1983740" algn="l"/>
                          <a:tab pos="2164080" algn="l"/>
                          <a:tab pos="2344420" algn="l"/>
                          <a:tab pos="2524760" algn="l"/>
                          <a:tab pos="2705100" algn="l"/>
                          <a:tab pos="2885440" algn="l"/>
                          <a:tab pos="3065780" algn="l"/>
                          <a:tab pos="3246120" algn="l"/>
                          <a:tab pos="3426460" algn="l"/>
                          <a:tab pos="3606800" algn="l"/>
                          <a:tab pos="3787140" algn="l"/>
                          <a:tab pos="3967480" algn="l"/>
                          <a:tab pos="4147820" algn="l"/>
                          <a:tab pos="4328160" algn="l"/>
                          <a:tab pos="4508500" algn="l"/>
                          <a:tab pos="4688840" algn="l"/>
                          <a:tab pos="4869180" algn="l"/>
                          <a:tab pos="5049520" algn="l"/>
                          <a:tab pos="5229860" algn="l"/>
                          <a:tab pos="5410200" algn="l"/>
                          <a:tab pos="5590540" algn="l"/>
                          <a:tab pos="5770880" algn="l"/>
                        </a:tabLst>
                      </a:pPr>
                      <a:r>
                        <a:rPr lang="en-GB" sz="1400" kern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}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780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44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8058150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test purpose specification</a:t>
            </a:r>
            <a:r>
              <a:rPr lang="hu-HU" smtClean="0">
                <a:latin typeface="Ericsson Capital TT" pitchFamily="2" charset="0"/>
              </a:rPr>
              <a:t> </a:t>
            </a:r>
            <a:r>
              <a:rPr lang="en-US" smtClean="0">
                <a:latin typeface="Ericsson Capital TT" pitchFamily="2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393700" y="1800225"/>
            <a:ext cx="8351838" cy="4325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/>
              <a:t> Standardized test specification  language</a:t>
            </a:r>
          </a:p>
          <a:p>
            <a:pPr marL="176213" lvl="1" indent="-176213" eaLnBrk="1" hangingPunct="1">
              <a:lnSpc>
                <a:spcPct val="90000"/>
              </a:lnSpc>
              <a:buClr>
                <a:srgbClr val="00A9D4"/>
              </a:buClr>
              <a:buFont typeface="Arial" charset="0"/>
              <a:buChar char="›"/>
              <a:defRPr/>
            </a:pPr>
            <a:r>
              <a:rPr lang="en-US" dirty="0" smtClean="0"/>
              <a:t> </a:t>
            </a:r>
            <a:r>
              <a:rPr lang="en-US" sz="2400" dirty="0">
                <a:solidFill>
                  <a:srgbClr val="58585A"/>
                </a:solidFill>
                <a:ea typeface="+mn-ea"/>
                <a:cs typeface="+mn-cs"/>
              </a:rPr>
              <a:t>Developed and maintained by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Endorsed by         without technical changes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C like syntax; built-</a:t>
            </a:r>
            <a:r>
              <a:rPr lang="hu-HU" dirty="0" smtClean="0"/>
              <a:t>in </a:t>
            </a:r>
            <a:r>
              <a:rPr lang="en-US" dirty="0" smtClean="0"/>
              <a:t> test-oriented features( timer handling, test components, templates and a powerful matching mechanism)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Defined interworking with ASN.1, XML, C/C++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Intensively used by standardization bodies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and in the telecoms and automotive industry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f</a:t>
            </a:r>
            <a:r>
              <a:rPr lang="hu-HU" dirty="0" smtClean="0"/>
              <a:t>or further info, see</a:t>
            </a:r>
            <a:r>
              <a:rPr lang="en-US" dirty="0" smtClean="0"/>
              <a:t>:</a:t>
            </a:r>
            <a:r>
              <a:rPr lang="hu-HU" dirty="0" smtClean="0"/>
              <a:t> http://www.ttcn-3.org </a:t>
            </a:r>
            <a:r>
              <a:rPr lang="en-US" dirty="0" smtClean="0"/>
              <a:t>  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TTCN-3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138363"/>
            <a:ext cx="995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505075"/>
            <a:ext cx="482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4492625"/>
            <a:ext cx="995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4414838"/>
            <a:ext cx="7937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4860925"/>
            <a:ext cx="117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535113"/>
            <a:ext cx="8351838" cy="4359275"/>
          </a:xfrm>
        </p:spPr>
        <p:txBody>
          <a:bodyPr/>
          <a:lstStyle/>
          <a:p>
            <a:pPr eaLnBrk="1" hangingPunct="1">
              <a:defRPr/>
            </a:pPr>
            <a:endParaRPr lang="hu-HU" dirty="0" smtClean="0"/>
          </a:p>
          <a:p>
            <a:pPr eaLnBrk="1" hangingPunct="1">
              <a:defRPr/>
            </a:pPr>
            <a:r>
              <a:rPr lang="hu-HU" dirty="0" smtClean="0"/>
              <a:t>An Ericsson internal  </a:t>
            </a:r>
            <a:r>
              <a:rPr lang="en-US" dirty="0" smtClean="0"/>
              <a:t>test development and execution environment based on</a:t>
            </a:r>
            <a:r>
              <a:rPr lang="hu-HU" dirty="0" smtClean="0"/>
              <a:t>  </a:t>
            </a:r>
            <a:r>
              <a:rPr lang="en-US" dirty="0" smtClean="0"/>
              <a:t>the standardized testing language </a:t>
            </a:r>
            <a:endParaRPr lang="hu-HU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hu-HU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which includes the full range of features needed for test specification, execution and analysis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Titan</a:t>
            </a:r>
          </a:p>
        </p:txBody>
      </p:sp>
      <p:pic>
        <p:nvPicPr>
          <p:cNvPr id="7172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3783013"/>
            <a:ext cx="1773237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2754313"/>
            <a:ext cx="13589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NTAF CONFORMANCE TOOL-BOX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6875" y="1800225"/>
            <a:ext cx="4592638" cy="38512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reezing" dir="t"/>
          </a:scene3d>
          <a:sp3d prstMaterial="clear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0730" y="2414726"/>
            <a:ext cx="2654423" cy="20241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cxnSp>
        <p:nvCxnSpPr>
          <p:cNvPr id="8200" name="Straight Arrow Connector 18"/>
          <p:cNvCxnSpPr>
            <a:cxnSpLocks noChangeShapeType="1"/>
          </p:cNvCxnSpPr>
          <p:nvPr/>
        </p:nvCxnSpPr>
        <p:spPr bwMode="auto">
          <a:xfrm flipV="1">
            <a:off x="2508250" y="4438650"/>
            <a:ext cx="0" cy="8175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19"/>
          <p:cNvCxnSpPr>
            <a:cxnSpLocks noChangeShapeType="1"/>
          </p:cNvCxnSpPr>
          <p:nvPr/>
        </p:nvCxnSpPr>
        <p:spPr bwMode="auto">
          <a:xfrm flipV="1">
            <a:off x="6715125" y="4438650"/>
            <a:ext cx="0" cy="8175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Connector 21"/>
          <p:cNvCxnSpPr>
            <a:cxnSpLocks noChangeShapeType="1"/>
          </p:cNvCxnSpPr>
          <p:nvPr/>
        </p:nvCxnSpPr>
        <p:spPr bwMode="auto">
          <a:xfrm>
            <a:off x="2508250" y="5251450"/>
            <a:ext cx="4206875" cy="47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5409459" y="2414727"/>
            <a:ext cx="2478829" cy="20241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49" y="3152489"/>
            <a:ext cx="1406248" cy="57939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prstMaterial="powder"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TextBox 35"/>
          <p:cNvSpPr txBox="1">
            <a:spLocks noChangeArrowheads="1"/>
          </p:cNvSpPr>
          <p:nvPr/>
        </p:nvSpPr>
        <p:spPr bwMode="auto">
          <a:xfrm>
            <a:off x="396875" y="5251450"/>
            <a:ext cx="305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VmWare Virtual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396875" y="1562100"/>
            <a:ext cx="8351838" cy="4400550"/>
          </a:xfrm>
        </p:spPr>
        <p:txBody>
          <a:bodyPr/>
          <a:lstStyle/>
          <a:p>
            <a:pPr eaLnBrk="1" hangingPunct="1"/>
            <a:r>
              <a:rPr lang="en-US" smtClean="0"/>
              <a:t>Openfire, Pidgin, Wireshark, Firefox, OpenSSH and NxServer, Xmllint</a:t>
            </a:r>
          </a:p>
          <a:p>
            <a:pPr eaLnBrk="1" hangingPunct="1"/>
            <a:r>
              <a:rPr lang="en-US" smtClean="0"/>
              <a:t>Collection of XMPP, NTAF, TTCN-3 standards</a:t>
            </a:r>
          </a:p>
          <a:p>
            <a:pPr eaLnBrk="1" hangingPunct="1"/>
            <a:r>
              <a:rPr lang="en-US" smtClean="0"/>
              <a:t>Titan (TTCN-3 compiler &amp; executor) and a set of</a:t>
            </a:r>
          </a:p>
          <a:p>
            <a:pPr eaLnBrk="1" hangingPunct="1"/>
            <a:r>
              <a:rPr lang="en-US" smtClean="0"/>
              <a:t>conformance test cases written in TTCN-3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4089400"/>
            <a:ext cx="1246187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TOOL-BOX CONTENT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10163"/>
            <a:ext cx="852488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4092575"/>
            <a:ext cx="185578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4957763"/>
            <a:ext cx="8699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3779838"/>
            <a:ext cx="12446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191125"/>
            <a:ext cx="78581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5372100"/>
            <a:ext cx="12874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089400"/>
            <a:ext cx="15208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396875" y="1325563"/>
            <a:ext cx="8351838" cy="5129212"/>
          </a:xfrm>
        </p:spPr>
        <p:txBody>
          <a:bodyPr/>
          <a:lstStyle/>
          <a:p>
            <a:pPr eaLnBrk="1" hangingPunct="1"/>
            <a:r>
              <a:rPr lang="en-US" smtClean="0"/>
              <a:t>VmWare virtual machine built on Ubuntu 12.04</a:t>
            </a:r>
          </a:p>
          <a:p>
            <a:pPr eaLnBrk="1" hangingPunct="1"/>
            <a:r>
              <a:rPr lang="en-US" smtClean="0"/>
              <a:t>Username:ntaf</a:t>
            </a:r>
          </a:p>
          <a:p>
            <a:pPr eaLnBrk="1" hangingPunct="1"/>
            <a:r>
              <a:rPr lang="en-US" smtClean="0"/>
              <a:t>Password:ntaf</a:t>
            </a:r>
          </a:p>
          <a:p>
            <a:pPr eaLnBrk="1" hangingPunct="1"/>
            <a:endParaRPr lang="en-US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LoGIN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>
            <a:fillRect/>
          </a:stretch>
        </p:blipFill>
        <p:spPr bwMode="auto">
          <a:xfrm>
            <a:off x="2792413" y="1684338"/>
            <a:ext cx="5751512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6875" y="1800225"/>
            <a:ext cx="8351838" cy="385127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ntaf@ntaf:~/openfire/bin$ ./openfire start </a:t>
            </a:r>
          </a:p>
          <a:p>
            <a:pPr eaLnBrk="1" hangingPunct="1"/>
            <a:r>
              <a:rPr lang="en-US" smtClean="0"/>
              <a:t>ntaf@ntaf:~/openfire/bin$ ./openfire status</a:t>
            </a:r>
          </a:p>
          <a:p>
            <a:pPr eaLnBrk="1" hangingPunct="1"/>
            <a:r>
              <a:rPr lang="en-US" smtClean="0"/>
              <a:t>The daemon is running.</a:t>
            </a:r>
          </a:p>
          <a:p>
            <a:pPr eaLnBrk="1" hangingPunct="1"/>
            <a:r>
              <a:rPr lang="en-US" smtClean="0"/>
              <a:t>ntaf@ntaf:~/openfire/bin$ ./openfire stop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7494588" cy="1085850"/>
          </a:xfrm>
        </p:spPr>
        <p:txBody>
          <a:bodyPr/>
          <a:lstStyle/>
          <a:p>
            <a:pPr eaLnBrk="1" hangingPunct="1"/>
            <a:r>
              <a:rPr lang="en-US" smtClean="0">
                <a:latin typeface="Ericsson Capital TT" pitchFamily="2" charset="0"/>
              </a:rPr>
              <a:t>XMPP server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4290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392</Words>
  <Application>Microsoft Office PowerPoint</Application>
  <PresentationFormat>On-screen Show (4:3)</PresentationFormat>
  <Paragraphs>120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Ericsson Capital TT</vt:lpstr>
      <vt:lpstr>Times New Roman</vt:lpstr>
      <vt:lpstr>PresentationTemplate2011</vt:lpstr>
      <vt:lpstr>NTAF CONFORMANCE TESTS</vt:lpstr>
      <vt:lpstr>TEST PuRposeS</vt:lpstr>
      <vt:lpstr>test purpose specification Example</vt:lpstr>
      <vt:lpstr>TTCN-3</vt:lpstr>
      <vt:lpstr>Titan</vt:lpstr>
      <vt:lpstr>NTAF CONFORMANCE TOOL-BOX</vt:lpstr>
      <vt:lpstr>TOOL-BOX CONTENT</vt:lpstr>
      <vt:lpstr>LoGIN</vt:lpstr>
      <vt:lpstr>XMPP server</vt:lpstr>
      <vt:lpstr>OPENFIRE CREDENTIALS</vt:lpstr>
      <vt:lpstr>STARTING THE TESTS</vt:lpstr>
      <vt:lpstr>Network layout</vt:lpstr>
      <vt:lpstr>Test scenarios</vt:lpstr>
      <vt:lpstr>Test scenarios</vt:lpstr>
      <vt:lpstr>Test Architecture</vt:lpstr>
      <vt:lpstr>Simplifying assumptions:</vt:lpstr>
      <vt:lpstr>PROVIDER TESTCASE STRUCTURE</vt:lpstr>
      <vt:lpstr>REQUESTOR TESTCASE STRUCTURE</vt:lpstr>
      <vt:lpstr>TEST CASE SKELETON</vt:lpstr>
      <vt:lpstr>ISSUES OUTSTANDING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NTAF CONFORMANCE TESTS</dc:title>
  <dc:creator>Elemer Lelik</dc:creator>
  <dc:description>Rev PA1</dc:description>
  <cp:lastModifiedBy>Elemér Lelik</cp:lastModifiedBy>
  <cp:revision>195</cp:revision>
  <dcterms:created xsi:type="dcterms:W3CDTF">2011-05-24T09:22:48Z</dcterms:created>
  <dcterms:modified xsi:type="dcterms:W3CDTF">2016-08-26T07:34:09Z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NTAF CONFORMANCE TESTS</vt:lpwstr>
  </property>
  <property fmtid="{D5CDD505-2E9C-101B-9397-08002B2CF9AE}" pid="29" name="RightFooterField2">
    <vt:lpwstr>2013-09-09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Elemer Lelik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>NTAF CONFORMANCE TESTS</vt:lpwstr>
  </property>
  <property fmtid="{D5CDD505-2E9C-101B-9397-08002B2CF9AE}" pid="44" name="Date">
    <vt:lpwstr>2013-09-09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