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Corbel"/>
      <p:regular r:id="rId41"/>
      <p:bold r:id="rId42"/>
      <p:italic r:id="rId43"/>
      <p:boldItalic r:id="rId44"/>
    </p:embeddedFont>
    <p:embeddedFont>
      <p:font typeface="Quattrocento Sans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44" Type="http://schemas.openxmlformats.org/officeDocument/2006/relationships/font" Target="fonts/Corbel-boldItalic.fntdata"/><Relationship Id="rId43" Type="http://schemas.openxmlformats.org/officeDocument/2006/relationships/font" Target="fonts/Corbel-italic.fntdata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schemas.openxmlformats.org/officeDocument/2006/relationships/font" Target="fonts/SourceSans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33" Type="http://schemas.openxmlformats.org/officeDocument/2006/relationships/font" Target="fonts/Roboto-regular.fntdata"/><Relationship Id="rId32" Type="http://schemas.openxmlformats.org/officeDocument/2006/relationships/font" Target="fonts/Raleway-boldItalic.fntdata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Lato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Raleway-regular.fntdata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2377b0ac_0_58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2377b0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c2377b0ac_0_58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2377b0a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2377b0a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6bbec64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6bbec64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c2377b0ac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c2377b0ac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2377b0ac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c2377b0ac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c2377b0ac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c2377b0ac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c2377b0a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c2377b0a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c2377b0ac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c2377b0ac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c2377b0ac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c2377b0ac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a6bbec64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a6bbec64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a6bbec6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a6bbec6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6bbec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6bbec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c2377b0a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c2377b0a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c2377b0ac_0_245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c2377b0a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g3c2377b0ac_0_2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c29df6d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c29df6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6bbec6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6bbec6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Silo approach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6bbec6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6bbec6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6bbec6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6bbec6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  <a:highlight>
                  <a:schemeClr val="lt1"/>
                </a:highlight>
              </a:rPr>
              <a:t>website or app to email, GroupMe, Facebook Messenger, Kik, Skype, Slack, Microsoft Teams, Telegram, text/SMS, Twilio, Cortana, and Skype for Business.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c2377b0ac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c2377b0ac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6bbec6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6bbec6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c2377b0ac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c2377b0ac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  <a:highlight>
                  <a:schemeClr val="lt1"/>
                </a:highlight>
              </a:rPr>
              <a:t>website or app to email, GroupMe, Facebook Messenger, Kik, Skype, Slack, Microsoft Teams, Telegram, text/SMS, Twilio, Cortana, and Skype for Business.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c2377b0ac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c2377b0a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2-color Non-bulleted">
  <p:cSld name="Two Column 2-color Non-bulleted">
    <p:bg>
      <p:bgPr>
        <a:solidFill>
          <a:srgbClr val="F8F8F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01931" y="285750"/>
            <a:ext cx="874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01931" y="891881"/>
            <a:ext cx="42555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4629165" y="891881"/>
            <a:ext cx="43128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descr="logo-2018-250x222.png (250Ã222)" id="72" name="Google Shape;7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3892" y="263906"/>
            <a:ext cx="596538" cy="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ccent Color 1">
  <p:cSld name="Section Title Accent Color 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Quattrocento Sans"/>
              <a:buNone/>
              <a:defRPr b="0" i="0" sz="5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pic>
        <p:nvPicPr>
          <p:cNvPr descr="logo-2018-250x222.png (250Ã222)"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3892" y="263906"/>
            <a:ext cx="596538" cy="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lumn 2-color Non-bulleted">
  <p:cSld name="1_Two Column 2-color Non-bulleted">
    <p:bg>
      <p:bgPr>
        <a:solidFill>
          <a:srgbClr val="F8F8F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01931" y="285750"/>
            <a:ext cx="874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01931" y="891881"/>
            <a:ext cx="87402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descr="logo-2018-250x222.png (250Ã222)"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3892" y="263906"/>
            <a:ext cx="596538" cy="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5886792" y="1428750"/>
            <a:ext cx="2972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Quattrocento Sans"/>
              <a:buNone/>
              <a:defRPr b="0" i="0" sz="10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zure.microsoft.com/en-in/services/bot-service/" TargetMode="External"/><Relationship Id="rId4" Type="http://schemas.openxmlformats.org/officeDocument/2006/relationships/hyperlink" Target="https://github.com/Microsoft/BotBuilder-Sampl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hyperlink" Target="https://www.meetup.com/SlackDevs-Singapore/events/250918155/attendees/" TargetMode="External"/><Relationship Id="rId5" Type="http://schemas.openxmlformats.org/officeDocument/2006/relationships/hyperlink" Target="https://www.meetup.com/SlackDevs-Singapore/events/250918155/attendees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490254" y="526350"/>
            <a:ext cx="7939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DevOps journey of 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38" y="176213"/>
            <a:ext cx="2033700" cy="141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4294967295" type="title"/>
          </p:nvPr>
        </p:nvSpPr>
        <p:spPr>
          <a:xfrm>
            <a:off x="632077" y="285750"/>
            <a:ext cx="8310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Azure Bot Service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01" name="Google Shape;201;p38"/>
          <p:cNvGrpSpPr/>
          <p:nvPr/>
        </p:nvGrpSpPr>
        <p:grpSpPr>
          <a:xfrm flipH="1">
            <a:off x="6692385" y="1589357"/>
            <a:ext cx="1919343" cy="1398749"/>
            <a:chOff x="3306276" y="228352"/>
            <a:chExt cx="2269800" cy="1535400"/>
          </a:xfrm>
        </p:grpSpPr>
        <p:sp>
          <p:nvSpPr>
            <p:cNvPr id="202" name="Google Shape;202;p38"/>
            <p:cNvSpPr/>
            <p:nvPr/>
          </p:nvSpPr>
          <p:spPr>
            <a:xfrm>
              <a:off x="3306276" y="228352"/>
              <a:ext cx="2269800" cy="15354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0078D7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3600" lIns="67225" spcFirstLastPara="1" rIns="67225" wrap="square" tIns="33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03" name="Google Shape;20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81211" y="319018"/>
              <a:ext cx="1340413" cy="1340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910" y="3353812"/>
            <a:ext cx="1825628" cy="6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>
            <p:ph idx="4294967295" type="body"/>
          </p:nvPr>
        </p:nvSpPr>
        <p:spPr>
          <a:xfrm>
            <a:off x="942752" y="911138"/>
            <a:ext cx="43188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Manage Bot Logic</a:t>
            </a:r>
            <a:endParaRPr sz="2700">
              <a:solidFill>
                <a:schemeClr val="accent2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Build &amp; Host</a:t>
            </a:r>
            <a:endParaRPr sz="2700">
              <a:solidFill>
                <a:schemeClr val="accent2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Connect LUIS</a:t>
            </a:r>
            <a:endParaRPr sz="2700">
              <a:solidFill>
                <a:schemeClr val="accent2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Continuous Deployment</a:t>
            </a:r>
            <a:endParaRPr sz="2700">
              <a:solidFill>
                <a:schemeClr val="accent2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Test</a:t>
            </a:r>
            <a:endParaRPr sz="2700">
              <a:solidFill>
                <a:schemeClr val="accent2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Publish</a:t>
            </a:r>
            <a:endParaRPr sz="2700">
              <a:solidFill>
                <a:schemeClr val="accent2"/>
              </a:solidFill>
            </a:endParaRPr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n" sz="2700">
                <a:solidFill>
                  <a:schemeClr val="accent2"/>
                </a:solidFill>
              </a:rPr>
              <a:t>Local editor or Source Control</a:t>
            </a:r>
            <a:endParaRPr sz="2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299275" y="27593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65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300"/>
              <a:buFont typeface="Quattrocento Sans"/>
              <a:buChar char="●"/>
            </a:pPr>
            <a:r>
              <a:rPr b="0" lang="en" sz="5300">
                <a:latin typeface="Quattrocento Sans"/>
                <a:ea typeface="Quattrocento Sans"/>
                <a:cs typeface="Quattrocento Sans"/>
                <a:sym typeface="Quattrocento Sans"/>
              </a:rPr>
              <a:t>Demo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300">
                <a:latin typeface="Quattrocento Sans"/>
                <a:ea typeface="Quattrocento Sans"/>
                <a:cs typeface="Quattrocento Sans"/>
                <a:sym typeface="Quattrocento Sans"/>
              </a:rPr>
              <a:t>Microsoft Language Understanding Intelligent Service (LUIS)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4294967295" type="title"/>
          </p:nvPr>
        </p:nvSpPr>
        <p:spPr>
          <a:xfrm>
            <a:off x="201931" y="285750"/>
            <a:ext cx="874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Language Understanding (</a:t>
            </a:r>
            <a:r>
              <a:rPr b="1" lang="en" sz="3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LUIS)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2781930" y="2324363"/>
            <a:ext cx="18528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Integration</a:t>
            </a:r>
            <a:endParaRPr sz="1100"/>
          </a:p>
        </p:txBody>
      </p:sp>
      <p:sp>
        <p:nvSpPr>
          <p:cNvPr id="222" name="Google Shape;222;p41"/>
          <p:cNvSpPr/>
          <p:nvPr/>
        </p:nvSpPr>
        <p:spPr>
          <a:xfrm>
            <a:off x="743144" y="23243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Semantic</a:t>
            </a:r>
            <a:endParaRPr sz="1100"/>
          </a:p>
        </p:txBody>
      </p:sp>
      <p:sp>
        <p:nvSpPr>
          <p:cNvPr id="223" name="Google Shape;223;p41"/>
          <p:cNvSpPr/>
          <p:nvPr/>
        </p:nvSpPr>
        <p:spPr>
          <a:xfrm>
            <a:off x="4899020" y="23243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sz="1100"/>
          </a:p>
        </p:txBody>
      </p:sp>
      <p:sp>
        <p:nvSpPr>
          <p:cNvPr id="224" name="Google Shape;224;p41"/>
          <p:cNvSpPr/>
          <p:nvPr/>
        </p:nvSpPr>
        <p:spPr>
          <a:xfrm>
            <a:off x="6736454" y="2324363"/>
            <a:ext cx="16986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Prebuilt Entities</a:t>
            </a:r>
            <a:endParaRPr sz="2300"/>
          </a:p>
        </p:txBody>
      </p:sp>
      <p:sp>
        <p:nvSpPr>
          <p:cNvPr id="225" name="Google Shape;225;p41"/>
          <p:cNvSpPr/>
          <p:nvPr/>
        </p:nvSpPr>
        <p:spPr>
          <a:xfrm>
            <a:off x="2716223" y="3748238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</a:t>
            </a:r>
            <a:endParaRPr sz="1100"/>
          </a:p>
        </p:txBody>
      </p:sp>
      <p:sp>
        <p:nvSpPr>
          <p:cNvPr id="226" name="Google Shape;226;p41"/>
          <p:cNvSpPr/>
          <p:nvPr/>
        </p:nvSpPr>
        <p:spPr>
          <a:xfrm>
            <a:off x="5163520" y="3748238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</a:t>
            </a:r>
            <a:endParaRPr sz="1100"/>
          </a:p>
        </p:txBody>
      </p:sp>
      <p:cxnSp>
        <p:nvCxnSpPr>
          <p:cNvPr id="227" name="Google Shape;227;p41"/>
          <p:cNvCxnSpPr>
            <a:stCxn id="222" idx="3"/>
            <a:endCxn id="221" idx="1"/>
          </p:cNvCxnSpPr>
          <p:nvPr/>
        </p:nvCxnSpPr>
        <p:spPr>
          <a:xfrm>
            <a:off x="2316044" y="2743163"/>
            <a:ext cx="4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41"/>
          <p:cNvCxnSpPr>
            <a:stCxn id="221" idx="3"/>
            <a:endCxn id="223" idx="1"/>
          </p:cNvCxnSpPr>
          <p:nvPr/>
        </p:nvCxnSpPr>
        <p:spPr>
          <a:xfrm>
            <a:off x="4634730" y="2743163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41"/>
          <p:cNvCxnSpPr>
            <a:stCxn id="223" idx="3"/>
            <a:endCxn id="224" idx="1"/>
          </p:cNvCxnSpPr>
          <p:nvPr/>
        </p:nvCxnSpPr>
        <p:spPr>
          <a:xfrm>
            <a:off x="6471920" y="274316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41"/>
          <p:cNvCxnSpPr>
            <a:stCxn id="225" idx="3"/>
            <a:endCxn id="226" idx="1"/>
          </p:cNvCxnSpPr>
          <p:nvPr/>
        </p:nvCxnSpPr>
        <p:spPr>
          <a:xfrm>
            <a:off x="4289123" y="4167038"/>
            <a:ext cx="8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41"/>
          <p:cNvSpPr txBox="1"/>
          <p:nvPr/>
        </p:nvSpPr>
        <p:spPr>
          <a:xfrm>
            <a:off x="3055846" y="14262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Http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</a:rPr>
              <a:t>• </a:t>
            </a:r>
            <a:r>
              <a:rPr lang="en" sz="1100"/>
              <a:t>Any platform/app</a:t>
            </a:r>
            <a:endParaRPr sz="1100"/>
          </a:p>
        </p:txBody>
      </p:sp>
      <p:cxnSp>
        <p:nvCxnSpPr>
          <p:cNvPr id="232" name="Google Shape;232;p41"/>
          <p:cNvCxnSpPr/>
          <p:nvPr/>
        </p:nvCxnSpPr>
        <p:spPr>
          <a:xfrm rot="10800000">
            <a:off x="3055846" y="14970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41"/>
          <p:cNvSpPr txBox="1"/>
          <p:nvPr/>
        </p:nvSpPr>
        <p:spPr>
          <a:xfrm>
            <a:off x="5085012" y="14262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Intents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</a:rPr>
              <a:t>• </a:t>
            </a:r>
            <a:r>
              <a:rPr lang="en" sz="1100"/>
              <a:t>Entities</a:t>
            </a:r>
            <a:endParaRPr sz="1100"/>
          </a:p>
        </p:txBody>
      </p:sp>
      <p:cxnSp>
        <p:nvCxnSpPr>
          <p:cNvPr id="234" name="Google Shape;234;p41"/>
          <p:cNvCxnSpPr/>
          <p:nvPr/>
        </p:nvCxnSpPr>
        <p:spPr>
          <a:xfrm rot="10800000">
            <a:off x="5085012" y="14970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41"/>
          <p:cNvSpPr txBox="1"/>
          <p:nvPr/>
        </p:nvSpPr>
        <p:spPr>
          <a:xfrm>
            <a:off x="940745" y="14262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Cognitive Services</a:t>
            </a:r>
            <a:endParaRPr sz="1100"/>
          </a:p>
        </p:txBody>
      </p:sp>
      <p:cxnSp>
        <p:nvCxnSpPr>
          <p:cNvPr id="236" name="Google Shape;236;p41"/>
          <p:cNvCxnSpPr/>
          <p:nvPr/>
        </p:nvCxnSpPr>
        <p:spPr>
          <a:xfrm rot="10800000">
            <a:off x="940745" y="14970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Workflow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idx="4294967295" type="title"/>
          </p:nvPr>
        </p:nvSpPr>
        <p:spPr>
          <a:xfrm>
            <a:off x="201931" y="285750"/>
            <a:ext cx="874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7" name="Google Shape;247;p43"/>
          <p:cNvSpPr/>
          <p:nvPr/>
        </p:nvSpPr>
        <p:spPr>
          <a:xfrm>
            <a:off x="3576069" y="226721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100"/>
          </a:p>
        </p:txBody>
      </p:sp>
      <p:sp>
        <p:nvSpPr>
          <p:cNvPr id="248" name="Google Shape;248;p43"/>
          <p:cNvSpPr/>
          <p:nvPr/>
        </p:nvSpPr>
        <p:spPr>
          <a:xfrm>
            <a:off x="1657782" y="226721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endParaRPr sz="1100"/>
          </a:p>
        </p:txBody>
      </p:sp>
      <p:sp>
        <p:nvSpPr>
          <p:cNvPr id="249" name="Google Shape;249;p43"/>
          <p:cNvSpPr/>
          <p:nvPr/>
        </p:nvSpPr>
        <p:spPr>
          <a:xfrm>
            <a:off x="5413504" y="226721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Publish</a:t>
            </a:r>
            <a:endParaRPr sz="1100"/>
          </a:p>
        </p:txBody>
      </p:sp>
      <p:sp>
        <p:nvSpPr>
          <p:cNvPr id="250" name="Google Shape;250;p43"/>
          <p:cNvSpPr/>
          <p:nvPr/>
        </p:nvSpPr>
        <p:spPr>
          <a:xfrm>
            <a:off x="7250938" y="226721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</a:t>
            </a:r>
            <a:endParaRPr sz="1100"/>
          </a:p>
        </p:txBody>
      </p:sp>
      <p:sp>
        <p:nvSpPr>
          <p:cNvPr id="251" name="Google Shape;251;p43"/>
          <p:cNvSpPr/>
          <p:nvPr/>
        </p:nvSpPr>
        <p:spPr>
          <a:xfrm>
            <a:off x="459110" y="3598631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</a:t>
            </a:r>
            <a:endParaRPr sz="1100"/>
          </a:p>
        </p:txBody>
      </p:sp>
      <p:sp>
        <p:nvSpPr>
          <p:cNvPr id="252" name="Google Shape;252;p43"/>
          <p:cNvSpPr/>
          <p:nvPr/>
        </p:nvSpPr>
        <p:spPr>
          <a:xfrm>
            <a:off x="2906407" y="3598631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endParaRPr sz="1100"/>
          </a:p>
        </p:txBody>
      </p:sp>
      <p:cxnSp>
        <p:nvCxnSpPr>
          <p:cNvPr id="253" name="Google Shape;253;p43"/>
          <p:cNvCxnSpPr>
            <a:stCxn id="248" idx="3"/>
            <a:endCxn id="247" idx="1"/>
          </p:cNvCxnSpPr>
          <p:nvPr/>
        </p:nvCxnSpPr>
        <p:spPr>
          <a:xfrm>
            <a:off x="3230682" y="2686013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3"/>
          <p:cNvCxnSpPr>
            <a:stCxn id="247" idx="3"/>
            <a:endCxn id="249" idx="1"/>
          </p:cNvCxnSpPr>
          <p:nvPr/>
        </p:nvCxnSpPr>
        <p:spPr>
          <a:xfrm>
            <a:off x="5148969" y="268601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3"/>
          <p:cNvCxnSpPr>
            <a:stCxn id="249" idx="3"/>
            <a:endCxn id="250" idx="1"/>
          </p:cNvCxnSpPr>
          <p:nvPr/>
        </p:nvCxnSpPr>
        <p:spPr>
          <a:xfrm>
            <a:off x="6986404" y="268601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3"/>
          <p:cNvCxnSpPr>
            <a:stCxn id="251" idx="3"/>
            <a:endCxn id="252" idx="1"/>
          </p:cNvCxnSpPr>
          <p:nvPr/>
        </p:nvCxnSpPr>
        <p:spPr>
          <a:xfrm>
            <a:off x="2032010" y="4017431"/>
            <a:ext cx="8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" name="Google Shape;257;p43"/>
          <p:cNvGrpSpPr/>
          <p:nvPr/>
        </p:nvGrpSpPr>
        <p:grpSpPr>
          <a:xfrm flipH="1">
            <a:off x="4867994" y="3475440"/>
            <a:ext cx="1919343" cy="1398749"/>
            <a:chOff x="5620816" y="1690688"/>
            <a:chExt cx="2269800" cy="1535400"/>
          </a:xfrm>
        </p:grpSpPr>
        <p:sp>
          <p:nvSpPr>
            <p:cNvPr id="258" name="Google Shape;258;p43"/>
            <p:cNvSpPr/>
            <p:nvPr/>
          </p:nvSpPr>
          <p:spPr>
            <a:xfrm>
              <a:off x="5620816" y="1690688"/>
              <a:ext cx="2269800" cy="15354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0078D7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3600" lIns="67225" spcFirstLastPara="1" rIns="67225" wrap="square" tIns="336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59" name="Google Shape;25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5751" y="1781354"/>
              <a:ext cx="1340413" cy="1340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695" y="3907706"/>
            <a:ext cx="1825628" cy="6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390796" y="1061194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Mockup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4294967295" type="title"/>
          </p:nvPr>
        </p:nvSpPr>
        <p:spPr>
          <a:xfrm>
            <a:off x="201926" y="285750"/>
            <a:ext cx="7740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3061585" y="23243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100"/>
          </a:p>
        </p:txBody>
      </p:sp>
      <p:sp>
        <p:nvSpPr>
          <p:cNvPr id="268" name="Google Shape;268;p44"/>
          <p:cNvSpPr/>
          <p:nvPr/>
        </p:nvSpPr>
        <p:spPr>
          <a:xfrm>
            <a:off x="1143298" y="23243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endParaRPr sz="1100"/>
          </a:p>
        </p:txBody>
      </p:sp>
      <p:sp>
        <p:nvSpPr>
          <p:cNvPr id="269" name="Google Shape;269;p44"/>
          <p:cNvSpPr/>
          <p:nvPr/>
        </p:nvSpPr>
        <p:spPr>
          <a:xfrm>
            <a:off x="4899020" y="23243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Publish</a:t>
            </a:r>
            <a:endParaRPr sz="1100"/>
          </a:p>
        </p:txBody>
      </p:sp>
      <p:sp>
        <p:nvSpPr>
          <p:cNvPr id="270" name="Google Shape;270;p44"/>
          <p:cNvSpPr/>
          <p:nvPr/>
        </p:nvSpPr>
        <p:spPr>
          <a:xfrm>
            <a:off x="6736454" y="23243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</a:t>
            </a:r>
            <a:endParaRPr sz="1100"/>
          </a:p>
        </p:txBody>
      </p:sp>
      <p:sp>
        <p:nvSpPr>
          <p:cNvPr id="271" name="Google Shape;271;p44"/>
          <p:cNvSpPr/>
          <p:nvPr/>
        </p:nvSpPr>
        <p:spPr>
          <a:xfrm>
            <a:off x="2716223" y="3748238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</a:t>
            </a:r>
            <a:endParaRPr sz="1100"/>
          </a:p>
        </p:txBody>
      </p:sp>
      <p:sp>
        <p:nvSpPr>
          <p:cNvPr id="272" name="Google Shape;272;p44"/>
          <p:cNvSpPr/>
          <p:nvPr/>
        </p:nvSpPr>
        <p:spPr>
          <a:xfrm>
            <a:off x="5163520" y="3748238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endParaRPr sz="1100"/>
          </a:p>
        </p:txBody>
      </p:sp>
      <p:cxnSp>
        <p:nvCxnSpPr>
          <p:cNvPr id="273" name="Google Shape;273;p44"/>
          <p:cNvCxnSpPr>
            <a:stCxn id="268" idx="3"/>
            <a:endCxn id="267" idx="1"/>
          </p:cNvCxnSpPr>
          <p:nvPr/>
        </p:nvCxnSpPr>
        <p:spPr>
          <a:xfrm>
            <a:off x="2716198" y="2743163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4"/>
          <p:cNvCxnSpPr>
            <a:stCxn id="267" idx="3"/>
            <a:endCxn id="269" idx="1"/>
          </p:cNvCxnSpPr>
          <p:nvPr/>
        </p:nvCxnSpPr>
        <p:spPr>
          <a:xfrm>
            <a:off x="4634485" y="274316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4"/>
          <p:cNvCxnSpPr>
            <a:stCxn id="269" idx="3"/>
            <a:endCxn id="270" idx="1"/>
          </p:cNvCxnSpPr>
          <p:nvPr/>
        </p:nvCxnSpPr>
        <p:spPr>
          <a:xfrm>
            <a:off x="6471920" y="274316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4"/>
          <p:cNvCxnSpPr>
            <a:stCxn id="271" idx="3"/>
            <a:endCxn id="272" idx="1"/>
          </p:cNvCxnSpPr>
          <p:nvPr/>
        </p:nvCxnSpPr>
        <p:spPr>
          <a:xfrm>
            <a:off x="4289123" y="4167038"/>
            <a:ext cx="8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44"/>
          <p:cNvSpPr txBox="1"/>
          <p:nvPr/>
        </p:nvSpPr>
        <p:spPr>
          <a:xfrm>
            <a:off x="3284505" y="14262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VSTS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Github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Online editor</a:t>
            </a:r>
            <a:endParaRPr sz="1100"/>
          </a:p>
        </p:txBody>
      </p:sp>
      <p:cxnSp>
        <p:nvCxnSpPr>
          <p:cNvPr id="278" name="Google Shape;278;p44"/>
          <p:cNvCxnSpPr/>
          <p:nvPr/>
        </p:nvCxnSpPr>
        <p:spPr>
          <a:xfrm rot="10800000">
            <a:off x="3284505" y="14970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4"/>
          <p:cNvSpPr txBox="1"/>
          <p:nvPr/>
        </p:nvSpPr>
        <p:spPr>
          <a:xfrm>
            <a:off x="5085012" y="14262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Continuous Deployment</a:t>
            </a:r>
            <a:endParaRPr sz="1100"/>
          </a:p>
        </p:txBody>
      </p:sp>
      <p:cxnSp>
        <p:nvCxnSpPr>
          <p:cNvPr id="280" name="Google Shape;280;p44"/>
          <p:cNvCxnSpPr/>
          <p:nvPr/>
        </p:nvCxnSpPr>
        <p:spPr>
          <a:xfrm rot="10800000">
            <a:off x="5085012" y="14970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44"/>
          <p:cNvSpPr txBox="1"/>
          <p:nvPr/>
        </p:nvSpPr>
        <p:spPr>
          <a:xfrm>
            <a:off x="6937188" y="14262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Emulator</a:t>
            </a:r>
            <a:endParaRPr sz="1100"/>
          </a:p>
        </p:txBody>
      </p:sp>
      <p:cxnSp>
        <p:nvCxnSpPr>
          <p:cNvPr id="282" name="Google Shape;282;p44"/>
          <p:cNvCxnSpPr/>
          <p:nvPr/>
        </p:nvCxnSpPr>
        <p:spPr>
          <a:xfrm rot="10800000">
            <a:off x="6937188" y="14970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4294967295" type="title"/>
          </p:nvPr>
        </p:nvSpPr>
        <p:spPr>
          <a:xfrm>
            <a:off x="201931" y="285750"/>
            <a:ext cx="8740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3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Workflow</a:t>
            </a:r>
            <a:endParaRPr b="1" sz="3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3061585" y="20957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100"/>
          </a:p>
        </p:txBody>
      </p:sp>
      <p:sp>
        <p:nvSpPr>
          <p:cNvPr id="289" name="Google Shape;289;p45"/>
          <p:cNvSpPr/>
          <p:nvPr/>
        </p:nvSpPr>
        <p:spPr>
          <a:xfrm>
            <a:off x="1143298" y="20957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endParaRPr sz="1100"/>
          </a:p>
        </p:txBody>
      </p:sp>
      <p:sp>
        <p:nvSpPr>
          <p:cNvPr id="290" name="Google Shape;290;p45"/>
          <p:cNvSpPr/>
          <p:nvPr/>
        </p:nvSpPr>
        <p:spPr>
          <a:xfrm>
            <a:off x="4899020" y="20957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Publish</a:t>
            </a:r>
            <a:endParaRPr sz="1100"/>
          </a:p>
        </p:txBody>
      </p:sp>
      <p:sp>
        <p:nvSpPr>
          <p:cNvPr id="291" name="Google Shape;291;p45"/>
          <p:cNvSpPr/>
          <p:nvPr/>
        </p:nvSpPr>
        <p:spPr>
          <a:xfrm>
            <a:off x="6736454" y="2095763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</a:t>
            </a:r>
            <a:endParaRPr sz="1100"/>
          </a:p>
        </p:txBody>
      </p:sp>
      <p:sp>
        <p:nvSpPr>
          <p:cNvPr id="292" name="Google Shape;292;p45"/>
          <p:cNvSpPr/>
          <p:nvPr/>
        </p:nvSpPr>
        <p:spPr>
          <a:xfrm>
            <a:off x="2716223" y="4033988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</a:t>
            </a:r>
            <a:endParaRPr sz="1100"/>
          </a:p>
        </p:txBody>
      </p:sp>
      <p:sp>
        <p:nvSpPr>
          <p:cNvPr id="293" name="Google Shape;293;p45"/>
          <p:cNvSpPr/>
          <p:nvPr/>
        </p:nvSpPr>
        <p:spPr>
          <a:xfrm>
            <a:off x="5163520" y="4033988"/>
            <a:ext cx="1572900" cy="8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</a:t>
            </a:r>
            <a:endParaRPr sz="1100"/>
          </a:p>
        </p:txBody>
      </p:sp>
      <p:cxnSp>
        <p:nvCxnSpPr>
          <p:cNvPr id="294" name="Google Shape;294;p45"/>
          <p:cNvCxnSpPr>
            <a:stCxn id="289" idx="3"/>
            <a:endCxn id="288" idx="1"/>
          </p:cNvCxnSpPr>
          <p:nvPr/>
        </p:nvCxnSpPr>
        <p:spPr>
          <a:xfrm>
            <a:off x="2716198" y="2514563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5"/>
          <p:cNvCxnSpPr>
            <a:stCxn id="288" idx="3"/>
            <a:endCxn id="290" idx="1"/>
          </p:cNvCxnSpPr>
          <p:nvPr/>
        </p:nvCxnSpPr>
        <p:spPr>
          <a:xfrm>
            <a:off x="4634485" y="251456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5"/>
          <p:cNvCxnSpPr>
            <a:stCxn id="290" idx="3"/>
            <a:endCxn id="291" idx="1"/>
          </p:cNvCxnSpPr>
          <p:nvPr/>
        </p:nvCxnSpPr>
        <p:spPr>
          <a:xfrm>
            <a:off x="6471920" y="2514563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5"/>
          <p:cNvCxnSpPr>
            <a:stCxn id="292" idx="3"/>
            <a:endCxn id="293" idx="1"/>
          </p:cNvCxnSpPr>
          <p:nvPr/>
        </p:nvCxnSpPr>
        <p:spPr>
          <a:xfrm>
            <a:off x="4289123" y="4452788"/>
            <a:ext cx="8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5"/>
          <p:cNvSpPr txBox="1"/>
          <p:nvPr/>
        </p:nvSpPr>
        <p:spPr>
          <a:xfrm>
            <a:off x="3284505" y="11976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VSTS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Github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Online editor</a:t>
            </a:r>
            <a:endParaRPr sz="1100"/>
          </a:p>
        </p:txBody>
      </p:sp>
      <p:cxnSp>
        <p:nvCxnSpPr>
          <p:cNvPr id="299" name="Google Shape;299;p45"/>
          <p:cNvCxnSpPr/>
          <p:nvPr/>
        </p:nvCxnSpPr>
        <p:spPr>
          <a:xfrm rot="10800000">
            <a:off x="3284505" y="12684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5"/>
          <p:cNvSpPr txBox="1"/>
          <p:nvPr/>
        </p:nvSpPr>
        <p:spPr>
          <a:xfrm>
            <a:off x="5085012" y="11976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Continuous Deployment</a:t>
            </a:r>
            <a:endParaRPr sz="1100"/>
          </a:p>
        </p:txBody>
      </p:sp>
      <p:cxnSp>
        <p:nvCxnSpPr>
          <p:cNvPr id="301" name="Google Shape;301;p45"/>
          <p:cNvCxnSpPr/>
          <p:nvPr/>
        </p:nvCxnSpPr>
        <p:spPr>
          <a:xfrm rot="10800000">
            <a:off x="5085012" y="12684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5"/>
          <p:cNvSpPr txBox="1"/>
          <p:nvPr/>
        </p:nvSpPr>
        <p:spPr>
          <a:xfrm>
            <a:off x="6937188" y="1197656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Emulator</a:t>
            </a:r>
            <a:endParaRPr sz="1100"/>
          </a:p>
        </p:txBody>
      </p:sp>
      <p:cxnSp>
        <p:nvCxnSpPr>
          <p:cNvPr id="303" name="Google Shape;303;p45"/>
          <p:cNvCxnSpPr/>
          <p:nvPr/>
        </p:nvCxnSpPr>
        <p:spPr>
          <a:xfrm rot="10800000">
            <a:off x="6937188" y="1268400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45"/>
          <p:cNvSpPr txBox="1"/>
          <p:nvPr/>
        </p:nvSpPr>
        <p:spPr>
          <a:xfrm>
            <a:off x="2890540" y="3133594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Channels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Skype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Web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Telegram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and so on</a:t>
            </a:r>
            <a:endParaRPr sz="1100"/>
          </a:p>
        </p:txBody>
      </p:sp>
      <p:cxnSp>
        <p:nvCxnSpPr>
          <p:cNvPr id="305" name="Google Shape;305;p45"/>
          <p:cNvCxnSpPr/>
          <p:nvPr/>
        </p:nvCxnSpPr>
        <p:spPr>
          <a:xfrm rot="10800000">
            <a:off x="2890540" y="3204338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5"/>
          <p:cNvSpPr txBox="1"/>
          <p:nvPr/>
        </p:nvSpPr>
        <p:spPr>
          <a:xfrm>
            <a:off x="5326575" y="3133594"/>
            <a:ext cx="1004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Analytics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</a:rPr>
              <a:t>• </a:t>
            </a:r>
            <a:r>
              <a:rPr lang="en" sz="1100"/>
              <a:t>Application Insights</a:t>
            </a:r>
            <a:endParaRPr sz="1100"/>
          </a:p>
        </p:txBody>
      </p:sp>
      <p:cxnSp>
        <p:nvCxnSpPr>
          <p:cNvPr id="307" name="Google Shape;307;p45"/>
          <p:cNvCxnSpPr/>
          <p:nvPr/>
        </p:nvCxnSpPr>
        <p:spPr>
          <a:xfrm rot="10800000">
            <a:off x="5326575" y="3204338"/>
            <a:ext cx="0" cy="8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" y="-94525"/>
            <a:ext cx="8988175" cy="47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/>
          <p:nvPr/>
        </p:nvSpPr>
        <p:spPr>
          <a:xfrm>
            <a:off x="0" y="4606325"/>
            <a:ext cx="920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Image_from:</a:t>
            </a:r>
            <a:r>
              <a:rPr lang="en"/>
              <a:t>https://medium.com/@ashish_fagna/introduction-to-microsoft-azure-bot-service-luis-language-understanding-8826d29d013e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/>
        </p:nvSpPr>
        <p:spPr>
          <a:xfrm>
            <a:off x="228300" y="4190000"/>
            <a:ext cx="9224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https://azure.microsoft.com/en-in/services/bot-service/</a:t>
            </a:r>
            <a:endParaRPr sz="2800"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350" y="138975"/>
            <a:ext cx="5691694" cy="38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83101" y="712150"/>
            <a:ext cx="48366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Sohel Shekha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Microsoft MVP | Mobile Architect</a:t>
            </a:r>
            <a:endParaRPr b="0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BF9000"/>
                </a:solidFill>
              </a:rPr>
              <a:t>---------------------</a:t>
            </a:r>
            <a:endParaRPr b="0" sz="2400">
              <a:solidFill>
                <a:srgbClr val="BF9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shekha.sohel@gmail.com</a:t>
            </a:r>
            <a:endParaRPr b="0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@ShekhaSohel</a:t>
            </a:r>
            <a:endParaRPr b="0" sz="2400"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225" y="1464491"/>
            <a:ext cx="2343175" cy="23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22300" y="1304850"/>
            <a:ext cx="7967700" cy="20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51C7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Getting started:</a:t>
            </a:r>
            <a:endParaRPr sz="2400">
              <a:solidFill>
                <a:srgbClr val="351C7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https://azure.microsoft.com/en-in/services/bot-service/</a:t>
            </a:r>
            <a:endParaRPr b="0" sz="2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7376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Code Samples:</a:t>
            </a:r>
            <a:endParaRPr sz="2400">
              <a:solidFill>
                <a:srgbClr val="07376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https://github.com/Microsoft/BotBuilder-Samples</a:t>
            </a:r>
            <a:endParaRPr b="0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5886792" y="1428750"/>
            <a:ext cx="2972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Quattrocento Sans"/>
              <a:buNone/>
            </a:pPr>
            <a:r>
              <a:rPr b="0" i="0" lang="en" sz="10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Q&amp;A</a:t>
            </a:r>
            <a:endParaRPr b="0" i="0" sz="10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5577800" y="227898"/>
            <a:ext cx="34338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@shekhasohel 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date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311700" y="1433725"/>
            <a:ext cx="4149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2E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25" y="117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311700" y="3683525"/>
            <a:ext cx="82593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https://www.meetup.com/MumbaiMobileDev/</a:t>
            </a:r>
            <a:endParaRPr sz="2000"/>
          </a:p>
        </p:txBody>
      </p:sp>
      <p:sp>
        <p:nvSpPr>
          <p:cNvPr id="340" name="Google Shape;340;p50"/>
          <p:cNvSpPr txBox="1"/>
          <p:nvPr/>
        </p:nvSpPr>
        <p:spPr>
          <a:xfrm>
            <a:off x="1685425" y="1433725"/>
            <a:ext cx="36945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3E48"/>
              </a:solidFill>
              <a:highlight>
                <a:srgbClr val="F6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E3E48"/>
                </a:solidFill>
                <a:latin typeface="Roboto"/>
                <a:ea typeface="Roboto"/>
                <a:cs typeface="Roboto"/>
                <a:sym typeface="Roboto"/>
              </a:rPr>
              <a:t>Thursday, Dec 27, 2018</a:t>
            </a:r>
            <a:endParaRPr sz="1800">
              <a:solidFill>
                <a:srgbClr val="2E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E48"/>
                </a:solidFill>
                <a:latin typeface="Roboto"/>
                <a:ea typeface="Roboto"/>
                <a:cs typeface="Roboto"/>
                <a:sym typeface="Roboto"/>
              </a:rPr>
              <a:t>Microsoft Re-Connect 2018</a:t>
            </a:r>
            <a:endParaRPr b="1" sz="3000">
              <a:solidFill>
                <a:srgbClr val="2E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9144000" lvl="0" marL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 u="sng">
              <a:solidFill>
                <a:schemeClr val="accent5"/>
              </a:solidFill>
              <a:highlight>
                <a:srgbClr val="E4E9ED"/>
              </a:highlight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2E3E48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5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2E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235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 rotWithShape="1">
          <a:blip r:embed="rId7">
            <a:alphaModFix/>
          </a:blip>
          <a:srcRect b="39452" l="0" r="68958" t="0"/>
          <a:stretch/>
        </p:blipFill>
        <p:spPr>
          <a:xfrm>
            <a:off x="146800" y="1433725"/>
            <a:ext cx="1538624" cy="1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23600" y="850075"/>
            <a:ext cx="8296800" cy="20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Short Survey!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Have you tried Bot development?</a:t>
            </a:r>
            <a:endParaRPr sz="3000"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075" y="2955150"/>
            <a:ext cx="1469624" cy="146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0" y="2924875"/>
            <a:ext cx="1530176" cy="153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525" y="2819975"/>
            <a:ext cx="1739975" cy="17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188" y="2990500"/>
            <a:ext cx="1855875" cy="13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06425" y="1214450"/>
            <a:ext cx="8296800" cy="21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development Challenges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80" y="981651"/>
            <a:ext cx="1671281" cy="1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90700" y="2988825"/>
            <a:ext cx="2886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Multiple Platforms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6530891" y="2988825"/>
            <a:ext cx="2400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Different Tech Stack</a:t>
            </a:r>
            <a:endParaRPr sz="23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453" y="1111588"/>
            <a:ext cx="2512874" cy="13789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33"/>
          <p:cNvGrpSpPr/>
          <p:nvPr/>
        </p:nvGrpSpPr>
        <p:grpSpPr>
          <a:xfrm>
            <a:off x="2976701" y="654808"/>
            <a:ext cx="3286063" cy="2616322"/>
            <a:chOff x="4115415" y="2225984"/>
            <a:chExt cx="3664209" cy="2870663"/>
          </a:xfrm>
        </p:grpSpPr>
        <p:sp>
          <p:nvSpPr>
            <p:cNvPr id="164" name="Google Shape;164;p33"/>
            <p:cNvSpPr/>
            <p:nvPr/>
          </p:nvSpPr>
          <p:spPr>
            <a:xfrm>
              <a:off x="5226375" y="2652874"/>
              <a:ext cx="1833314" cy="499237"/>
            </a:xfrm>
            <a:custGeom>
              <a:rect b="b" l="l" r="r" t="t"/>
              <a:pathLst>
                <a:path extrusionOk="0" h="489448" w="1797367">
                  <a:moveTo>
                    <a:pt x="0" y="489448"/>
                  </a:moveTo>
                  <a:cubicBezTo>
                    <a:pt x="493395" y="-255407"/>
                    <a:pt x="1489710" y="-57287"/>
                    <a:pt x="1797367" y="466588"/>
                  </a:cubicBezTo>
                </a:path>
              </a:pathLst>
            </a:custGeom>
            <a:noFill/>
            <a:ln cap="flat" cmpd="sng" w="47625">
              <a:solidFill>
                <a:srgbClr val="0078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36"/>
                <a:buFont typeface="Quattrocento Sans"/>
                <a:buNone/>
              </a:pPr>
              <a:r>
                <a:t/>
              </a:r>
              <a:endParaRPr b="0" i="0" sz="1836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3"/>
            <p:cNvSpPr/>
            <p:nvPr/>
          </p:nvSpPr>
          <p:spPr>
            <a:xfrm rot="7201427">
              <a:off x="5983512" y="3927934"/>
              <a:ext cx="1831998" cy="498878"/>
            </a:xfrm>
            <a:custGeom>
              <a:rect b="b" l="l" r="r" t="t"/>
              <a:pathLst>
                <a:path extrusionOk="0" h="489448" w="1797367">
                  <a:moveTo>
                    <a:pt x="0" y="489448"/>
                  </a:moveTo>
                  <a:cubicBezTo>
                    <a:pt x="493395" y="-255407"/>
                    <a:pt x="1489710" y="-57287"/>
                    <a:pt x="1797367" y="466588"/>
                  </a:cubicBezTo>
                </a:path>
              </a:pathLst>
            </a:custGeom>
            <a:noFill/>
            <a:ln cap="flat" cmpd="sng" w="47625">
              <a:solidFill>
                <a:srgbClr val="0078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36"/>
                <a:buFont typeface="Quattrocento Sans"/>
                <a:buNone/>
              </a:pPr>
              <a:r>
                <a:t/>
              </a:r>
              <a:endParaRPr b="0" i="0" sz="1836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3"/>
            <p:cNvSpPr/>
            <p:nvPr/>
          </p:nvSpPr>
          <p:spPr>
            <a:xfrm rot="-7201427">
              <a:off x="4522186" y="3929311"/>
              <a:ext cx="1831998" cy="498878"/>
            </a:xfrm>
            <a:custGeom>
              <a:rect b="b" l="l" r="r" t="t"/>
              <a:pathLst>
                <a:path extrusionOk="0" h="489448" w="1797367">
                  <a:moveTo>
                    <a:pt x="0" y="489448"/>
                  </a:moveTo>
                  <a:cubicBezTo>
                    <a:pt x="493395" y="-255407"/>
                    <a:pt x="1489710" y="-57287"/>
                    <a:pt x="1797367" y="466588"/>
                  </a:cubicBezTo>
                </a:path>
              </a:pathLst>
            </a:custGeom>
            <a:noFill/>
            <a:ln cap="flat" cmpd="sng" w="47625">
              <a:solidFill>
                <a:srgbClr val="0078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36"/>
                <a:buFont typeface="Quattrocento Sans"/>
                <a:buNone/>
              </a:pPr>
              <a:r>
                <a:t/>
              </a:r>
              <a:endParaRPr b="0" i="0" sz="1836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3"/>
            <p:cNvSpPr txBox="1"/>
            <p:nvPr/>
          </p:nvSpPr>
          <p:spPr>
            <a:xfrm>
              <a:off x="5350060" y="2225984"/>
              <a:ext cx="13563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625" lIns="93250" spcFirstLastPara="1" rIns="93250" wrap="square" tIns="46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ts val="1600"/>
                <a:buFont typeface="Quattrocento Sans"/>
                <a:buNone/>
              </a:pPr>
              <a:r>
                <a:rPr b="0" i="0" lang="en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Design &amp; Develop</a:t>
              </a:r>
              <a:endParaRPr/>
            </a:p>
          </p:txBody>
        </p:sp>
        <p:sp>
          <p:nvSpPr>
            <p:cNvPr id="168" name="Google Shape;168;p33"/>
            <p:cNvSpPr txBox="1"/>
            <p:nvPr/>
          </p:nvSpPr>
          <p:spPr>
            <a:xfrm>
              <a:off x="7179925" y="4159265"/>
              <a:ext cx="5997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625" lIns="93250" spcFirstLastPara="1" rIns="93250" wrap="square" tIns="46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ts val="1600"/>
                <a:buFont typeface="Quattrocento Sans"/>
                <a:buNone/>
              </a:pPr>
              <a:r>
                <a:rPr b="0" i="0" lang="en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Test</a:t>
              </a:r>
              <a:endParaRPr/>
            </a:p>
          </p:txBody>
        </p:sp>
        <p:sp>
          <p:nvSpPr>
            <p:cNvPr id="169" name="Google Shape;169;p33"/>
            <p:cNvSpPr txBox="1"/>
            <p:nvPr/>
          </p:nvSpPr>
          <p:spPr>
            <a:xfrm>
              <a:off x="4115415" y="4159265"/>
              <a:ext cx="10443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625" lIns="93250" spcFirstLastPara="1" rIns="93250" wrap="square" tIns="46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ts val="1600"/>
                <a:buFont typeface="Quattrocento Sans"/>
                <a:buNone/>
              </a:pPr>
              <a:r>
                <a:rPr b="0" i="0" lang="en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Monitor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</a:t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626" y="1217600"/>
            <a:ext cx="3268325" cy="21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261950" y="1806825"/>
            <a:ext cx="87393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300">
                <a:latin typeface="Quattrocento Sans"/>
                <a:ea typeface="Quattrocento Sans"/>
                <a:cs typeface="Quattrocento Sans"/>
                <a:sym typeface="Quattrocento Sans"/>
              </a:rPr>
              <a:t>MS</a:t>
            </a:r>
            <a:r>
              <a:rPr b="0" lang="en" sz="5300">
                <a:latin typeface="Quattrocento Sans"/>
                <a:ea typeface="Quattrocento Sans"/>
                <a:cs typeface="Quattrocento Sans"/>
                <a:sym typeface="Quattrocento Sans"/>
              </a:rPr>
              <a:t> Bot Framework -&gt; </a:t>
            </a:r>
            <a:r>
              <a:rPr b="0" lang="en" sz="3000">
                <a:latin typeface="Quattrocento Sans"/>
                <a:ea typeface="Quattrocento Sans"/>
                <a:cs typeface="Quattrocento Sans"/>
                <a:sym typeface="Quattrocento Sans"/>
              </a:rPr>
              <a:t>write once</a:t>
            </a:r>
            <a:endParaRPr b="0"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54" y="293906"/>
            <a:ext cx="2033700" cy="141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455" y="1842451"/>
            <a:ext cx="1671281" cy="1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3839369" y="1028700"/>
            <a:ext cx="4233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Development Tools</a:t>
            </a:r>
            <a:endParaRPr sz="2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Connectors, SDK, templates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503008" y="2334825"/>
            <a:ext cx="3024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Cross Platform</a:t>
            </a:r>
            <a:endParaRPr sz="2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website, app, email, IMs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4212253" y="3880500"/>
            <a:ext cx="2400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Intelligence</a:t>
            </a:r>
            <a:endParaRPr sz="2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LUIS, Cognitive Services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703" y="3378413"/>
            <a:ext cx="2512874" cy="137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300">
                <a:latin typeface="Quattrocento Sans"/>
                <a:ea typeface="Quattrocento Sans"/>
                <a:cs typeface="Quattrocento Sans"/>
                <a:sym typeface="Quattrocento Sans"/>
              </a:rPr>
              <a:t>Azure Bot Service</a:t>
            </a:r>
            <a:endParaRPr b="0" sz="3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