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61"/>
  </p:notesMasterIdLst>
  <p:handoutMasterIdLst>
    <p:handoutMasterId r:id="rId62"/>
  </p:handoutMasterIdLst>
  <p:sldIdLst>
    <p:sldId id="2076136256" r:id="rId7"/>
    <p:sldId id="1995" r:id="rId8"/>
    <p:sldId id="2076136245" r:id="rId9"/>
    <p:sldId id="2045" r:id="rId10"/>
    <p:sldId id="2076136246" r:id="rId11"/>
    <p:sldId id="1902" r:id="rId12"/>
    <p:sldId id="1904" r:id="rId13"/>
    <p:sldId id="1906" r:id="rId14"/>
    <p:sldId id="1903" r:id="rId15"/>
    <p:sldId id="1905" r:id="rId16"/>
    <p:sldId id="2076136247" r:id="rId17"/>
    <p:sldId id="5013" r:id="rId18"/>
    <p:sldId id="4975" r:id="rId19"/>
    <p:sldId id="4974" r:id="rId20"/>
    <p:sldId id="2076136241" r:id="rId21"/>
    <p:sldId id="4976" r:id="rId22"/>
    <p:sldId id="5015" r:id="rId23"/>
    <p:sldId id="4978" r:id="rId24"/>
    <p:sldId id="5016" r:id="rId25"/>
    <p:sldId id="2076136248" r:id="rId26"/>
    <p:sldId id="4980" r:id="rId27"/>
    <p:sldId id="5028" r:id="rId28"/>
    <p:sldId id="4985" r:id="rId29"/>
    <p:sldId id="5018" r:id="rId30"/>
    <p:sldId id="5019" r:id="rId31"/>
    <p:sldId id="5020" r:id="rId32"/>
    <p:sldId id="2076136257" r:id="rId33"/>
    <p:sldId id="4986" r:id="rId34"/>
    <p:sldId id="4989" r:id="rId35"/>
    <p:sldId id="4988" r:id="rId36"/>
    <p:sldId id="4990" r:id="rId37"/>
    <p:sldId id="2076136249" r:id="rId38"/>
    <p:sldId id="2076136250" r:id="rId39"/>
    <p:sldId id="4993" r:id="rId40"/>
    <p:sldId id="4995" r:id="rId41"/>
    <p:sldId id="4994" r:id="rId42"/>
    <p:sldId id="4996" r:id="rId43"/>
    <p:sldId id="5026" r:id="rId44"/>
    <p:sldId id="2076136251" r:id="rId45"/>
    <p:sldId id="2076136252" r:id="rId46"/>
    <p:sldId id="5021" r:id="rId47"/>
    <p:sldId id="5000" r:id="rId48"/>
    <p:sldId id="5001" r:id="rId49"/>
    <p:sldId id="5027" r:id="rId50"/>
    <p:sldId id="2076136253" r:id="rId51"/>
    <p:sldId id="2076136254" r:id="rId52"/>
    <p:sldId id="5003" r:id="rId53"/>
    <p:sldId id="5025" r:id="rId54"/>
    <p:sldId id="5024" r:id="rId55"/>
    <p:sldId id="5004" r:id="rId56"/>
    <p:sldId id="5006" r:id="rId57"/>
    <p:sldId id="5007" r:id="rId58"/>
    <p:sldId id="5008" r:id="rId59"/>
    <p:sldId id="2076136255" r:id="rId60"/>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2076136256"/>
            <p14:sldId id="1995"/>
            <p14:sldId id="2076136245"/>
            <p14:sldId id="2045"/>
          </p14:sldIdLst>
        </p14:section>
        <p14:section name="Basic concepts" id="{106E0CDE-4F57-424A-956A-638299EAFDD8}">
          <p14:sldIdLst>
            <p14:sldId id="2076136246"/>
            <p14:sldId id="1902"/>
            <p14:sldId id="1904"/>
            <p14:sldId id="1906"/>
            <p14:sldId id="1903"/>
            <p14:sldId id="1905"/>
            <p14:sldId id="2076136247"/>
            <p14:sldId id="5013"/>
            <p14:sldId id="4975"/>
            <p14:sldId id="4974"/>
            <p14:sldId id="2076136241"/>
          </p14:sldIdLst>
        </p14:section>
        <p14:section name="AML Service" id="{BA7C58BA-C87C-764F-ADF3-B5388AF6AC8C}">
          <p14:sldIdLst>
            <p14:sldId id="4976"/>
            <p14:sldId id="5015"/>
            <p14:sldId id="4978"/>
            <p14:sldId id="5016"/>
          </p14:sldIdLst>
        </p14:section>
        <p14:section name="Pipelines" id="{CB8D70A3-C0F7-C04A-9EAE-EBF61456A077}">
          <p14:sldIdLst>
            <p14:sldId id="2076136248"/>
            <p14:sldId id="4980"/>
            <p14:sldId id="5028"/>
            <p14:sldId id="4985"/>
            <p14:sldId id="5018"/>
            <p14:sldId id="5019"/>
            <p14:sldId id="5020"/>
            <p14:sldId id="2076136257"/>
            <p14:sldId id="4986"/>
            <p14:sldId id="4989"/>
            <p14:sldId id="4988"/>
            <p14:sldId id="4990"/>
            <p14:sldId id="2076136249"/>
          </p14:sldIdLst>
        </p14:section>
        <p14:section name="Source Control and CI" id="{5A93243B-59CD-6E45-ACF1-5E106138EBC6}">
          <p14:sldIdLst>
            <p14:sldId id="2076136250"/>
            <p14:sldId id="4993"/>
            <p14:sldId id="4995"/>
            <p14:sldId id="4994"/>
            <p14:sldId id="4996"/>
            <p14:sldId id="5026"/>
            <p14:sldId id="2076136251"/>
          </p14:sldIdLst>
        </p14:section>
        <p14:section name="Deployment" id="{742C37C5-584C-8B4E-8C54-1E401C3D8438}">
          <p14:sldIdLst>
            <p14:sldId id="2076136252"/>
            <p14:sldId id="5021"/>
            <p14:sldId id="5000"/>
            <p14:sldId id="5001"/>
            <p14:sldId id="5027"/>
            <p14:sldId id="2076136253"/>
          </p14:sldIdLst>
        </p14:section>
        <p14:section name="Next Steps" id="{479EEB62-62E6-2D46-A005-D49CECCD9324}">
          <p14:sldIdLst>
            <p14:sldId id="2076136254"/>
            <p14:sldId id="5003"/>
            <p14:sldId id="5025"/>
            <p14:sldId id="5024"/>
            <p14:sldId id="5004"/>
            <p14:sldId id="5006"/>
            <p14:sldId id="5007"/>
            <p14:sldId id="5008"/>
            <p14:sldId id="207613625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44A"/>
    <a:srgbClr val="FFFFFF"/>
    <a:srgbClr val="D9DADB"/>
    <a:srgbClr val="D6532B"/>
    <a:srgbClr val="4A4D53"/>
    <a:srgbClr val="FEF000"/>
    <a:srgbClr val="9CF00D"/>
    <a:srgbClr val="FF9349"/>
    <a:srgbClr val="0078D5"/>
    <a:srgbClr val="D8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60" autoAdjust="0"/>
    <p:restoredTop sz="63041" autoAdjust="0"/>
  </p:normalViewPr>
  <p:slideViewPr>
    <p:cSldViewPr snapToGrid="0">
      <p:cViewPr varScale="1">
        <p:scale>
          <a:sx n="99" d="100"/>
          <a:sy n="99" d="100"/>
        </p:scale>
        <p:origin x="72" y="7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handoutMaster" Target="handoutMasters/handoutMaster1.xml"/><Relationship Id="rId75" Type="http://schemas.microsoft.com/office/2018/10/relationships/authors" Targe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12/13/2019 12:46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12/13/2019 12:46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
        <p:nvSpPr>
          <p:cNvPr id="3" name="Notes Placeholder 2">
            <a:extLst>
              <a:ext uri="{FF2B5EF4-FFF2-40B4-BE49-F238E27FC236}">
                <a16:creationId xmlns:a16="http://schemas.microsoft.com/office/drawing/2014/main" id="{9A8440AA-50CB-42F8-9174-43B0EC768C5F}"/>
              </a:ext>
            </a:extLst>
          </p:cNvPr>
          <p:cNvSpPr>
            <a:spLocks noGrp="1"/>
          </p:cNvSpPr>
          <p:nvPr>
            <p:ph type="body" idx="1"/>
          </p:nvPr>
        </p:nvSpPr>
        <p:spPr/>
        <p:txBody>
          <a:bodyPr/>
          <a:lstStyle/>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a:t>
            </a:r>
            <a:r>
              <a:rPr lang="es-ES" sz="900" b="0" i="0" kern="1200" dirty="0" err="1">
                <a:solidFill>
                  <a:schemeClr val="tx1"/>
                </a:solidFill>
                <a:effectLst/>
                <a:latin typeface="Segoe UI" panose="020B0502040204020203" pitchFamily="34" charset="0"/>
                <a:ea typeface="+mn-ea"/>
                <a:cs typeface="+mn-cs"/>
              </a:rPr>
              <a:t>devOps</a:t>
            </a:r>
            <a:r>
              <a:rPr lang="es-ES" sz="900" b="0" i="0" kern="1200" dirty="0">
                <a:solidFill>
                  <a:schemeClr val="tx1"/>
                </a:solidFill>
                <a:effectLst/>
                <a:latin typeface="Segoe UI" panose="020B0502040204020203" pitchFamily="34" charset="0"/>
                <a:ea typeface="+mn-ea"/>
                <a:cs typeface="+mn-cs"/>
              </a:rPr>
              <a:t> son dos palabras que están </a:t>
            </a:r>
          </a:p>
          <a:p>
            <a:r>
              <a:rPr lang="es-ES" sz="900" b="0" i="0" kern="1200" dirty="0">
                <a:solidFill>
                  <a:schemeClr val="tx1"/>
                </a:solidFill>
                <a:effectLst/>
                <a:latin typeface="Segoe UI" panose="020B0502040204020203" pitchFamily="34" charset="0"/>
                <a:ea typeface="+mn-ea"/>
                <a:cs typeface="+mn-cs"/>
              </a:rPr>
              <a:t>de moda en nuestro sector.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se está </a:t>
            </a:r>
          </a:p>
          <a:p>
            <a:r>
              <a:rPr lang="es-ES" sz="900" b="0" i="0" kern="1200" dirty="0">
                <a:solidFill>
                  <a:schemeClr val="tx1"/>
                </a:solidFill>
                <a:effectLst/>
                <a:latin typeface="Segoe UI" panose="020B0502040204020203" pitchFamily="34" charset="0"/>
                <a:ea typeface="+mn-ea"/>
                <a:cs typeface="+mn-cs"/>
              </a:rPr>
              <a:t>convirtiendo en algo más accesible para más </a:t>
            </a:r>
          </a:p>
          <a:p>
            <a:r>
              <a:rPr lang="es-ES" sz="900" b="0" i="0" kern="1200" dirty="0">
                <a:solidFill>
                  <a:schemeClr val="tx1"/>
                </a:solidFill>
                <a:effectLst/>
                <a:latin typeface="Segoe UI" panose="020B0502040204020203" pitchFamily="34" charset="0"/>
                <a:ea typeface="+mn-ea"/>
                <a:cs typeface="+mn-cs"/>
              </a:rPr>
              <a:t>organizaciones, pero con esa accesibilidad llega la </a:t>
            </a:r>
          </a:p>
          <a:p>
            <a:r>
              <a:rPr lang="es-ES" sz="900" b="0" i="0" kern="1200" dirty="0">
                <a:solidFill>
                  <a:schemeClr val="tx1"/>
                </a:solidFill>
                <a:effectLst/>
                <a:latin typeface="Segoe UI" panose="020B0502040204020203" pitchFamily="34" charset="0"/>
                <a:ea typeface="+mn-ea"/>
                <a:cs typeface="+mn-cs"/>
              </a:rPr>
              <a:t>necesidad de gestionar nuestros proyectos de ML del </a:t>
            </a:r>
          </a:p>
          <a:p>
            <a:r>
              <a:rPr lang="es-ES" sz="900" b="0" i="0" kern="1200" dirty="0">
                <a:solidFill>
                  <a:schemeClr val="tx1"/>
                </a:solidFill>
                <a:effectLst/>
                <a:latin typeface="Segoe UI" panose="020B0502040204020203" pitchFamily="34" charset="0"/>
                <a:ea typeface="+mn-ea"/>
                <a:cs typeface="+mn-cs"/>
              </a:rPr>
              <a:t>mismo modo que hacemos con el resto del nuestro </a:t>
            </a:r>
          </a:p>
          <a:p>
            <a:r>
              <a:rPr lang="es-ES" sz="900" b="0" i="0" kern="1200" dirty="0">
                <a:solidFill>
                  <a:schemeClr val="tx1"/>
                </a:solidFill>
                <a:effectLst/>
                <a:latin typeface="Segoe UI" panose="020B0502040204020203" pitchFamily="34" charset="0"/>
                <a:ea typeface="+mn-ea"/>
                <a:cs typeface="+mn-cs"/>
              </a:rPr>
              <a:t>software</a:t>
            </a:r>
          </a:p>
          <a:p>
            <a:r>
              <a:rPr lang="es-ES" sz="900" b="0" i="0" kern="1200" dirty="0" err="1">
                <a:solidFill>
                  <a:schemeClr val="tx1"/>
                </a:solidFill>
                <a:effectLst/>
                <a:latin typeface="Segoe UI" panose="020B0502040204020203" pitchFamily="34" charset="0"/>
                <a:ea typeface="+mn-ea"/>
                <a:cs typeface="+mn-cs"/>
              </a:rPr>
              <a:t>MLOps</a:t>
            </a:r>
            <a:r>
              <a:rPr lang="es-ES" sz="900" b="0" i="0" kern="1200" dirty="0">
                <a:solidFill>
                  <a:schemeClr val="tx1"/>
                </a:solidFill>
                <a:effectLst/>
                <a:latin typeface="Segoe UI" panose="020B0502040204020203" pitchFamily="34" charset="0"/>
                <a:ea typeface="+mn-ea"/>
                <a:cs typeface="+mn-cs"/>
              </a:rPr>
              <a:t>,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Operations</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or</a:t>
            </a:r>
            <a:r>
              <a:rPr lang="es-ES" sz="900" b="0" i="0" kern="1200" dirty="0">
                <a:solidFill>
                  <a:schemeClr val="tx1"/>
                </a:solidFill>
                <a:effectLst/>
                <a:latin typeface="Segoe UI" panose="020B0502040204020203" pitchFamily="34" charset="0"/>
                <a:ea typeface="+mn-ea"/>
                <a:cs typeface="+mn-cs"/>
              </a:rPr>
              <a:t> DevOps para </a:t>
            </a:r>
          </a:p>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es la confluencia de DevOps y Machine </a:t>
            </a:r>
          </a:p>
          <a:p>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eso es lo que vamos </a:t>
            </a:r>
            <a:r>
              <a:rPr lang="es-ES" sz="900" b="0" i="0" kern="1200">
                <a:solidFill>
                  <a:schemeClr val="tx1"/>
                </a:solidFill>
                <a:effectLst/>
                <a:latin typeface="Segoe UI" panose="020B0502040204020203" pitchFamily="34" charset="0"/>
                <a:ea typeface="+mn-ea"/>
                <a:cs typeface="+mn-cs"/>
              </a:rPr>
              <a:t>a ver </a:t>
            </a:r>
            <a:r>
              <a:rPr lang="es-ES" sz="900" b="0" i="0" kern="1200" dirty="0">
                <a:solidFill>
                  <a:schemeClr val="tx1"/>
                </a:solidFill>
                <a:effectLst/>
                <a:latin typeface="Segoe UI" panose="020B0502040204020203" pitchFamily="34" charset="0"/>
                <a:ea typeface="+mn-ea"/>
                <a:cs typeface="+mn-cs"/>
              </a:rPr>
              <a:t>ahora</a:t>
            </a:r>
          </a:p>
          <a:p>
            <a:endParaRPr lang="es-ES" dirty="0"/>
          </a:p>
        </p:txBody>
      </p:sp>
    </p:spTree>
    <p:extLst>
      <p:ext uri="{BB962C8B-B14F-4D97-AF65-F5344CB8AC3E}">
        <p14:creationId xmlns:p14="http://schemas.microsoft.com/office/powerpoint/2010/main" val="2099345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
        <p:nvSpPr>
          <p:cNvPr id="3" name="Notes Placeholder 2">
            <a:extLst>
              <a:ext uri="{FF2B5EF4-FFF2-40B4-BE49-F238E27FC236}">
                <a16:creationId xmlns:a16="http://schemas.microsoft.com/office/drawing/2014/main" id="{649E1882-000E-43A1-BFDE-FA134647FD61}"/>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El proceso de creación a menudo ocurre en la máquina de</a:t>
            </a:r>
          </a:p>
          <a:p>
            <a:r>
              <a:rPr lang="es-ES" sz="882" b="0" i="0" kern="1200" dirty="0">
                <a:solidFill>
                  <a:schemeClr val="tx1"/>
                </a:solidFill>
                <a:effectLst/>
                <a:latin typeface="Segoe UI" panose="020B0502040204020203" pitchFamily="34" charset="0"/>
                <a:ea typeface="+mn-ea"/>
                <a:cs typeface="+mn-cs"/>
              </a:rPr>
              <a:t>un científico de datos, o hardware compartido para </a:t>
            </a:r>
          </a:p>
          <a:p>
            <a:r>
              <a:rPr lang="es-ES" sz="882" b="0" i="0" kern="1200" dirty="0">
                <a:solidFill>
                  <a:schemeClr val="tx1"/>
                </a:solidFill>
                <a:effectLst/>
                <a:latin typeface="Segoe UI" panose="020B0502040204020203" pitchFamily="34" charset="0"/>
                <a:ea typeface="+mn-ea"/>
                <a:cs typeface="+mn-cs"/>
              </a:rPr>
              <a:t>entrenamiento intensivo</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Y el despliegue ocurre a menudo a través de dispositivos </a:t>
            </a:r>
          </a:p>
          <a:p>
            <a:r>
              <a:rPr lang="es-ES" sz="882" b="0" i="0" kern="1200" dirty="0">
                <a:solidFill>
                  <a:schemeClr val="tx1"/>
                </a:solidFill>
                <a:effectLst/>
                <a:latin typeface="Segoe UI" panose="020B0502040204020203" pitchFamily="34" charset="0"/>
                <a:ea typeface="+mn-ea"/>
                <a:cs typeface="+mn-cs"/>
              </a:rPr>
              <a:t>USB, o incluso mails</a:t>
            </a:r>
          </a:p>
          <a:p>
            <a:endParaRPr lang="es-ES" dirty="0"/>
          </a:p>
        </p:txBody>
      </p:sp>
    </p:spTree>
    <p:extLst>
      <p:ext uri="{BB962C8B-B14F-4D97-AF65-F5344CB8AC3E}">
        <p14:creationId xmlns:p14="http://schemas.microsoft.com/office/powerpoint/2010/main" val="328844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
        <p:nvSpPr>
          <p:cNvPr id="3" name="Notes Placeholder 2">
            <a:extLst>
              <a:ext uri="{FF2B5EF4-FFF2-40B4-BE49-F238E27FC236}">
                <a16:creationId xmlns:a16="http://schemas.microsoft.com/office/drawing/2014/main" id="{406F6FBE-E565-4B1C-B7D7-1F16AC61EAB1}"/>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Contrastemos estas prácticas con un buen proceso </a:t>
            </a:r>
          </a:p>
          <a:p>
            <a:r>
              <a:rPr lang="es-ES" sz="882" b="0" i="0" kern="1200" dirty="0" err="1">
                <a:solidFill>
                  <a:schemeClr val="tx1"/>
                </a:solidFill>
                <a:effectLst/>
                <a:latin typeface="Segoe UI" panose="020B0502040204020203" pitchFamily="34" charset="0"/>
                <a:ea typeface="+mn-ea"/>
                <a:cs typeface="+mn-cs"/>
              </a:rPr>
              <a:t>devops</a:t>
            </a:r>
            <a:r>
              <a:rPr lang="es-ES" sz="882" b="0" i="0" kern="1200" dirty="0">
                <a:solidFill>
                  <a:schemeClr val="tx1"/>
                </a:solidFill>
                <a:effectLst/>
                <a:latin typeface="Segoe UI" panose="020B0502040204020203" pitchFamily="34" charset="0"/>
                <a:ea typeface="+mn-ea"/>
                <a:cs typeface="+mn-cs"/>
              </a:rPr>
              <a:t> donde todo está planificado, desarrollado y </a:t>
            </a:r>
          </a:p>
          <a:p>
            <a:r>
              <a:rPr lang="es-ES" sz="882" b="0" i="0" kern="1200" dirty="0">
                <a:solidFill>
                  <a:schemeClr val="tx1"/>
                </a:solidFill>
                <a:effectLst/>
                <a:latin typeface="Segoe UI" panose="020B0502040204020203" pitchFamily="34" charset="0"/>
                <a:ea typeface="+mn-ea"/>
                <a:cs typeface="+mn-cs"/>
              </a:rPr>
              <a:t>testeado, con entrega para probar en entornos de </a:t>
            </a:r>
          </a:p>
          <a:p>
            <a:r>
              <a:rPr lang="es-ES" sz="882" b="0" i="0" kern="1200" dirty="0">
                <a:solidFill>
                  <a:schemeClr val="tx1"/>
                </a:solidFill>
                <a:effectLst/>
                <a:latin typeface="Segoe UI" panose="020B0502040204020203" pitchFamily="34" charset="0"/>
                <a:ea typeface="+mn-ea"/>
                <a:cs typeface="+mn-cs"/>
              </a:rPr>
              <a:t>producción, y luego monitorear lo que ocurre en </a:t>
            </a:r>
          </a:p>
          <a:p>
            <a:r>
              <a:rPr lang="es-ES" sz="882" b="0" i="0" kern="1200" dirty="0">
                <a:solidFill>
                  <a:schemeClr val="tx1"/>
                </a:solidFill>
                <a:effectLst/>
                <a:latin typeface="Segoe UI" panose="020B0502040204020203" pitchFamily="34" charset="0"/>
                <a:ea typeface="+mn-ea"/>
                <a:cs typeface="+mn-cs"/>
              </a:rPr>
              <a:t>producción...</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Pero... ¿es DevOps solo para el desarrollo de software? </a:t>
            </a:r>
          </a:p>
          <a:p>
            <a:r>
              <a:rPr lang="es-ES" sz="882" b="0" i="0" kern="1200" dirty="0">
                <a:solidFill>
                  <a:schemeClr val="tx1"/>
                </a:solidFill>
                <a:effectLst/>
                <a:latin typeface="Segoe UI" panose="020B0502040204020203" pitchFamily="34" charset="0"/>
                <a:ea typeface="+mn-ea"/>
                <a:cs typeface="+mn-cs"/>
              </a:rPr>
              <a:t>¿Los algoritmos de los que hablábamos al inicio?</a:t>
            </a:r>
          </a:p>
          <a:p>
            <a:endParaRPr lang="es-ES" dirty="0"/>
          </a:p>
        </p:txBody>
      </p:sp>
    </p:spTree>
    <p:extLst>
      <p:ext uri="{BB962C8B-B14F-4D97-AF65-F5344CB8AC3E}">
        <p14:creationId xmlns:p14="http://schemas.microsoft.com/office/powerpoint/2010/main" val="6182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
        <p:nvSpPr>
          <p:cNvPr id="3" name="Notes Placeholder 2">
            <a:extLst>
              <a:ext uri="{FF2B5EF4-FFF2-40B4-BE49-F238E27FC236}">
                <a16:creationId xmlns:a16="http://schemas.microsoft.com/office/drawing/2014/main" id="{0850A34F-971E-402C-9A37-69A127D75638}"/>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Vamos a mirar a la definición de Microsoft de DevOps</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En inglés: DevOps </a:t>
            </a:r>
            <a:r>
              <a:rPr lang="es-ES" sz="882" b="0" i="0" kern="1200" dirty="0" err="1">
                <a:solidFill>
                  <a:schemeClr val="tx1"/>
                </a:solidFill>
                <a:effectLst/>
                <a:latin typeface="Segoe UI" panose="020B0502040204020203" pitchFamily="34" charset="0"/>
                <a:ea typeface="+mn-ea"/>
                <a:cs typeface="+mn-cs"/>
              </a:rPr>
              <a:t>is</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the</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union</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of</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people</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process</a:t>
            </a:r>
            <a:r>
              <a:rPr lang="es-ES" sz="882" b="0" i="0" kern="1200" dirty="0">
                <a:solidFill>
                  <a:schemeClr val="tx1"/>
                </a:solidFill>
                <a:effectLst/>
                <a:latin typeface="Segoe UI" panose="020B0502040204020203" pitchFamily="34" charset="0"/>
                <a:ea typeface="+mn-ea"/>
                <a:cs typeface="+mn-cs"/>
              </a:rPr>
              <a:t>, </a:t>
            </a:r>
          </a:p>
          <a:p>
            <a:r>
              <a:rPr lang="es-ES" sz="882" b="0" i="0" kern="1200" dirty="0">
                <a:solidFill>
                  <a:schemeClr val="tx1"/>
                </a:solidFill>
                <a:effectLst/>
                <a:latin typeface="Segoe UI" panose="020B0502040204020203" pitchFamily="34" charset="0"/>
                <a:ea typeface="+mn-ea"/>
                <a:cs typeface="+mn-cs"/>
              </a:rPr>
              <a:t>and </a:t>
            </a:r>
            <a:r>
              <a:rPr lang="es-ES" sz="882" b="0" i="0" kern="1200" dirty="0" err="1">
                <a:solidFill>
                  <a:schemeClr val="tx1"/>
                </a:solidFill>
                <a:effectLst/>
                <a:latin typeface="Segoe UI" panose="020B0502040204020203" pitchFamily="34" charset="0"/>
                <a:ea typeface="+mn-ea"/>
                <a:cs typeface="+mn-cs"/>
              </a:rPr>
              <a:t>products</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to</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enable</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continuous</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delivery</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of</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value</a:t>
            </a:r>
            <a:r>
              <a:rPr lang="es-ES" sz="882" b="0" i="0" kern="1200" dirty="0">
                <a:solidFill>
                  <a:schemeClr val="tx1"/>
                </a:solidFill>
                <a:effectLst/>
                <a:latin typeface="Segoe UI" panose="020B0502040204020203" pitchFamily="34" charset="0"/>
                <a:ea typeface="+mn-ea"/>
                <a:cs typeface="+mn-cs"/>
              </a:rPr>
              <a:t> </a:t>
            </a:r>
          </a:p>
          <a:p>
            <a:r>
              <a:rPr lang="es-ES" sz="882" b="0" i="0" kern="1200" dirty="0" err="1">
                <a:solidFill>
                  <a:schemeClr val="tx1"/>
                </a:solidFill>
                <a:effectLst/>
                <a:latin typeface="Segoe UI" panose="020B0502040204020203" pitchFamily="34" charset="0"/>
                <a:ea typeface="+mn-ea"/>
                <a:cs typeface="+mn-cs"/>
              </a:rPr>
              <a:t>to</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our</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end</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users</a:t>
            </a:r>
            <a:r>
              <a:rPr lang="es-ES" sz="882" b="0" i="0" kern="1200" dirty="0">
                <a:solidFill>
                  <a:schemeClr val="tx1"/>
                </a:solidFill>
                <a:effectLst/>
                <a:latin typeface="Segoe UI" panose="020B0502040204020203" pitchFamily="34" charset="0"/>
                <a:ea typeface="+mn-ea"/>
                <a:cs typeface="+mn-cs"/>
              </a:rPr>
              <a:t>.</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En español: DevOps es la unión de personas, </a:t>
            </a:r>
          </a:p>
          <a:p>
            <a:r>
              <a:rPr lang="es-ES" sz="882" b="0" i="0" kern="1200" dirty="0">
                <a:solidFill>
                  <a:schemeClr val="tx1"/>
                </a:solidFill>
                <a:effectLst/>
                <a:latin typeface="Segoe UI" panose="020B0502040204020203" pitchFamily="34" charset="0"/>
                <a:ea typeface="+mn-ea"/>
                <a:cs typeface="+mn-cs"/>
              </a:rPr>
              <a:t>procesos y productos para hacer posible la entrega </a:t>
            </a:r>
          </a:p>
          <a:p>
            <a:r>
              <a:rPr lang="es-ES" sz="882" b="0" i="0" kern="1200" dirty="0">
                <a:solidFill>
                  <a:schemeClr val="tx1"/>
                </a:solidFill>
                <a:effectLst/>
                <a:latin typeface="Segoe UI" panose="020B0502040204020203" pitchFamily="34" charset="0"/>
                <a:ea typeface="+mn-ea"/>
                <a:cs typeface="+mn-cs"/>
              </a:rPr>
              <a:t>continua de valor a nuestros usuarios finales.</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El término más importante aquí es “valor”. DevOps no </a:t>
            </a:r>
          </a:p>
          <a:p>
            <a:r>
              <a:rPr lang="es-ES" sz="882" b="0" i="0" kern="1200" dirty="0">
                <a:solidFill>
                  <a:schemeClr val="tx1"/>
                </a:solidFill>
                <a:effectLst/>
                <a:latin typeface="Segoe UI" panose="020B0502040204020203" pitchFamily="34" charset="0"/>
                <a:ea typeface="+mn-ea"/>
                <a:cs typeface="+mn-cs"/>
              </a:rPr>
              <a:t>trata sobre código o arreglar bugs, es sobre la entrega </a:t>
            </a:r>
          </a:p>
          <a:p>
            <a:r>
              <a:rPr lang="es-ES" sz="882" b="0" i="0" kern="1200" dirty="0">
                <a:solidFill>
                  <a:schemeClr val="tx1"/>
                </a:solidFill>
                <a:effectLst/>
                <a:latin typeface="Segoe UI" panose="020B0502040204020203" pitchFamily="34" charset="0"/>
                <a:ea typeface="+mn-ea"/>
                <a:cs typeface="+mn-cs"/>
              </a:rPr>
              <a:t>continua de valor</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Si tienes un modelo predictivo y puedes mejorarlo, ¡eso </a:t>
            </a:r>
          </a:p>
          <a:p>
            <a:r>
              <a:rPr lang="es-ES" sz="882" b="0" i="0" kern="1200" dirty="0">
                <a:solidFill>
                  <a:schemeClr val="tx1"/>
                </a:solidFill>
                <a:effectLst/>
                <a:latin typeface="Segoe UI" panose="020B0502040204020203" pitchFamily="34" charset="0"/>
                <a:ea typeface="+mn-ea"/>
                <a:cs typeface="+mn-cs"/>
              </a:rPr>
              <a:t>es valor!</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Así que la definición no excluye a ML</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Miremos a un producto que puede ayudar</a:t>
            </a:r>
          </a:p>
          <a:p>
            <a:endParaRPr lang="es-ES" sz="882" b="0" i="0" kern="1200" dirty="0">
              <a:solidFill>
                <a:schemeClr val="tx1"/>
              </a:solidFill>
              <a:effectLst/>
              <a:latin typeface="Segoe UI" panose="020B0502040204020203" pitchFamily="34" charset="0"/>
              <a:ea typeface="+mn-ea"/>
              <a:cs typeface="+mn-cs"/>
            </a:endParaRPr>
          </a:p>
          <a:p>
            <a:endParaRPr lang="es-ES" dirty="0"/>
          </a:p>
        </p:txBody>
      </p:sp>
    </p:spTree>
    <p:extLst>
      <p:ext uri="{BB962C8B-B14F-4D97-AF65-F5344CB8AC3E}">
        <p14:creationId xmlns:p14="http://schemas.microsoft.com/office/powerpoint/2010/main" val="895687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56982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
        <p:nvSpPr>
          <p:cNvPr id="3" name="Notes Placeholder 2">
            <a:extLst>
              <a:ext uri="{FF2B5EF4-FFF2-40B4-BE49-F238E27FC236}">
                <a16:creationId xmlns:a16="http://schemas.microsoft.com/office/drawing/2014/main" id="{0A06493B-E3CF-40F3-90D5-C599D620A7F5}"/>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Azure Machine </a:t>
            </a:r>
            <a:r>
              <a:rPr lang="es-ES" sz="882" b="0" i="0" kern="1200" dirty="0" err="1">
                <a:solidFill>
                  <a:schemeClr val="tx1"/>
                </a:solidFill>
                <a:effectLst/>
                <a:latin typeface="Segoe UI" panose="020B0502040204020203" pitchFamily="34" charset="0"/>
                <a:ea typeface="+mn-ea"/>
                <a:cs typeface="+mn-cs"/>
              </a:rPr>
              <a:t>Learning</a:t>
            </a:r>
            <a:r>
              <a:rPr lang="es-ES" sz="882" b="0" i="0" kern="1200" dirty="0">
                <a:solidFill>
                  <a:schemeClr val="tx1"/>
                </a:solidFill>
                <a:effectLst/>
                <a:latin typeface="Segoe UI" panose="020B0502040204020203" pitchFamily="34" charset="0"/>
                <a:ea typeface="+mn-ea"/>
                <a:cs typeface="+mn-cs"/>
              </a:rPr>
              <a:t> </a:t>
            </a:r>
            <a:r>
              <a:rPr lang="es-ES" sz="882" b="0" i="0" kern="1200" dirty="0" err="1">
                <a:solidFill>
                  <a:schemeClr val="tx1"/>
                </a:solidFill>
                <a:effectLst/>
                <a:latin typeface="Segoe UI" panose="020B0502040204020203" pitchFamily="34" charset="0"/>
                <a:ea typeface="+mn-ea"/>
                <a:cs typeface="+mn-cs"/>
              </a:rPr>
              <a:t>Service</a:t>
            </a:r>
            <a:r>
              <a:rPr lang="es-ES" sz="882" b="0" i="0" kern="1200" dirty="0">
                <a:solidFill>
                  <a:schemeClr val="tx1"/>
                </a:solidFill>
                <a:effectLst/>
                <a:latin typeface="Segoe UI" panose="020B0502040204020203" pitchFamily="34" charset="0"/>
                <a:ea typeface="+mn-ea"/>
                <a:cs typeface="+mn-cs"/>
              </a:rPr>
              <a:t> es un conjunto de </a:t>
            </a:r>
          </a:p>
          <a:p>
            <a:r>
              <a:rPr lang="es-ES" sz="882" b="0" i="0" kern="1200" dirty="0">
                <a:solidFill>
                  <a:schemeClr val="tx1"/>
                </a:solidFill>
                <a:effectLst/>
                <a:latin typeface="Segoe UI" panose="020B0502040204020203" pitchFamily="34" charset="0"/>
                <a:ea typeface="+mn-ea"/>
                <a:cs typeface="+mn-cs"/>
              </a:rPr>
              <a:t>servicios para facilitar los esfuerzos de </a:t>
            </a:r>
            <a:r>
              <a:rPr lang="es-ES" sz="882" b="0" i="0" kern="1200" dirty="0" err="1">
                <a:solidFill>
                  <a:schemeClr val="tx1"/>
                </a:solidFill>
                <a:effectLst/>
                <a:latin typeface="Segoe UI" panose="020B0502040204020203" pitchFamily="34" charset="0"/>
                <a:ea typeface="+mn-ea"/>
                <a:cs typeface="+mn-cs"/>
              </a:rPr>
              <a:t>MLOps</a:t>
            </a:r>
            <a:r>
              <a:rPr lang="es-ES" sz="882" b="0" i="0" kern="1200" dirty="0">
                <a:solidFill>
                  <a:schemeClr val="tx1"/>
                </a:solidFill>
                <a:effectLst/>
                <a:latin typeface="Segoe UI" panose="020B0502040204020203" pitchFamily="34" charset="0"/>
                <a:ea typeface="+mn-ea"/>
                <a:cs typeface="+mn-cs"/>
              </a:rPr>
              <a:t> (o DevOps </a:t>
            </a:r>
          </a:p>
          <a:p>
            <a:r>
              <a:rPr lang="es-ES" sz="882" b="0" i="0" kern="1200" dirty="0">
                <a:solidFill>
                  <a:schemeClr val="tx1"/>
                </a:solidFill>
                <a:effectLst/>
                <a:latin typeface="Segoe UI" panose="020B0502040204020203" pitchFamily="34" charset="0"/>
                <a:ea typeface="+mn-ea"/>
                <a:cs typeface="+mn-cs"/>
              </a:rPr>
              <a:t>para ML)</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Puedes acceder a través de ml.azure.com</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Vamos a explorar algunas cosas con las que nos ayuda</a:t>
            </a:r>
          </a:p>
          <a:p>
            <a:endParaRPr lang="es-ES" dirty="0"/>
          </a:p>
        </p:txBody>
      </p:sp>
    </p:spTree>
    <p:extLst>
      <p:ext uri="{BB962C8B-B14F-4D97-AF65-F5344CB8AC3E}">
        <p14:creationId xmlns:p14="http://schemas.microsoft.com/office/powerpoint/2010/main" val="1039480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
        <p:nvSpPr>
          <p:cNvPr id="3" name="Notes Placeholder 2">
            <a:extLst>
              <a:ext uri="{FF2B5EF4-FFF2-40B4-BE49-F238E27FC236}">
                <a16:creationId xmlns:a16="http://schemas.microsoft.com/office/drawing/2014/main" id="{55388518-9191-434B-AF31-1219C7227A34}"/>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Lee y describe cada punto de la lista</a:t>
            </a:r>
            <a:endParaRPr lang="es-ES" dirty="0"/>
          </a:p>
        </p:txBody>
      </p:sp>
    </p:spTree>
    <p:extLst>
      <p:ext uri="{BB962C8B-B14F-4D97-AF65-F5344CB8AC3E}">
        <p14:creationId xmlns:p14="http://schemas.microsoft.com/office/powerpoint/2010/main" val="2066679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
        <p:nvSpPr>
          <p:cNvPr id="3" name="Notes Placeholder 2">
            <a:extLst>
              <a:ext uri="{FF2B5EF4-FFF2-40B4-BE49-F238E27FC236}">
                <a16:creationId xmlns:a16="http://schemas.microsoft.com/office/drawing/2014/main" id="{F60438FB-F471-4788-8DAA-18459D808FA0}"/>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Vamos a centrarnos, por el momento, en Pipelines. Las </a:t>
            </a:r>
          </a:p>
          <a:p>
            <a:r>
              <a:rPr lang="es-ES" sz="882" b="0" i="0" kern="1200" dirty="0">
                <a:solidFill>
                  <a:schemeClr val="tx1"/>
                </a:solidFill>
                <a:effectLst/>
                <a:latin typeface="Segoe UI" panose="020B0502040204020203" pitchFamily="34" charset="0"/>
                <a:ea typeface="+mn-ea"/>
                <a:cs typeface="+mn-cs"/>
              </a:rPr>
              <a:t>Pipelines son flujos de trabajo para entrenar nuestros </a:t>
            </a:r>
          </a:p>
          <a:p>
            <a:r>
              <a:rPr lang="es-ES" sz="882" b="0" i="0" kern="1200" dirty="0">
                <a:solidFill>
                  <a:schemeClr val="tx1"/>
                </a:solidFill>
                <a:effectLst/>
                <a:latin typeface="Segoe UI" panose="020B0502040204020203" pitchFamily="34" charset="0"/>
                <a:ea typeface="+mn-ea"/>
                <a:cs typeface="+mn-cs"/>
              </a:rPr>
              <a:t>modelos, y queremos construir una para tener un modo </a:t>
            </a:r>
          </a:p>
          <a:p>
            <a:r>
              <a:rPr lang="es-ES" sz="882" b="0" i="0" kern="1200" dirty="0">
                <a:solidFill>
                  <a:schemeClr val="tx1"/>
                </a:solidFill>
                <a:effectLst/>
                <a:latin typeface="Segoe UI" panose="020B0502040204020203" pitchFamily="34" charset="0"/>
                <a:ea typeface="+mn-ea"/>
                <a:cs typeface="+mn-cs"/>
              </a:rPr>
              <a:t>iterable para construir nuestro modelo predictivo.</a:t>
            </a:r>
          </a:p>
          <a:p>
            <a:endParaRPr lang="es-ES" dirty="0"/>
          </a:p>
        </p:txBody>
      </p:sp>
    </p:spTree>
    <p:extLst>
      <p:ext uri="{BB962C8B-B14F-4D97-AF65-F5344CB8AC3E}">
        <p14:creationId xmlns:p14="http://schemas.microsoft.com/office/powerpoint/2010/main" val="3240423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21146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
        <p:nvSpPr>
          <p:cNvPr id="3" name="Notes Placeholder 2">
            <a:extLst>
              <a:ext uri="{FF2B5EF4-FFF2-40B4-BE49-F238E27FC236}">
                <a16:creationId xmlns:a16="http://schemas.microsoft.com/office/drawing/2014/main" id="{4E92DF7D-BB6F-4FA5-AA09-EA5ACAD87194}"/>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Puedes haber escuchado sobre Azure Pipelines, pero es </a:t>
            </a:r>
          </a:p>
          <a:p>
            <a:r>
              <a:rPr lang="es-ES" sz="882" b="0" i="0" kern="1200" dirty="0">
                <a:solidFill>
                  <a:schemeClr val="tx1"/>
                </a:solidFill>
                <a:effectLst/>
                <a:latin typeface="Segoe UI" panose="020B0502040204020203" pitchFamily="34" charset="0"/>
                <a:ea typeface="+mn-ea"/>
                <a:cs typeface="+mn-cs"/>
              </a:rPr>
              <a:t>importante saber que son productos diferentes</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Hablaremos sobre las diferencias en un momento, pero a </a:t>
            </a:r>
          </a:p>
          <a:p>
            <a:r>
              <a:rPr lang="es-ES" sz="882" b="0" i="0" kern="1200" dirty="0">
                <a:solidFill>
                  <a:schemeClr val="tx1"/>
                </a:solidFill>
                <a:effectLst/>
                <a:latin typeface="Segoe UI" panose="020B0502040204020203" pitchFamily="34" charset="0"/>
                <a:ea typeface="+mn-ea"/>
                <a:cs typeface="+mn-cs"/>
              </a:rPr>
              <a:t>un alto nivel las pipelines ML son buenas para flujos de </a:t>
            </a:r>
          </a:p>
          <a:p>
            <a:r>
              <a:rPr lang="es-ES" sz="882" b="0" i="0" kern="1200" dirty="0">
                <a:solidFill>
                  <a:schemeClr val="tx1"/>
                </a:solidFill>
                <a:effectLst/>
                <a:latin typeface="Segoe UI" panose="020B0502040204020203" pitchFamily="34" charset="0"/>
                <a:ea typeface="+mn-ea"/>
                <a:cs typeface="+mn-cs"/>
              </a:rPr>
              <a:t>entrenamiento, y Azure Pipelines es bueno para orquestar</a:t>
            </a:r>
          </a:p>
          <a:p>
            <a:r>
              <a:rPr lang="es-ES" sz="882" b="0" i="0" kern="1200" dirty="0">
                <a:solidFill>
                  <a:schemeClr val="tx1"/>
                </a:solidFill>
                <a:effectLst/>
                <a:latin typeface="Segoe UI" panose="020B0502040204020203" pitchFamily="34" charset="0"/>
                <a:ea typeface="+mn-ea"/>
                <a:cs typeface="+mn-cs"/>
              </a:rPr>
              <a:t>flujos. Tienen objetivos diferentes.</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¿Cuál es la diferencia? ¿Por qué usar ambas?</a:t>
            </a:r>
          </a:p>
          <a:p>
            <a:endParaRPr lang="es-ES" dirty="0"/>
          </a:p>
        </p:txBody>
      </p:sp>
    </p:spTree>
    <p:extLst>
      <p:ext uri="{BB962C8B-B14F-4D97-AF65-F5344CB8AC3E}">
        <p14:creationId xmlns:p14="http://schemas.microsoft.com/office/powerpoint/2010/main" val="64254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
        <p:nvSpPr>
          <p:cNvPr id="3" name="Notes Placeholder 2">
            <a:extLst>
              <a:ext uri="{FF2B5EF4-FFF2-40B4-BE49-F238E27FC236}">
                <a16:creationId xmlns:a16="http://schemas.microsoft.com/office/drawing/2014/main" id="{0D7571B4-5F87-4AFE-A643-12141AB4AEFE}"/>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Las ML Pipelines están diseñadas para flujos de trabajo </a:t>
            </a:r>
          </a:p>
          <a:p>
            <a:r>
              <a:rPr lang="es-ES" sz="882" b="0" i="0" kern="1200" dirty="0">
                <a:solidFill>
                  <a:schemeClr val="tx1"/>
                </a:solidFill>
                <a:effectLst/>
                <a:latin typeface="Segoe UI" panose="020B0502040204020203" pitchFamily="34" charset="0"/>
                <a:ea typeface="+mn-ea"/>
                <a:cs typeface="+mn-cs"/>
              </a:rPr>
              <a:t>específicos para ML</a:t>
            </a:r>
          </a:p>
          <a:p>
            <a:r>
              <a:rPr lang="es-ES" sz="882" b="0" i="0" kern="1200" dirty="0">
                <a:solidFill>
                  <a:schemeClr val="tx1"/>
                </a:solidFill>
                <a:effectLst/>
                <a:latin typeface="Segoe UI" panose="020B0502040204020203" pitchFamily="34" charset="0"/>
                <a:ea typeface="+mn-ea"/>
                <a:cs typeface="+mn-cs"/>
              </a:rPr>
              <a:t>Ejecuciones desatendidas: el entrenamiento en ML puede </a:t>
            </a:r>
          </a:p>
          <a:p>
            <a:r>
              <a:rPr lang="es-ES" sz="882" b="0" i="0" kern="1200" dirty="0">
                <a:solidFill>
                  <a:schemeClr val="tx1"/>
                </a:solidFill>
                <a:effectLst/>
                <a:latin typeface="Segoe UI" panose="020B0502040204020203" pitchFamily="34" charset="0"/>
                <a:ea typeface="+mn-ea"/>
                <a:cs typeface="+mn-cs"/>
              </a:rPr>
              <a:t>ser muy largo de duración, y las ML pipelines pueden </a:t>
            </a:r>
          </a:p>
          <a:p>
            <a:r>
              <a:rPr lang="es-ES" sz="882" b="0" i="0" kern="1200" dirty="0">
                <a:solidFill>
                  <a:schemeClr val="tx1"/>
                </a:solidFill>
                <a:effectLst/>
                <a:latin typeface="Segoe UI" panose="020B0502040204020203" pitchFamily="34" charset="0"/>
                <a:ea typeface="+mn-ea"/>
                <a:cs typeface="+mn-cs"/>
              </a:rPr>
              <a:t>gestionarlas bien</a:t>
            </a:r>
          </a:p>
          <a:p>
            <a:r>
              <a:rPr lang="es-ES" sz="882" b="0" i="0" kern="1200" dirty="0">
                <a:solidFill>
                  <a:schemeClr val="tx1"/>
                </a:solidFill>
                <a:effectLst/>
                <a:latin typeface="Segoe UI" panose="020B0502040204020203" pitchFamily="34" charset="0"/>
                <a:ea typeface="+mn-ea"/>
                <a:cs typeface="+mn-cs"/>
              </a:rPr>
              <a:t>Reusabilidad: los pasos individuales en un flujo de trabajo </a:t>
            </a:r>
          </a:p>
          <a:p>
            <a:r>
              <a:rPr lang="es-ES" sz="882" b="0" i="0" kern="1200" dirty="0">
                <a:solidFill>
                  <a:schemeClr val="tx1"/>
                </a:solidFill>
                <a:effectLst/>
                <a:latin typeface="Segoe UI" panose="020B0502040204020203" pitchFamily="34" charset="0"/>
                <a:ea typeface="+mn-ea"/>
                <a:cs typeface="+mn-cs"/>
              </a:rPr>
              <a:t>pueden ser un recurso que se recicla constantemente, y </a:t>
            </a:r>
          </a:p>
          <a:p>
            <a:r>
              <a:rPr lang="es-ES" sz="882" b="0" i="0" kern="1200" dirty="0">
                <a:solidFill>
                  <a:schemeClr val="tx1"/>
                </a:solidFill>
                <a:effectLst/>
                <a:latin typeface="Segoe UI" panose="020B0502040204020203" pitchFamily="34" charset="0"/>
                <a:ea typeface="+mn-ea"/>
                <a:cs typeface="+mn-cs"/>
              </a:rPr>
              <a:t>puede no ser usado en todas las ejecuciones. Si el paso </a:t>
            </a:r>
          </a:p>
          <a:p>
            <a:r>
              <a:rPr lang="es-ES" sz="882" b="0" i="0" kern="1200" dirty="0">
                <a:solidFill>
                  <a:schemeClr val="tx1"/>
                </a:solidFill>
                <a:effectLst/>
                <a:latin typeface="Segoe UI" panose="020B0502040204020203" pitchFamily="34" charset="0"/>
                <a:ea typeface="+mn-ea"/>
                <a:cs typeface="+mn-cs"/>
              </a:rPr>
              <a:t>de preparación de datos no necesita ser ejecutado de </a:t>
            </a:r>
          </a:p>
          <a:p>
            <a:r>
              <a:rPr lang="es-ES" sz="882" b="0" i="0" kern="1200" dirty="0">
                <a:solidFill>
                  <a:schemeClr val="tx1"/>
                </a:solidFill>
                <a:effectLst/>
                <a:latin typeface="Segoe UI" panose="020B0502040204020203" pitchFamily="34" charset="0"/>
                <a:ea typeface="+mn-ea"/>
                <a:cs typeface="+mn-cs"/>
              </a:rPr>
              <a:t>nuevo, puedes reusar el que se ejecutó la última vez.</a:t>
            </a:r>
          </a:p>
          <a:p>
            <a:r>
              <a:rPr lang="es-ES" sz="882" b="0" i="0" kern="1200" dirty="0">
                <a:solidFill>
                  <a:schemeClr val="tx1"/>
                </a:solidFill>
                <a:effectLst/>
                <a:latin typeface="Segoe UI" panose="020B0502040204020203" pitchFamily="34" charset="0"/>
                <a:ea typeface="+mn-ea"/>
                <a:cs typeface="+mn-cs"/>
              </a:rPr>
              <a:t>Tracking o seguimiento: Todo lo que se almacena está </a:t>
            </a:r>
          </a:p>
          <a:p>
            <a:r>
              <a:rPr lang="es-ES" sz="882" b="0" i="0" kern="1200" dirty="0">
                <a:solidFill>
                  <a:schemeClr val="tx1"/>
                </a:solidFill>
                <a:effectLst/>
                <a:latin typeface="Segoe UI" panose="020B0502040204020203" pitchFamily="34" charset="0"/>
                <a:ea typeface="+mn-ea"/>
                <a:cs typeface="+mn-cs"/>
              </a:rPr>
              <a:t>orientado a ML, más que al desarrollo de software más </a:t>
            </a:r>
          </a:p>
          <a:p>
            <a:r>
              <a:rPr lang="es-ES" sz="882" b="0" i="0" kern="1200" dirty="0">
                <a:solidFill>
                  <a:schemeClr val="tx1"/>
                </a:solidFill>
                <a:effectLst/>
                <a:latin typeface="Segoe UI" panose="020B0502040204020203" pitchFamily="34" charset="0"/>
                <a:ea typeface="+mn-ea"/>
                <a:cs typeface="+mn-cs"/>
              </a:rPr>
              <a:t>general.</a:t>
            </a:r>
          </a:p>
          <a:p>
            <a:endParaRPr lang="es-ES" dirty="0"/>
          </a:p>
        </p:txBody>
      </p:sp>
    </p:spTree>
    <p:extLst>
      <p:ext uri="{BB962C8B-B14F-4D97-AF65-F5344CB8AC3E}">
        <p14:creationId xmlns:p14="http://schemas.microsoft.com/office/powerpoint/2010/main" val="270669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a:extLst>
              <a:ext uri="{FF2B5EF4-FFF2-40B4-BE49-F238E27FC236}">
                <a16:creationId xmlns:a16="http://schemas.microsoft.com/office/drawing/2014/main" id="{EA5A7C8F-5456-4948-A56E-04026B965BFF}"/>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Antes de empezar, sentíos libres de capturar esta </a:t>
            </a:r>
          </a:p>
          <a:p>
            <a:r>
              <a:rPr lang="es-ES" sz="882" b="0" i="0" kern="1200" dirty="0">
                <a:solidFill>
                  <a:schemeClr val="tx1"/>
                </a:solidFill>
                <a:effectLst/>
                <a:latin typeface="Segoe UI" panose="020B0502040204020203" pitchFamily="34" charset="0"/>
                <a:ea typeface="+mn-ea"/>
                <a:cs typeface="+mn-cs"/>
              </a:rPr>
              <a:t>diapositiva. Encontraréis todos los recursos de esta </a:t>
            </a:r>
          </a:p>
          <a:p>
            <a:r>
              <a:rPr lang="es-ES" sz="882" b="0" i="0" kern="1200" dirty="0">
                <a:solidFill>
                  <a:schemeClr val="tx1"/>
                </a:solidFill>
                <a:effectLst/>
                <a:latin typeface="Segoe UI" panose="020B0502040204020203" pitchFamily="34" charset="0"/>
                <a:ea typeface="+mn-ea"/>
                <a:cs typeface="+mn-cs"/>
              </a:rPr>
              <a:t>presentación visitando estos enlaces.</a:t>
            </a:r>
          </a:p>
          <a:p>
            <a:endParaRPr lang="es-ES" dirty="0"/>
          </a:p>
        </p:txBody>
      </p:sp>
    </p:spTree>
    <p:extLst>
      <p:ext uri="{BB962C8B-B14F-4D97-AF65-F5344CB8AC3E}">
        <p14:creationId xmlns:p14="http://schemas.microsoft.com/office/powerpoint/2010/main" val="3307711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
        <p:nvSpPr>
          <p:cNvPr id="3" name="Notes Placeholder 2">
            <a:extLst>
              <a:ext uri="{FF2B5EF4-FFF2-40B4-BE49-F238E27FC236}">
                <a16:creationId xmlns:a16="http://schemas.microsoft.com/office/drawing/2014/main" id="{1ED883FE-2ED7-4AEE-B447-CB00847239B5}"/>
              </a:ext>
            </a:extLst>
          </p:cNvPr>
          <p:cNvSpPr>
            <a:spLocks noGrp="1"/>
          </p:cNvSpPr>
          <p:nvPr>
            <p:ph type="body" idx="1"/>
          </p:nvPr>
        </p:nvSpPr>
        <p:spPr/>
        <p:txBody>
          <a:bodyPr/>
          <a:lstStyle/>
          <a:p>
            <a:r>
              <a:rPr lang="es-ES" sz="882" kern="1200" dirty="0">
                <a:solidFill>
                  <a:schemeClr val="tx1"/>
                </a:solidFill>
                <a:effectLst/>
                <a:latin typeface="Segoe UI" panose="020B0502040204020203" pitchFamily="34" charset="0"/>
                <a:ea typeface="+mn-ea"/>
                <a:cs typeface="+mn-cs"/>
              </a:rPr>
              <a:t>En contraste, Azure Pipelines está diseñado para CI + CD</a:t>
            </a:r>
          </a:p>
          <a:p>
            <a:r>
              <a:rPr lang="es-ES" sz="882" kern="1200" dirty="0">
                <a:solidFill>
                  <a:schemeClr val="tx1"/>
                </a:solidFill>
                <a:effectLst/>
                <a:latin typeface="Segoe UI" panose="020B0502040204020203" pitchFamily="34" charset="0"/>
                <a:ea typeface="+mn-ea"/>
                <a:cs typeface="+mn-cs"/>
              </a:rPr>
              <a:t>Gates o puertas: un lugar genial para construir </a:t>
            </a:r>
          </a:p>
          <a:p>
            <a:r>
              <a:rPr lang="es-ES" sz="882" kern="1200" dirty="0">
                <a:solidFill>
                  <a:schemeClr val="tx1"/>
                </a:solidFill>
                <a:effectLst/>
                <a:latin typeface="Segoe UI" panose="020B0502040204020203" pitchFamily="34" charset="0"/>
                <a:ea typeface="+mn-ea"/>
                <a:cs typeface="+mn-cs"/>
              </a:rPr>
              <a:t>comprobaciones de calidad</a:t>
            </a:r>
          </a:p>
          <a:p>
            <a:r>
              <a:rPr lang="es-ES" sz="882" kern="1200" dirty="0">
                <a:solidFill>
                  <a:schemeClr val="tx1"/>
                </a:solidFill>
                <a:effectLst/>
                <a:latin typeface="Segoe UI" panose="020B0502040204020203" pitchFamily="34" charset="0"/>
                <a:ea typeface="+mn-ea"/>
                <a:cs typeface="+mn-cs"/>
              </a:rPr>
              <a:t>Integración: con otras aplicaciones, </a:t>
            </a:r>
            <a:r>
              <a:rPr lang="es-ES" sz="882" kern="1200" dirty="0" err="1">
                <a:solidFill>
                  <a:schemeClr val="tx1"/>
                </a:solidFill>
                <a:effectLst/>
                <a:latin typeface="Segoe UI" panose="020B0502040204020203" pitchFamily="34" charset="0"/>
                <a:ea typeface="+mn-ea"/>
                <a:cs typeface="+mn-cs"/>
              </a:rPr>
              <a:t>artifacts</a:t>
            </a:r>
            <a:r>
              <a:rPr lang="es-ES" sz="882" kern="1200" dirty="0">
                <a:solidFill>
                  <a:schemeClr val="tx1"/>
                </a:solidFill>
                <a:effectLst/>
                <a:latin typeface="Segoe UI" panose="020B0502040204020203" pitchFamily="34" charset="0"/>
                <a:ea typeface="+mn-ea"/>
                <a:cs typeface="+mn-cs"/>
              </a:rPr>
              <a:t>, </a:t>
            </a:r>
          </a:p>
          <a:p>
            <a:r>
              <a:rPr lang="es-ES" sz="882" kern="1200" dirty="0">
                <a:solidFill>
                  <a:schemeClr val="tx1"/>
                </a:solidFill>
                <a:effectLst/>
                <a:latin typeface="Segoe UI" panose="020B0502040204020203" pitchFamily="34" charset="0"/>
                <a:ea typeface="+mn-ea"/>
                <a:cs typeface="+mn-cs"/>
              </a:rPr>
              <a:t>dependencias...</a:t>
            </a:r>
          </a:p>
          <a:p>
            <a:r>
              <a:rPr lang="es-ES" sz="882" kern="1200" dirty="0" err="1">
                <a:solidFill>
                  <a:schemeClr val="tx1"/>
                </a:solidFill>
                <a:effectLst/>
                <a:latin typeface="Segoe UI" panose="020B0502040204020203" pitchFamily="34" charset="0"/>
                <a:ea typeface="+mn-ea"/>
                <a:cs typeface="+mn-cs"/>
              </a:rPr>
              <a:t>Triggers</a:t>
            </a:r>
            <a:r>
              <a:rPr lang="es-ES" sz="882" kern="1200" dirty="0">
                <a:solidFill>
                  <a:schemeClr val="tx1"/>
                </a:solidFill>
                <a:effectLst/>
                <a:latin typeface="Segoe UI" panose="020B0502040204020203" pitchFamily="34" charset="0"/>
                <a:ea typeface="+mn-ea"/>
                <a:cs typeface="+mn-cs"/>
              </a:rPr>
              <a:t>: porque puedes necesitar orquestar todo el </a:t>
            </a:r>
          </a:p>
          <a:p>
            <a:r>
              <a:rPr lang="es-ES" sz="882" kern="1200" dirty="0">
                <a:solidFill>
                  <a:schemeClr val="tx1"/>
                </a:solidFill>
                <a:effectLst/>
                <a:latin typeface="Segoe UI" panose="020B0502040204020203" pitchFamily="34" charset="0"/>
                <a:ea typeface="+mn-ea"/>
                <a:cs typeface="+mn-cs"/>
              </a:rPr>
              <a:t>proceso por muchos motivos</a:t>
            </a:r>
          </a:p>
          <a:p>
            <a:endParaRPr lang="es-ES" dirty="0"/>
          </a:p>
        </p:txBody>
      </p:sp>
    </p:spTree>
    <p:extLst>
      <p:ext uri="{BB962C8B-B14F-4D97-AF65-F5344CB8AC3E}">
        <p14:creationId xmlns:p14="http://schemas.microsoft.com/office/powerpoint/2010/main" val="1468644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
        <p:nvSpPr>
          <p:cNvPr id="3" name="Notes Placeholder 2">
            <a:extLst>
              <a:ext uri="{FF2B5EF4-FFF2-40B4-BE49-F238E27FC236}">
                <a16:creationId xmlns:a16="http://schemas.microsoft.com/office/drawing/2014/main" id="{327BC5D3-C57E-4E55-841C-BB893DF4607B}"/>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Mientras estamos construyendo una pipeline, se usan </a:t>
            </a:r>
          </a:p>
          <a:p>
            <a:r>
              <a:rPr lang="es-ES" sz="882" b="0" i="0" kern="1200" dirty="0">
                <a:solidFill>
                  <a:schemeClr val="tx1"/>
                </a:solidFill>
                <a:effectLst/>
                <a:latin typeface="Segoe UI" panose="020B0502040204020203" pitchFamily="34" charset="0"/>
                <a:ea typeface="+mn-ea"/>
                <a:cs typeface="+mn-cs"/>
              </a:rPr>
              <a:t>muchos de estos servicios</a:t>
            </a:r>
          </a:p>
          <a:p>
            <a:endParaRPr lang="es-ES" dirty="0"/>
          </a:p>
        </p:txBody>
      </p:sp>
    </p:spTree>
    <p:extLst>
      <p:ext uri="{BB962C8B-B14F-4D97-AF65-F5344CB8AC3E}">
        <p14:creationId xmlns:p14="http://schemas.microsoft.com/office/powerpoint/2010/main" val="2132743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
        <p:nvSpPr>
          <p:cNvPr id="3" name="Notes Placeholder 2">
            <a:extLst>
              <a:ext uri="{FF2B5EF4-FFF2-40B4-BE49-F238E27FC236}">
                <a16:creationId xmlns:a16="http://schemas.microsoft.com/office/drawing/2014/main" id="{55A014B1-DC7C-48D7-8798-944AAA60A80D}"/>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68369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
        <p:nvSpPr>
          <p:cNvPr id="3" name="Notes Placeholder 2">
            <a:extLst>
              <a:ext uri="{FF2B5EF4-FFF2-40B4-BE49-F238E27FC236}">
                <a16:creationId xmlns:a16="http://schemas.microsoft.com/office/drawing/2014/main" id="{55FC6D49-CA4D-4E1E-8EA1-91D7B98A7479}"/>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Usando </a:t>
            </a:r>
            <a:r>
              <a:rPr lang="es-ES" sz="882" b="0" i="0" kern="1200" dirty="0" err="1">
                <a:solidFill>
                  <a:schemeClr val="tx1"/>
                </a:solidFill>
                <a:effectLst/>
                <a:latin typeface="Segoe UI" panose="020B0502040204020203" pitchFamily="34" charset="0"/>
                <a:ea typeface="+mn-ea"/>
                <a:cs typeface="+mn-cs"/>
              </a:rPr>
              <a:t>Datasets</a:t>
            </a:r>
            <a:r>
              <a:rPr lang="es-ES" sz="882" b="0" i="0" kern="1200" dirty="0">
                <a:solidFill>
                  <a:schemeClr val="tx1"/>
                </a:solidFill>
                <a:effectLst/>
                <a:latin typeface="Segoe UI" panose="020B0502040204020203" pitchFamily="34" charset="0"/>
                <a:ea typeface="+mn-ea"/>
                <a:cs typeface="+mn-cs"/>
              </a:rPr>
              <a:t> o </a:t>
            </a:r>
            <a:r>
              <a:rPr lang="es-ES" sz="882" b="0" i="0" kern="1200" dirty="0" err="1">
                <a:solidFill>
                  <a:schemeClr val="tx1"/>
                </a:solidFill>
                <a:effectLst/>
                <a:latin typeface="Segoe UI" panose="020B0502040204020203" pitchFamily="34" charset="0"/>
                <a:ea typeface="+mn-ea"/>
                <a:cs typeface="+mn-cs"/>
              </a:rPr>
              <a:t>DataStores</a:t>
            </a:r>
            <a:r>
              <a:rPr lang="es-ES" sz="882" b="0" i="0" kern="1200" dirty="0">
                <a:solidFill>
                  <a:schemeClr val="tx1"/>
                </a:solidFill>
                <a:effectLst/>
                <a:latin typeface="Segoe UI" panose="020B0502040204020203" pitchFamily="34" charset="0"/>
                <a:ea typeface="+mn-ea"/>
                <a:cs typeface="+mn-cs"/>
              </a:rPr>
              <a:t> para datos de </a:t>
            </a:r>
          </a:p>
          <a:p>
            <a:r>
              <a:rPr lang="es-ES" sz="882" b="0" i="0" kern="1200" dirty="0">
                <a:solidFill>
                  <a:schemeClr val="tx1"/>
                </a:solidFill>
                <a:effectLst/>
                <a:latin typeface="Segoe UI" panose="020B0502040204020203" pitchFamily="34" charset="0"/>
                <a:ea typeface="+mn-ea"/>
                <a:cs typeface="+mn-cs"/>
              </a:rPr>
              <a:t>entrenamiento, ejecutar un Experimento para entrenar </a:t>
            </a:r>
          </a:p>
          <a:p>
            <a:r>
              <a:rPr lang="es-ES" sz="882" b="0" i="0" kern="1200" dirty="0">
                <a:solidFill>
                  <a:schemeClr val="tx1"/>
                </a:solidFill>
                <a:effectLst/>
                <a:latin typeface="Segoe UI" panose="020B0502040204020203" pitchFamily="34" charset="0"/>
                <a:ea typeface="+mn-ea"/>
                <a:cs typeface="+mn-cs"/>
              </a:rPr>
              <a:t>usando Compute, y acabando con un modelo</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En el futuro desplegaremos ese modelo</a:t>
            </a:r>
          </a:p>
          <a:p>
            <a:endParaRPr lang="es-ES" dirty="0"/>
          </a:p>
        </p:txBody>
      </p:sp>
    </p:spTree>
    <p:extLst>
      <p:ext uri="{BB962C8B-B14F-4D97-AF65-F5344CB8AC3E}">
        <p14:creationId xmlns:p14="http://schemas.microsoft.com/office/powerpoint/2010/main" val="1907617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
        <p:nvSpPr>
          <p:cNvPr id="3" name="Notes Placeholder 2">
            <a:extLst>
              <a:ext uri="{FF2B5EF4-FFF2-40B4-BE49-F238E27FC236}">
                <a16:creationId xmlns:a16="http://schemas.microsoft.com/office/drawing/2014/main" id="{E39AF033-17BD-4FBD-80C4-DCEEC2B85E0F}"/>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Así que aquí está lo que hemos construido: una AML </a:t>
            </a:r>
          </a:p>
          <a:p>
            <a:r>
              <a:rPr lang="es-ES" sz="882" b="0" i="0" kern="1200" dirty="0">
                <a:solidFill>
                  <a:schemeClr val="tx1"/>
                </a:solidFill>
                <a:effectLst/>
                <a:latin typeface="Segoe UI" panose="020B0502040204020203" pitchFamily="34" charset="0"/>
                <a:ea typeface="+mn-ea"/>
                <a:cs typeface="+mn-cs"/>
              </a:rPr>
              <a:t>pipeline</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Vamos con la preparación de datos</a:t>
            </a:r>
          </a:p>
          <a:p>
            <a:endParaRPr lang="es-ES" dirty="0"/>
          </a:p>
        </p:txBody>
      </p:sp>
    </p:spTree>
    <p:extLst>
      <p:ext uri="{BB962C8B-B14F-4D97-AF65-F5344CB8AC3E}">
        <p14:creationId xmlns:p14="http://schemas.microsoft.com/office/powerpoint/2010/main" val="42078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
        <p:nvSpPr>
          <p:cNvPr id="3" name="Notes Placeholder 2">
            <a:extLst>
              <a:ext uri="{FF2B5EF4-FFF2-40B4-BE49-F238E27FC236}">
                <a16:creationId xmlns:a16="http://schemas.microsoft.com/office/drawing/2014/main" id="{D1BB8131-DBED-47A7-B972-879D2378205F}"/>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Paso de entrenamiento</a:t>
            </a:r>
            <a:endParaRPr lang="es-ES" dirty="0"/>
          </a:p>
        </p:txBody>
      </p:sp>
    </p:spTree>
    <p:extLst>
      <p:ext uri="{BB962C8B-B14F-4D97-AF65-F5344CB8AC3E}">
        <p14:creationId xmlns:p14="http://schemas.microsoft.com/office/powerpoint/2010/main" val="3785048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
        <p:nvSpPr>
          <p:cNvPr id="3" name="Notes Placeholder 2">
            <a:extLst>
              <a:ext uri="{FF2B5EF4-FFF2-40B4-BE49-F238E27FC236}">
                <a16:creationId xmlns:a16="http://schemas.microsoft.com/office/drawing/2014/main" id="{D74B6D7D-7B8A-4F4B-A813-B7A807AA8CCD}"/>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Registro del modelo</a:t>
            </a:r>
            <a:endParaRPr lang="es-ES" dirty="0"/>
          </a:p>
        </p:txBody>
      </p:sp>
    </p:spTree>
    <p:extLst>
      <p:ext uri="{BB962C8B-B14F-4D97-AF65-F5344CB8AC3E}">
        <p14:creationId xmlns:p14="http://schemas.microsoft.com/office/powerpoint/2010/main" val="1680422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
        <p:nvSpPr>
          <p:cNvPr id="3" name="Notes Placeholder 2">
            <a:extLst>
              <a:ext uri="{FF2B5EF4-FFF2-40B4-BE49-F238E27FC236}">
                <a16:creationId xmlns:a16="http://schemas.microsoft.com/office/drawing/2014/main" id="{53ECA0C3-2FE0-42D2-B19A-52D8564F70B7}"/>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Usamos un </a:t>
            </a:r>
            <a:r>
              <a:rPr lang="es-ES" sz="882" b="0" i="0" kern="1200" dirty="0" err="1">
                <a:solidFill>
                  <a:schemeClr val="tx1"/>
                </a:solidFill>
                <a:effectLst/>
                <a:latin typeface="Segoe UI" panose="020B0502040204020203" pitchFamily="34" charset="0"/>
                <a:ea typeface="+mn-ea"/>
                <a:cs typeface="+mn-cs"/>
              </a:rPr>
              <a:t>DataSet</a:t>
            </a:r>
            <a:r>
              <a:rPr lang="es-ES" sz="882" b="0" i="0" kern="1200" dirty="0">
                <a:solidFill>
                  <a:schemeClr val="tx1"/>
                </a:solidFill>
                <a:effectLst/>
                <a:latin typeface="Segoe UI" panose="020B0502040204020203" pitchFamily="34" charset="0"/>
                <a:ea typeface="+mn-ea"/>
                <a:cs typeface="+mn-cs"/>
              </a:rPr>
              <a:t> (o fuente de datos) y computamos</a:t>
            </a:r>
            <a:endParaRPr lang="es-ES" dirty="0"/>
          </a:p>
        </p:txBody>
      </p:sp>
    </p:spTree>
    <p:extLst>
      <p:ext uri="{BB962C8B-B14F-4D97-AF65-F5344CB8AC3E}">
        <p14:creationId xmlns:p14="http://schemas.microsoft.com/office/powerpoint/2010/main" val="4229423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975720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Pero hablemos un momento sobre trabajar en un equipo</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3:16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868052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96396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
        <p:nvSpPr>
          <p:cNvPr id="3" name="Notes Placeholder 2">
            <a:extLst>
              <a:ext uri="{FF2B5EF4-FFF2-40B4-BE49-F238E27FC236}">
                <a16:creationId xmlns:a16="http://schemas.microsoft.com/office/drawing/2014/main" id="{0C72F157-43F0-423A-8D6A-6DE0C00619E7}"/>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Alguna de las buenas prácticas DevOps que usamos en el </a:t>
            </a:r>
          </a:p>
          <a:p>
            <a:r>
              <a:rPr lang="es-ES" sz="882" b="0" i="0" kern="1200" dirty="0">
                <a:solidFill>
                  <a:schemeClr val="tx1"/>
                </a:solidFill>
                <a:effectLst/>
                <a:latin typeface="Segoe UI" panose="020B0502040204020203" pitchFamily="34" charset="0"/>
                <a:ea typeface="+mn-ea"/>
                <a:cs typeface="+mn-cs"/>
              </a:rPr>
              <a:t>desarrollo de software también se pueden usar en </a:t>
            </a:r>
          </a:p>
          <a:p>
            <a:r>
              <a:rPr lang="es-ES" sz="882" b="0" i="0" kern="1200" dirty="0" err="1">
                <a:solidFill>
                  <a:schemeClr val="tx1"/>
                </a:solidFill>
                <a:effectLst/>
                <a:latin typeface="Segoe UI" panose="020B0502040204020203" pitchFamily="34" charset="0"/>
                <a:ea typeface="+mn-ea"/>
                <a:cs typeface="+mn-cs"/>
              </a:rPr>
              <a:t>projectos</a:t>
            </a:r>
            <a:r>
              <a:rPr lang="es-ES" sz="882" b="0" i="0" kern="1200" dirty="0">
                <a:solidFill>
                  <a:schemeClr val="tx1"/>
                </a:solidFill>
                <a:effectLst/>
                <a:latin typeface="Segoe UI" panose="020B0502040204020203" pitchFamily="34" charset="0"/>
                <a:ea typeface="+mn-ea"/>
                <a:cs typeface="+mn-cs"/>
              </a:rPr>
              <a:t> de ML, hablemos sobre ellas</a:t>
            </a:r>
          </a:p>
          <a:p>
            <a:endParaRPr lang="es-ES" dirty="0"/>
          </a:p>
        </p:txBody>
      </p:sp>
    </p:spTree>
    <p:extLst>
      <p:ext uri="{BB962C8B-B14F-4D97-AF65-F5344CB8AC3E}">
        <p14:creationId xmlns:p14="http://schemas.microsoft.com/office/powerpoint/2010/main" val="2677453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
        <p:nvSpPr>
          <p:cNvPr id="3" name="Notes Placeholder 2">
            <a:extLst>
              <a:ext uri="{FF2B5EF4-FFF2-40B4-BE49-F238E27FC236}">
                <a16:creationId xmlns:a16="http://schemas.microsoft.com/office/drawing/2014/main" id="{C6C0045A-459D-484B-B8BD-E2F103EAF951}"/>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Los ficheros de </a:t>
            </a:r>
            <a:r>
              <a:rPr lang="es-ES" sz="882" b="0" i="0" kern="1200" dirty="0" err="1">
                <a:solidFill>
                  <a:schemeClr val="tx1"/>
                </a:solidFill>
                <a:effectLst/>
                <a:latin typeface="Segoe UI" panose="020B0502040204020203" pitchFamily="34" charset="0"/>
                <a:ea typeface="+mn-ea"/>
                <a:cs typeface="+mn-cs"/>
              </a:rPr>
              <a:t>Jupyter</a:t>
            </a:r>
            <a:r>
              <a:rPr lang="es-ES" sz="882" b="0" i="0" kern="1200" dirty="0">
                <a:solidFill>
                  <a:schemeClr val="tx1"/>
                </a:solidFill>
                <a:effectLst/>
                <a:latin typeface="Segoe UI" panose="020B0502040204020203" pitchFamily="34" charset="0"/>
                <a:ea typeface="+mn-ea"/>
                <a:cs typeface="+mn-cs"/>
              </a:rPr>
              <a:t> Notebook no solo contienen el </a:t>
            </a:r>
          </a:p>
          <a:p>
            <a:r>
              <a:rPr lang="es-ES" sz="882" b="0" i="0" kern="1200" dirty="0">
                <a:solidFill>
                  <a:schemeClr val="tx1"/>
                </a:solidFill>
                <a:effectLst/>
                <a:latin typeface="Segoe UI" panose="020B0502040204020203" pitchFamily="34" charset="0"/>
                <a:ea typeface="+mn-ea"/>
                <a:cs typeface="+mn-cs"/>
              </a:rPr>
              <a:t>input, si no también el output. Puede confundir y dificultar</a:t>
            </a:r>
          </a:p>
          <a:p>
            <a:r>
              <a:rPr lang="es-ES" sz="882" b="0" i="0" kern="1200" dirty="0">
                <a:solidFill>
                  <a:schemeClr val="tx1"/>
                </a:solidFill>
                <a:effectLst/>
                <a:latin typeface="Segoe UI" panose="020B0502040204020203" pitchFamily="34" charset="0"/>
                <a:ea typeface="+mn-ea"/>
                <a:cs typeface="+mn-cs"/>
              </a:rPr>
              <a:t>el </a:t>
            </a:r>
            <a:r>
              <a:rPr lang="es-ES" sz="882" b="0" i="0" kern="1200" dirty="0" err="1">
                <a:solidFill>
                  <a:schemeClr val="tx1"/>
                </a:solidFill>
                <a:effectLst/>
                <a:latin typeface="Segoe UI" panose="020B0502040204020203" pitchFamily="34" charset="0"/>
                <a:ea typeface="+mn-ea"/>
                <a:cs typeface="+mn-cs"/>
              </a:rPr>
              <a:t>mergeo</a:t>
            </a:r>
            <a:r>
              <a:rPr lang="es-ES" sz="882" b="0" i="0" kern="1200" dirty="0">
                <a:solidFill>
                  <a:schemeClr val="tx1"/>
                </a:solidFill>
                <a:effectLst/>
                <a:latin typeface="Segoe UI" panose="020B0502040204020203" pitchFamily="34" charset="0"/>
                <a:ea typeface="+mn-ea"/>
                <a:cs typeface="+mn-cs"/>
              </a:rPr>
              <a:t> de ficheros. Así que solo nos quedaremos con </a:t>
            </a:r>
          </a:p>
          <a:p>
            <a:r>
              <a:rPr lang="es-ES" sz="882" b="0" i="0" kern="1200" dirty="0">
                <a:solidFill>
                  <a:schemeClr val="tx1"/>
                </a:solidFill>
                <a:effectLst/>
                <a:latin typeface="Segoe UI" panose="020B0502040204020203" pitchFamily="34" charset="0"/>
                <a:ea typeface="+mn-ea"/>
                <a:cs typeface="+mn-cs"/>
              </a:rPr>
              <a:t>las celdas de input, y que se pueda ejecutar el código</a:t>
            </a:r>
          </a:p>
          <a:p>
            <a:r>
              <a:rPr lang="es-ES" sz="882" b="0" i="0" kern="1200" dirty="0">
                <a:solidFill>
                  <a:schemeClr val="tx1"/>
                </a:solidFill>
                <a:effectLst/>
                <a:latin typeface="Segoe UI" panose="020B0502040204020203" pitchFamily="34" charset="0"/>
                <a:ea typeface="+mn-ea"/>
                <a:cs typeface="+mn-cs"/>
              </a:rPr>
              <a:t>También definimos todo lo necesario en nuestra pipeline</a:t>
            </a:r>
          </a:p>
          <a:p>
            <a:r>
              <a:rPr lang="es-ES" sz="882" b="0" i="0" kern="1200" dirty="0">
                <a:solidFill>
                  <a:schemeClr val="tx1"/>
                </a:solidFill>
                <a:effectLst/>
                <a:latin typeface="Segoe UI" panose="020B0502040204020203" pitchFamily="34" charset="0"/>
                <a:ea typeface="+mn-ea"/>
                <a:cs typeface="+mn-cs"/>
              </a:rPr>
              <a:t>No olvidemos la </a:t>
            </a:r>
            <a:r>
              <a:rPr lang="es-ES" sz="882" b="0" i="0" kern="1200" dirty="0" err="1">
                <a:solidFill>
                  <a:schemeClr val="tx1"/>
                </a:solidFill>
                <a:effectLst/>
                <a:latin typeface="Segoe UI" panose="020B0502040204020203" pitchFamily="34" charset="0"/>
                <a:ea typeface="+mn-ea"/>
                <a:cs typeface="+mn-cs"/>
              </a:rPr>
              <a:t>infraestuctura</a:t>
            </a:r>
            <a:r>
              <a:rPr lang="es-ES" sz="882" b="0" i="0" kern="1200" dirty="0">
                <a:solidFill>
                  <a:schemeClr val="tx1"/>
                </a:solidFill>
                <a:effectLst/>
                <a:latin typeface="Segoe UI" panose="020B0502040204020203" pitchFamily="34" charset="0"/>
                <a:ea typeface="+mn-ea"/>
                <a:cs typeface="+mn-cs"/>
              </a:rPr>
              <a:t> así como las dependencias</a:t>
            </a:r>
          </a:p>
          <a:p>
            <a:r>
              <a:rPr lang="es-ES" sz="882" b="0" i="0" kern="1200" dirty="0">
                <a:solidFill>
                  <a:schemeClr val="tx1"/>
                </a:solidFill>
                <a:effectLst/>
                <a:latin typeface="Segoe UI" panose="020B0502040204020203" pitchFamily="34" charset="0"/>
                <a:ea typeface="+mn-ea"/>
                <a:cs typeface="+mn-cs"/>
              </a:rPr>
              <a:t>(de librerías, Python, </a:t>
            </a:r>
            <a:r>
              <a:rPr lang="es-ES" sz="882" b="0" i="0" kern="1200" dirty="0" err="1">
                <a:solidFill>
                  <a:schemeClr val="tx1"/>
                </a:solidFill>
                <a:effectLst/>
                <a:latin typeface="Segoe UI" panose="020B0502040204020203" pitchFamily="34" charset="0"/>
                <a:ea typeface="+mn-ea"/>
                <a:cs typeface="+mn-cs"/>
              </a:rPr>
              <a:t>etc</a:t>
            </a:r>
            <a:r>
              <a:rPr lang="es-ES" sz="882" b="0" i="0" kern="1200" dirty="0">
                <a:solidFill>
                  <a:schemeClr val="tx1"/>
                </a:solidFill>
                <a:effectLst/>
                <a:latin typeface="Segoe UI" panose="020B0502040204020203" pitchFamily="34" charset="0"/>
                <a:ea typeface="+mn-ea"/>
                <a:cs typeface="+mn-cs"/>
              </a:rPr>
              <a:t>)</a:t>
            </a:r>
          </a:p>
          <a:p>
            <a:r>
              <a:rPr lang="es-ES" sz="882" b="0" i="0" kern="1200" dirty="0">
                <a:solidFill>
                  <a:schemeClr val="tx1"/>
                </a:solidFill>
                <a:effectLst/>
                <a:latin typeface="Segoe UI" panose="020B0502040204020203" pitchFamily="34" charset="0"/>
                <a:ea typeface="+mn-ea"/>
                <a:cs typeface="+mn-cs"/>
              </a:rPr>
              <a:t>Y quizás algunos datos: no demasiados (porque pueden </a:t>
            </a:r>
          </a:p>
          <a:p>
            <a:r>
              <a:rPr lang="es-ES" sz="882" b="0" i="0" kern="1200" dirty="0">
                <a:solidFill>
                  <a:schemeClr val="tx1"/>
                </a:solidFill>
                <a:effectLst/>
                <a:latin typeface="Segoe UI" panose="020B0502040204020203" pitchFamily="34" charset="0"/>
                <a:ea typeface="+mn-ea"/>
                <a:cs typeface="+mn-cs"/>
              </a:rPr>
              <a:t>ser muchos PB en proyectos de ML), pero los suficientes </a:t>
            </a:r>
          </a:p>
          <a:p>
            <a:r>
              <a:rPr lang="es-ES" sz="882" b="0" i="0" kern="1200" dirty="0">
                <a:solidFill>
                  <a:schemeClr val="tx1"/>
                </a:solidFill>
                <a:effectLst/>
                <a:latin typeface="Segoe UI" panose="020B0502040204020203" pitchFamily="34" charset="0"/>
                <a:ea typeface="+mn-ea"/>
                <a:cs typeface="+mn-cs"/>
              </a:rPr>
              <a:t>como para hacer alguna PoC</a:t>
            </a:r>
          </a:p>
          <a:p>
            <a:endParaRPr lang="es-ES" dirty="0"/>
          </a:p>
        </p:txBody>
      </p:sp>
    </p:spTree>
    <p:extLst>
      <p:ext uri="{BB962C8B-B14F-4D97-AF65-F5344CB8AC3E}">
        <p14:creationId xmlns:p14="http://schemas.microsoft.com/office/powerpoint/2010/main" val="769826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
        <p:nvSpPr>
          <p:cNvPr id="3" name="Notes Placeholder 2">
            <a:extLst>
              <a:ext uri="{FF2B5EF4-FFF2-40B4-BE49-F238E27FC236}">
                <a16:creationId xmlns:a16="http://schemas.microsoft.com/office/drawing/2014/main" id="{6B1A3115-A8FB-4AC7-A6B3-21E2F02EC5A3}"/>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Una fuente de datos compartida implica que todos los </a:t>
            </a:r>
          </a:p>
          <a:p>
            <a:r>
              <a:rPr lang="es-ES" sz="882" b="0" i="0" kern="1200" dirty="0">
                <a:solidFill>
                  <a:schemeClr val="tx1"/>
                </a:solidFill>
                <a:effectLst/>
                <a:latin typeface="Segoe UI" panose="020B0502040204020203" pitchFamily="34" charset="0"/>
                <a:ea typeface="+mn-ea"/>
                <a:cs typeface="+mn-cs"/>
              </a:rPr>
              <a:t>científicos de datos están entrenando contra los mismos </a:t>
            </a:r>
          </a:p>
          <a:p>
            <a:r>
              <a:rPr lang="es-ES" sz="882" b="0" i="0" kern="1200" dirty="0">
                <a:solidFill>
                  <a:schemeClr val="tx1"/>
                </a:solidFill>
                <a:effectLst/>
                <a:latin typeface="Segoe UI" panose="020B0502040204020203" pitchFamily="34" charset="0"/>
                <a:ea typeface="+mn-ea"/>
                <a:cs typeface="+mn-cs"/>
              </a:rPr>
              <a:t>datos de entrenamiento.... Y estos datos también e están </a:t>
            </a:r>
          </a:p>
          <a:p>
            <a:r>
              <a:rPr lang="es-ES" sz="882" b="0" i="0" kern="1200" dirty="0">
                <a:solidFill>
                  <a:schemeClr val="tx1"/>
                </a:solidFill>
                <a:effectLst/>
                <a:latin typeface="Segoe UI" panose="020B0502040204020203" pitchFamily="34" charset="0"/>
                <a:ea typeface="+mn-ea"/>
                <a:cs typeface="+mn-cs"/>
              </a:rPr>
              <a:t>usando para producir modelos.</a:t>
            </a:r>
          </a:p>
          <a:p>
            <a:endParaRPr lang="es-ES" dirty="0"/>
          </a:p>
        </p:txBody>
      </p:sp>
    </p:spTree>
    <p:extLst>
      <p:ext uri="{BB962C8B-B14F-4D97-AF65-F5344CB8AC3E}">
        <p14:creationId xmlns:p14="http://schemas.microsoft.com/office/powerpoint/2010/main" val="891458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
        <p:nvSpPr>
          <p:cNvPr id="3" name="Notes Placeholder 2">
            <a:extLst>
              <a:ext uri="{FF2B5EF4-FFF2-40B4-BE49-F238E27FC236}">
                <a16:creationId xmlns:a16="http://schemas.microsoft.com/office/drawing/2014/main" id="{8C1BFB39-DB2B-4C89-B3CB-8AD3BE4A65D3}"/>
              </a:ext>
            </a:extLst>
          </p:cNvPr>
          <p:cNvSpPr>
            <a:spLocks noGrp="1"/>
          </p:cNvSpPr>
          <p:nvPr>
            <p:ph type="body" idx="1"/>
          </p:nvPr>
        </p:nvSpPr>
        <p:spPr/>
        <p:txBody>
          <a:bodyPr/>
          <a:lstStyle/>
          <a:p>
            <a:r>
              <a:rPr lang="es-ES" sz="882" kern="1200" dirty="0">
                <a:solidFill>
                  <a:schemeClr val="tx1"/>
                </a:solidFill>
                <a:effectLst/>
                <a:latin typeface="Segoe UI" panose="020B0502040204020203" pitchFamily="34" charset="0"/>
                <a:ea typeface="+mn-ea"/>
                <a:cs typeface="+mn-cs"/>
              </a:rPr>
              <a:t>Hablemos de CI o integración continua. Queremos:</a:t>
            </a:r>
          </a:p>
          <a:p>
            <a:r>
              <a:rPr lang="es-ES" sz="882" kern="1200" dirty="0">
                <a:solidFill>
                  <a:schemeClr val="tx1"/>
                </a:solidFill>
                <a:effectLst/>
                <a:latin typeface="Segoe UI" panose="020B0502040204020203" pitchFamily="34" charset="0"/>
                <a:ea typeface="+mn-ea"/>
                <a:cs typeface="+mn-cs"/>
              </a:rPr>
              <a:t>Saber cuando cambia el código en nuestro repositorio</a:t>
            </a:r>
          </a:p>
          <a:p>
            <a:r>
              <a:rPr lang="es-ES" sz="882" kern="1200" dirty="0">
                <a:solidFill>
                  <a:schemeClr val="tx1"/>
                </a:solidFill>
                <a:effectLst/>
                <a:latin typeface="Segoe UI" panose="020B0502040204020203" pitchFamily="34" charset="0"/>
                <a:ea typeface="+mn-ea"/>
                <a:cs typeface="+mn-cs"/>
              </a:rPr>
              <a:t>Refrescar y ejecutar nuestra AML pipeline si hemos </a:t>
            </a:r>
          </a:p>
          <a:p>
            <a:r>
              <a:rPr lang="es-ES" sz="882" kern="1200" dirty="0">
                <a:solidFill>
                  <a:schemeClr val="tx1"/>
                </a:solidFill>
                <a:effectLst/>
                <a:latin typeface="Segoe UI" panose="020B0502040204020203" pitchFamily="34" charset="0"/>
                <a:ea typeface="+mn-ea"/>
                <a:cs typeface="+mn-cs"/>
              </a:rPr>
              <a:t>cambiado el entrenamiento</a:t>
            </a:r>
          </a:p>
          <a:p>
            <a:r>
              <a:rPr lang="es-ES" sz="882" kern="1200" dirty="0">
                <a:solidFill>
                  <a:schemeClr val="tx1"/>
                </a:solidFill>
                <a:effectLst/>
                <a:latin typeface="Segoe UI" panose="020B0502040204020203" pitchFamily="34" charset="0"/>
                <a:ea typeface="+mn-ea"/>
                <a:cs typeface="+mn-cs"/>
              </a:rPr>
              <a:t>También queremos comprobar la calidad de código. Sigue </a:t>
            </a:r>
          </a:p>
          <a:p>
            <a:r>
              <a:rPr lang="es-ES" sz="882" kern="1200" dirty="0">
                <a:solidFill>
                  <a:schemeClr val="tx1"/>
                </a:solidFill>
                <a:effectLst/>
                <a:latin typeface="Segoe UI" panose="020B0502040204020203" pitchFamily="34" charset="0"/>
                <a:ea typeface="+mn-ea"/>
                <a:cs typeface="+mn-cs"/>
              </a:rPr>
              <a:t>siendo código, así que queremos </a:t>
            </a:r>
            <a:r>
              <a:rPr lang="es-ES" sz="882" kern="1200" dirty="0" err="1">
                <a:solidFill>
                  <a:schemeClr val="tx1"/>
                </a:solidFill>
                <a:effectLst/>
                <a:latin typeface="Segoe UI" panose="020B0502040204020203" pitchFamily="34" charset="0"/>
                <a:ea typeface="+mn-ea"/>
                <a:cs typeface="+mn-cs"/>
              </a:rPr>
              <a:t>tests</a:t>
            </a:r>
            <a:r>
              <a:rPr lang="es-ES" sz="882" kern="1200" dirty="0">
                <a:solidFill>
                  <a:schemeClr val="tx1"/>
                </a:solidFill>
                <a:effectLst/>
                <a:latin typeface="Segoe UI" panose="020B0502040204020203" pitchFamily="34" charset="0"/>
                <a:ea typeface="+mn-ea"/>
                <a:cs typeface="+mn-cs"/>
              </a:rPr>
              <a:t>, </a:t>
            </a:r>
            <a:r>
              <a:rPr lang="es-ES" sz="882" kern="1200" dirty="0" err="1">
                <a:solidFill>
                  <a:schemeClr val="tx1"/>
                </a:solidFill>
                <a:effectLst/>
                <a:latin typeface="Segoe UI" panose="020B0502040204020203" pitchFamily="34" charset="0"/>
                <a:ea typeface="+mn-ea"/>
                <a:cs typeface="+mn-cs"/>
              </a:rPr>
              <a:t>linting</a:t>
            </a:r>
            <a:r>
              <a:rPr lang="es-ES" sz="882" kern="1200" dirty="0">
                <a:solidFill>
                  <a:schemeClr val="tx1"/>
                </a:solidFill>
                <a:effectLst/>
                <a:latin typeface="Segoe UI" panose="020B0502040204020203" pitchFamily="34" charset="0"/>
                <a:ea typeface="+mn-ea"/>
                <a:cs typeface="+mn-cs"/>
              </a:rPr>
              <a:t>...</a:t>
            </a:r>
          </a:p>
          <a:p>
            <a:r>
              <a:rPr lang="es-ES" sz="882" kern="1200" dirty="0">
                <a:solidFill>
                  <a:schemeClr val="tx1"/>
                </a:solidFill>
                <a:effectLst/>
                <a:latin typeface="Segoe UI" panose="020B0502040204020203" pitchFamily="34" charset="0"/>
                <a:ea typeface="+mn-ea"/>
                <a:cs typeface="+mn-cs"/>
              </a:rPr>
              <a:t>También podemos añadir los procesos de </a:t>
            </a:r>
            <a:r>
              <a:rPr lang="es-ES" sz="882" kern="1200" dirty="0" err="1">
                <a:solidFill>
                  <a:schemeClr val="tx1"/>
                </a:solidFill>
                <a:effectLst/>
                <a:latin typeface="Segoe UI" panose="020B0502040204020203" pitchFamily="34" charset="0"/>
                <a:ea typeface="+mn-ea"/>
                <a:cs typeface="+mn-cs"/>
              </a:rPr>
              <a:t>Pull</a:t>
            </a:r>
            <a:r>
              <a:rPr lang="es-ES" sz="882" kern="1200" dirty="0">
                <a:solidFill>
                  <a:schemeClr val="tx1"/>
                </a:solidFill>
                <a:effectLst/>
                <a:latin typeface="Segoe UI" panose="020B0502040204020203" pitchFamily="34" charset="0"/>
                <a:ea typeface="+mn-ea"/>
                <a:cs typeface="+mn-cs"/>
              </a:rPr>
              <a:t> </a:t>
            </a:r>
            <a:r>
              <a:rPr lang="es-ES" sz="882" kern="1200" dirty="0" err="1">
                <a:solidFill>
                  <a:schemeClr val="tx1"/>
                </a:solidFill>
                <a:effectLst/>
                <a:latin typeface="Segoe UI" panose="020B0502040204020203" pitchFamily="34" charset="0"/>
                <a:ea typeface="+mn-ea"/>
                <a:cs typeface="+mn-cs"/>
              </a:rPr>
              <a:t>Request</a:t>
            </a:r>
            <a:r>
              <a:rPr lang="es-ES" sz="882" kern="1200" dirty="0">
                <a:solidFill>
                  <a:schemeClr val="tx1"/>
                </a:solidFill>
                <a:effectLst/>
                <a:latin typeface="Segoe UI" panose="020B0502040204020203" pitchFamily="34" charset="0"/>
                <a:ea typeface="+mn-ea"/>
                <a:cs typeface="+mn-cs"/>
              </a:rPr>
              <a:t> </a:t>
            </a:r>
          </a:p>
          <a:p>
            <a:r>
              <a:rPr lang="es-ES" sz="882" kern="1200" dirty="0">
                <a:solidFill>
                  <a:schemeClr val="tx1"/>
                </a:solidFill>
                <a:effectLst/>
                <a:latin typeface="Segoe UI" panose="020B0502040204020203" pitchFamily="34" charset="0"/>
                <a:ea typeface="+mn-ea"/>
                <a:cs typeface="+mn-cs"/>
              </a:rPr>
              <a:t>para asegurarnos de que el código compila antes de </a:t>
            </a:r>
          </a:p>
          <a:p>
            <a:r>
              <a:rPr lang="es-ES" sz="882" kern="1200" dirty="0" err="1">
                <a:solidFill>
                  <a:schemeClr val="tx1"/>
                </a:solidFill>
                <a:effectLst/>
                <a:latin typeface="Segoe UI" panose="020B0502040204020203" pitchFamily="34" charset="0"/>
                <a:ea typeface="+mn-ea"/>
                <a:cs typeface="+mn-cs"/>
              </a:rPr>
              <a:t>mergear</a:t>
            </a:r>
            <a:r>
              <a:rPr lang="es-ES" sz="882" kern="1200" dirty="0">
                <a:solidFill>
                  <a:schemeClr val="tx1"/>
                </a:solidFill>
                <a:effectLst/>
                <a:latin typeface="Segoe UI" panose="020B0502040204020203" pitchFamily="34" charset="0"/>
                <a:ea typeface="+mn-ea"/>
                <a:cs typeface="+mn-cs"/>
              </a:rPr>
              <a:t> a master (y evitar así tiempo de entrenamiento </a:t>
            </a:r>
          </a:p>
          <a:p>
            <a:r>
              <a:rPr lang="es-ES" sz="882" kern="1200" dirty="0">
                <a:solidFill>
                  <a:schemeClr val="tx1"/>
                </a:solidFill>
                <a:effectLst/>
                <a:latin typeface="Segoe UI" panose="020B0502040204020203" pitchFamily="34" charset="0"/>
                <a:ea typeface="+mn-ea"/>
                <a:cs typeface="+mn-cs"/>
              </a:rPr>
              <a:t>que puede ser muy caro!)</a:t>
            </a:r>
          </a:p>
          <a:p>
            <a:r>
              <a:rPr lang="es-ES" sz="882" kern="1200" dirty="0">
                <a:solidFill>
                  <a:schemeClr val="tx1"/>
                </a:solidFill>
                <a:effectLst/>
                <a:latin typeface="Segoe UI" panose="020B0502040204020203" pitchFamily="34" charset="0"/>
                <a:ea typeface="+mn-ea"/>
                <a:cs typeface="+mn-cs"/>
              </a:rPr>
              <a:t>Si quieres saber más de Azure DevOps, puedes explorar </a:t>
            </a:r>
          </a:p>
          <a:p>
            <a:r>
              <a:rPr lang="es-ES" sz="882" kern="1200" dirty="0">
                <a:solidFill>
                  <a:schemeClr val="tx1"/>
                </a:solidFill>
                <a:effectLst/>
                <a:latin typeface="Segoe UI" panose="020B0502040204020203" pitchFamily="34" charset="0"/>
                <a:ea typeface="+mn-ea"/>
                <a:cs typeface="+mn-cs"/>
              </a:rPr>
              <a:t>aquí</a:t>
            </a:r>
          </a:p>
          <a:p>
            <a:endParaRPr lang="es-ES" dirty="0"/>
          </a:p>
        </p:txBody>
      </p:sp>
    </p:spTree>
    <p:extLst>
      <p:ext uri="{BB962C8B-B14F-4D97-AF65-F5344CB8AC3E}">
        <p14:creationId xmlns:p14="http://schemas.microsoft.com/office/powerpoint/2010/main" val="476255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
        <p:nvSpPr>
          <p:cNvPr id="3" name="Notes Placeholder 2">
            <a:extLst>
              <a:ext uri="{FF2B5EF4-FFF2-40B4-BE49-F238E27FC236}">
                <a16:creationId xmlns:a16="http://schemas.microsoft.com/office/drawing/2014/main" id="{96317AC0-BF9D-4D4C-A3A7-ED07809E6E1E}"/>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El punto más importante de todo esto es que todo es </a:t>
            </a:r>
          </a:p>
          <a:p>
            <a:r>
              <a:rPr lang="es-ES" sz="882" b="0" i="0" kern="1200" dirty="0">
                <a:solidFill>
                  <a:schemeClr val="tx1"/>
                </a:solidFill>
                <a:effectLst/>
                <a:latin typeface="Segoe UI" panose="020B0502040204020203" pitchFamily="34" charset="0"/>
                <a:ea typeface="+mn-ea"/>
                <a:cs typeface="+mn-cs"/>
              </a:rPr>
              <a:t>código y software. La calidad del código importa incluso si</a:t>
            </a:r>
          </a:p>
          <a:p>
            <a:r>
              <a:rPr lang="es-ES" sz="882" b="0" i="0" kern="1200" dirty="0">
                <a:solidFill>
                  <a:schemeClr val="tx1"/>
                </a:solidFill>
                <a:effectLst/>
                <a:latin typeface="Segoe UI" panose="020B0502040204020203" pitchFamily="34" charset="0"/>
                <a:ea typeface="+mn-ea"/>
                <a:cs typeface="+mn-cs"/>
              </a:rPr>
              <a:t>no es lo que acostumbras a escribir.</a:t>
            </a:r>
          </a:p>
          <a:p>
            <a:endParaRPr lang="es-ES" dirty="0"/>
          </a:p>
        </p:txBody>
      </p:sp>
    </p:spTree>
    <p:extLst>
      <p:ext uri="{BB962C8B-B14F-4D97-AF65-F5344CB8AC3E}">
        <p14:creationId xmlns:p14="http://schemas.microsoft.com/office/powerpoint/2010/main" val="165825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275371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Pero todavía no hemos desplegado nada, y tenemos un </a:t>
            </a:r>
          </a:p>
          <a:p>
            <a:r>
              <a:rPr lang="es-ES" sz="882" b="0" i="0" kern="1200" dirty="0">
                <a:solidFill>
                  <a:schemeClr val="tx1"/>
                </a:solidFill>
                <a:effectLst/>
                <a:latin typeface="Segoe UI" panose="020B0502040204020203" pitchFamily="34" charset="0"/>
                <a:ea typeface="+mn-ea"/>
                <a:cs typeface="+mn-cs"/>
              </a:rPr>
              <a:t>nuevo modelo entrenado, ¿así que cómo lo desplegamos?</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AML </a:t>
            </a:r>
            <a:r>
              <a:rPr lang="es-ES" sz="882" b="0" i="0" kern="1200" dirty="0" err="1">
                <a:solidFill>
                  <a:schemeClr val="tx1"/>
                </a:solidFill>
                <a:effectLst/>
                <a:latin typeface="Segoe UI" panose="020B0502040204020203" pitchFamily="34" charset="0"/>
                <a:ea typeface="+mn-ea"/>
                <a:cs typeface="+mn-cs"/>
              </a:rPr>
              <a:t>Service</a:t>
            </a:r>
            <a:r>
              <a:rPr lang="es-ES" sz="882" b="0" i="0" kern="1200" dirty="0">
                <a:solidFill>
                  <a:schemeClr val="tx1"/>
                </a:solidFill>
                <a:effectLst/>
                <a:latin typeface="Segoe UI" panose="020B0502040204020203" pitchFamily="34" charset="0"/>
                <a:ea typeface="+mn-ea"/>
                <a:cs typeface="+mn-cs"/>
              </a:rPr>
              <a:t> tiene la capacidad para coger un modelo y </a:t>
            </a:r>
          </a:p>
          <a:p>
            <a:r>
              <a:rPr lang="es-ES" sz="882" b="0" i="0" kern="1200" dirty="0">
                <a:solidFill>
                  <a:schemeClr val="tx1"/>
                </a:solidFill>
                <a:effectLst/>
                <a:latin typeface="Segoe UI" panose="020B0502040204020203" pitchFamily="34" charset="0"/>
                <a:ea typeface="+mn-ea"/>
                <a:cs typeface="+mn-cs"/>
              </a:rPr>
              <a:t>desplegarlo a ACI o AKS, y es como lo vamos a hacer, </a:t>
            </a:r>
          </a:p>
          <a:p>
            <a:r>
              <a:rPr lang="es-ES" sz="882" b="0" i="0" kern="1200" dirty="0">
                <a:solidFill>
                  <a:schemeClr val="tx1"/>
                </a:solidFill>
                <a:effectLst/>
                <a:latin typeface="Segoe UI" panose="020B0502040204020203" pitchFamily="34" charset="0"/>
                <a:ea typeface="+mn-ea"/>
                <a:cs typeface="+mn-cs"/>
              </a:rPr>
              <a:t>pero no directamente desde esta interfaz.</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667274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3:59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
        <p:nvSpPr>
          <p:cNvPr id="3" name="Notes Placeholder 2">
            <a:extLst>
              <a:ext uri="{FF2B5EF4-FFF2-40B4-BE49-F238E27FC236}">
                <a16:creationId xmlns:a16="http://schemas.microsoft.com/office/drawing/2014/main" id="{2478C429-3DF9-4967-A84B-EB32FEEF5A55}"/>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Podríamos añadir otro paso a la AML pipeline, pero no </a:t>
            </a:r>
          </a:p>
          <a:p>
            <a:r>
              <a:rPr lang="es-ES" sz="882" b="0" i="0" kern="1200" dirty="0">
                <a:solidFill>
                  <a:schemeClr val="tx1"/>
                </a:solidFill>
                <a:effectLst/>
                <a:latin typeface="Segoe UI" panose="020B0502040204020203" pitchFamily="34" charset="0"/>
                <a:ea typeface="+mn-ea"/>
                <a:cs typeface="+mn-cs"/>
              </a:rPr>
              <a:t>queremos hacer eso: queremos más control sobre nuestro</a:t>
            </a:r>
          </a:p>
          <a:p>
            <a:r>
              <a:rPr lang="es-ES" sz="882" b="0" i="0" kern="1200" dirty="0">
                <a:solidFill>
                  <a:schemeClr val="tx1"/>
                </a:solidFill>
                <a:effectLst/>
                <a:latin typeface="Segoe UI" panose="020B0502040204020203" pitchFamily="34" charset="0"/>
                <a:ea typeface="+mn-ea"/>
                <a:cs typeface="+mn-cs"/>
              </a:rPr>
              <a:t>despliegue.</a:t>
            </a:r>
          </a:p>
          <a:p>
            <a:endParaRPr lang="es-ES" dirty="0"/>
          </a:p>
        </p:txBody>
      </p:sp>
    </p:spTree>
    <p:extLst>
      <p:ext uri="{BB962C8B-B14F-4D97-AF65-F5344CB8AC3E}">
        <p14:creationId xmlns:p14="http://schemas.microsoft.com/office/powerpoint/2010/main" val="3510515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
        <p:nvSpPr>
          <p:cNvPr id="3" name="Notes Placeholder 2">
            <a:extLst>
              <a:ext uri="{FF2B5EF4-FFF2-40B4-BE49-F238E27FC236}">
                <a16:creationId xmlns:a16="http://schemas.microsoft.com/office/drawing/2014/main" id="{4B1739ED-6A60-4D4E-9E43-A92109882BE2}"/>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El Despliegue Continuo o CD se puede aplicar también a </a:t>
            </a:r>
          </a:p>
          <a:p>
            <a:r>
              <a:rPr lang="es-ES" sz="882" b="0" i="0" kern="1200" dirty="0">
                <a:solidFill>
                  <a:schemeClr val="tx1"/>
                </a:solidFill>
                <a:effectLst/>
                <a:latin typeface="Segoe UI" panose="020B0502040204020203" pitchFamily="34" charset="0"/>
                <a:ea typeface="+mn-ea"/>
                <a:cs typeface="+mn-cs"/>
              </a:rPr>
              <a:t>ML</a:t>
            </a:r>
          </a:p>
          <a:p>
            <a:r>
              <a:rPr lang="es-ES" sz="882" b="0" i="0" kern="1200" dirty="0">
                <a:solidFill>
                  <a:schemeClr val="tx1"/>
                </a:solidFill>
                <a:effectLst/>
                <a:latin typeface="Segoe UI" panose="020B0502040204020203" pitchFamily="34" charset="0"/>
                <a:ea typeface="+mn-ea"/>
                <a:cs typeface="+mn-cs"/>
              </a:rPr>
              <a:t>Vamos a usar Azure Pipelines para CD</a:t>
            </a:r>
          </a:p>
          <a:p>
            <a:r>
              <a:rPr lang="es-ES" sz="882" b="0" i="0" kern="1200" dirty="0">
                <a:solidFill>
                  <a:schemeClr val="tx1"/>
                </a:solidFill>
                <a:effectLst/>
                <a:latin typeface="Segoe UI" panose="020B0502040204020203" pitchFamily="34" charset="0"/>
                <a:ea typeface="+mn-ea"/>
                <a:cs typeface="+mn-cs"/>
              </a:rPr>
              <a:t>Cuando un nuevo modelo es registrado, iniciaremos </a:t>
            </a:r>
          </a:p>
          <a:p>
            <a:r>
              <a:rPr lang="es-ES" sz="882" b="0" i="0" kern="1200" dirty="0">
                <a:solidFill>
                  <a:schemeClr val="tx1"/>
                </a:solidFill>
                <a:effectLst/>
                <a:latin typeface="Segoe UI" panose="020B0502040204020203" pitchFamily="34" charset="0"/>
                <a:ea typeface="+mn-ea"/>
                <a:cs typeface="+mn-cs"/>
              </a:rPr>
              <a:t>nuestro despliegue</a:t>
            </a:r>
          </a:p>
          <a:p>
            <a:r>
              <a:rPr lang="es-ES" sz="882" b="0" i="0" kern="1200" dirty="0">
                <a:solidFill>
                  <a:schemeClr val="tx1"/>
                </a:solidFill>
                <a:effectLst/>
                <a:latin typeface="Segoe UI" panose="020B0502040204020203" pitchFamily="34" charset="0"/>
                <a:ea typeface="+mn-ea"/>
                <a:cs typeface="+mn-cs"/>
              </a:rPr>
              <a:t>Con Azure Pipelines, podemos desplegar a sitios de </a:t>
            </a:r>
          </a:p>
          <a:p>
            <a:r>
              <a:rPr lang="es-ES" sz="882" b="0" i="0" kern="1200" dirty="0">
                <a:solidFill>
                  <a:schemeClr val="tx1"/>
                </a:solidFill>
                <a:effectLst/>
                <a:latin typeface="Segoe UI" panose="020B0502040204020203" pitchFamily="34" charset="0"/>
                <a:ea typeface="+mn-ea"/>
                <a:cs typeface="+mn-cs"/>
              </a:rPr>
              <a:t>pruebas antes de dejar nuestro modelo en vivo</a:t>
            </a:r>
          </a:p>
          <a:p>
            <a:r>
              <a:rPr lang="es-ES" sz="882" b="0" i="0" kern="1200" dirty="0">
                <a:solidFill>
                  <a:schemeClr val="tx1"/>
                </a:solidFill>
                <a:effectLst/>
                <a:latin typeface="Segoe UI" panose="020B0502040204020203" pitchFamily="34" charset="0"/>
                <a:ea typeface="+mn-ea"/>
                <a:cs typeface="+mn-cs"/>
              </a:rPr>
              <a:t>Podemos ejecutar </a:t>
            </a:r>
            <a:r>
              <a:rPr lang="es-ES" sz="882" b="0" i="0" kern="1200" dirty="0" err="1">
                <a:solidFill>
                  <a:schemeClr val="tx1"/>
                </a:solidFill>
                <a:effectLst/>
                <a:latin typeface="Segoe UI" panose="020B0502040204020203" pitchFamily="34" charset="0"/>
                <a:ea typeface="+mn-ea"/>
                <a:cs typeface="+mn-cs"/>
              </a:rPr>
              <a:t>tests</a:t>
            </a:r>
            <a:r>
              <a:rPr lang="es-ES" sz="882" b="0" i="0" kern="1200" dirty="0">
                <a:solidFill>
                  <a:schemeClr val="tx1"/>
                </a:solidFill>
                <a:effectLst/>
                <a:latin typeface="Segoe UI" panose="020B0502040204020203" pitchFamily="34" charset="0"/>
                <a:ea typeface="+mn-ea"/>
                <a:cs typeface="+mn-cs"/>
              </a:rPr>
              <a:t> en entornos de </a:t>
            </a:r>
            <a:r>
              <a:rPr lang="es-ES" sz="882" b="0" i="0" kern="1200" dirty="0" err="1">
                <a:solidFill>
                  <a:schemeClr val="tx1"/>
                </a:solidFill>
                <a:effectLst/>
                <a:latin typeface="Segoe UI" panose="020B0502040204020203" pitchFamily="34" charset="0"/>
                <a:ea typeface="+mn-ea"/>
                <a:cs typeface="+mn-cs"/>
              </a:rPr>
              <a:t>pre-producción</a:t>
            </a:r>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Esto es importante: lo que estamos haciendo es controlar </a:t>
            </a:r>
          </a:p>
          <a:p>
            <a:r>
              <a:rPr lang="es-ES" sz="882" b="0" i="0" kern="1200" dirty="0">
                <a:solidFill>
                  <a:schemeClr val="tx1"/>
                </a:solidFill>
                <a:effectLst/>
                <a:latin typeface="Segoe UI" panose="020B0502040204020203" pitchFamily="34" charset="0"/>
                <a:ea typeface="+mn-ea"/>
                <a:cs typeface="+mn-cs"/>
              </a:rPr>
              <a:t>nuestra cadena o procesos usando las mismas técnicas </a:t>
            </a:r>
          </a:p>
          <a:p>
            <a:r>
              <a:rPr lang="es-ES" sz="882" b="0" i="0" kern="1200" dirty="0">
                <a:solidFill>
                  <a:schemeClr val="tx1"/>
                </a:solidFill>
                <a:effectLst/>
                <a:latin typeface="Segoe UI" panose="020B0502040204020203" pitchFamily="34" charset="0"/>
                <a:ea typeface="+mn-ea"/>
                <a:cs typeface="+mn-cs"/>
              </a:rPr>
              <a:t>que utilizamos con el resto de nuestro software</a:t>
            </a:r>
          </a:p>
          <a:p>
            <a:endParaRPr lang="es-ES" dirty="0"/>
          </a:p>
        </p:txBody>
      </p:sp>
    </p:spTree>
    <p:extLst>
      <p:ext uri="{BB962C8B-B14F-4D97-AF65-F5344CB8AC3E}">
        <p14:creationId xmlns:p14="http://schemas.microsoft.com/office/powerpoint/2010/main" val="1111438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
        <p:nvSpPr>
          <p:cNvPr id="3" name="Notes Placeholder 2">
            <a:extLst>
              <a:ext uri="{FF2B5EF4-FFF2-40B4-BE49-F238E27FC236}">
                <a16:creationId xmlns:a16="http://schemas.microsoft.com/office/drawing/2014/main" id="{32ACD581-7959-40ED-BC5B-AFDA8E752BD4}"/>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No pongas tus nuevos modelos en producción. Si no lo </a:t>
            </a:r>
          </a:p>
          <a:p>
            <a:r>
              <a:rPr lang="es-ES" sz="882" b="0" i="0" kern="1200" dirty="0">
                <a:solidFill>
                  <a:schemeClr val="tx1"/>
                </a:solidFill>
                <a:effectLst/>
                <a:latin typeface="Segoe UI" panose="020B0502040204020203" pitchFamily="34" charset="0"/>
                <a:ea typeface="+mn-ea"/>
                <a:cs typeface="+mn-cs"/>
              </a:rPr>
              <a:t>haces con el resto de tu software, ¿por qué hacerlo con </a:t>
            </a:r>
          </a:p>
          <a:p>
            <a:r>
              <a:rPr lang="es-ES" sz="882" b="0" i="0" kern="1200" dirty="0">
                <a:solidFill>
                  <a:schemeClr val="tx1"/>
                </a:solidFill>
                <a:effectLst/>
                <a:latin typeface="Segoe UI" panose="020B0502040204020203" pitchFamily="34" charset="0"/>
                <a:ea typeface="+mn-ea"/>
                <a:cs typeface="+mn-cs"/>
              </a:rPr>
              <a:t>ML?</a:t>
            </a:r>
          </a:p>
          <a:p>
            <a:endParaRPr lang="es-ES" dirty="0"/>
          </a:p>
        </p:txBody>
      </p:sp>
    </p:spTree>
    <p:extLst>
      <p:ext uri="{BB962C8B-B14F-4D97-AF65-F5344CB8AC3E}">
        <p14:creationId xmlns:p14="http://schemas.microsoft.com/office/powerpoint/2010/main" val="104447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
        <p:nvSpPr>
          <p:cNvPr id="3" name="Notes Placeholder 2">
            <a:extLst>
              <a:ext uri="{FF2B5EF4-FFF2-40B4-BE49-F238E27FC236}">
                <a16:creationId xmlns:a16="http://schemas.microsoft.com/office/drawing/2014/main" id="{6EBB07AC-9471-48B9-A38A-9E08249D3817}"/>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Cuando programamos, resolvemos un problema </a:t>
            </a:r>
          </a:p>
          <a:p>
            <a:r>
              <a:rPr lang="es-ES" sz="882" b="0" i="0" kern="1200" dirty="0">
                <a:solidFill>
                  <a:schemeClr val="tx1"/>
                </a:solidFill>
                <a:effectLst/>
                <a:latin typeface="Segoe UI" panose="020B0502040204020203" pitchFamily="34" charset="0"/>
                <a:ea typeface="+mn-ea"/>
                <a:cs typeface="+mn-cs"/>
              </a:rPr>
              <a:t>escribiendo un algoritmo</a:t>
            </a:r>
          </a:p>
          <a:p>
            <a:r>
              <a:rPr lang="es-ES" sz="882" b="0" i="0" kern="1200" dirty="0">
                <a:solidFill>
                  <a:schemeClr val="tx1"/>
                </a:solidFill>
                <a:effectLst/>
                <a:latin typeface="Segoe UI" panose="020B0502040204020203" pitchFamily="34" charset="0"/>
                <a:ea typeface="+mn-ea"/>
                <a:cs typeface="+mn-cs"/>
              </a:rPr>
              <a:t>Pasamos datos (llamado input) a través del algoritmo </a:t>
            </a:r>
          </a:p>
          <a:p>
            <a:r>
              <a:rPr lang="es-ES" sz="882" b="0" i="0" kern="1200" dirty="0">
                <a:solidFill>
                  <a:schemeClr val="tx1"/>
                </a:solidFill>
                <a:effectLst/>
                <a:latin typeface="Segoe UI" panose="020B0502040204020203" pitchFamily="34" charset="0"/>
                <a:ea typeface="+mn-ea"/>
                <a:cs typeface="+mn-cs"/>
              </a:rPr>
              <a:t>para obtener una respuesta</a:t>
            </a:r>
          </a:p>
          <a:p>
            <a:r>
              <a:rPr lang="es-ES" sz="882" b="0" i="0" kern="1200" dirty="0">
                <a:solidFill>
                  <a:schemeClr val="tx1"/>
                </a:solidFill>
                <a:effectLst/>
                <a:latin typeface="Segoe UI" panose="020B0502040204020203" pitchFamily="34" charset="0"/>
                <a:ea typeface="+mn-ea"/>
                <a:cs typeface="+mn-cs"/>
              </a:rPr>
              <a:t>Importante: sabemos (o podemos llegar a alcanzar) la </a:t>
            </a:r>
          </a:p>
          <a:p>
            <a:r>
              <a:rPr lang="es-ES" sz="882" b="0" i="0" kern="1200" dirty="0">
                <a:solidFill>
                  <a:schemeClr val="tx1"/>
                </a:solidFill>
                <a:effectLst/>
                <a:latin typeface="Segoe UI" panose="020B0502040204020203" pitchFamily="34" charset="0"/>
                <a:ea typeface="+mn-ea"/>
                <a:cs typeface="+mn-cs"/>
              </a:rPr>
              <a:t>solución a un problema</a:t>
            </a:r>
          </a:p>
          <a:p>
            <a:r>
              <a:rPr lang="es-ES" sz="882" b="0" i="0" kern="1200" dirty="0">
                <a:solidFill>
                  <a:schemeClr val="tx1"/>
                </a:solidFill>
                <a:effectLst/>
                <a:latin typeface="Segoe UI" panose="020B0502040204020203" pitchFamily="34" charset="0"/>
                <a:ea typeface="+mn-ea"/>
                <a:cs typeface="+mn-cs"/>
              </a:rPr>
              <a:t>¿Qué ocurre cuando no sabemos cómo es un algoritmo? </a:t>
            </a:r>
          </a:p>
          <a:p>
            <a:r>
              <a:rPr lang="es-ES" sz="882" b="0" i="0" kern="1200" dirty="0">
                <a:solidFill>
                  <a:schemeClr val="tx1"/>
                </a:solidFill>
                <a:effectLst/>
                <a:latin typeface="Segoe UI" panose="020B0502040204020203" pitchFamily="34" charset="0"/>
                <a:ea typeface="+mn-ea"/>
                <a:cs typeface="+mn-cs"/>
              </a:rPr>
              <a:t>Por ejemplo: ¿hay un pájaro en una determinada foto? </a:t>
            </a:r>
          </a:p>
          <a:p>
            <a:r>
              <a:rPr lang="es-ES" sz="882" b="0" i="0" kern="1200" dirty="0">
                <a:solidFill>
                  <a:schemeClr val="tx1"/>
                </a:solidFill>
                <a:effectLst/>
                <a:latin typeface="Segoe UI" panose="020B0502040204020203" pitchFamily="34" charset="0"/>
                <a:ea typeface="+mn-ea"/>
                <a:cs typeface="+mn-cs"/>
              </a:rPr>
              <a:t>¿Cuál es la probabilidad de que un solicitante incumpla un</a:t>
            </a:r>
          </a:p>
          <a:p>
            <a:r>
              <a:rPr lang="es-ES" sz="882" b="0" i="0" kern="1200" dirty="0">
                <a:solidFill>
                  <a:schemeClr val="tx1"/>
                </a:solidFill>
                <a:effectLst/>
                <a:latin typeface="Segoe UI" panose="020B0502040204020203" pitchFamily="34" charset="0"/>
                <a:ea typeface="+mn-ea"/>
                <a:cs typeface="+mn-cs"/>
              </a:rPr>
              <a:t>préstamo?</a:t>
            </a:r>
          </a:p>
          <a:p>
            <a:endParaRPr lang="es-ES" dirty="0"/>
          </a:p>
        </p:txBody>
      </p:sp>
    </p:spTree>
    <p:extLst>
      <p:ext uri="{BB962C8B-B14F-4D97-AF65-F5344CB8AC3E}">
        <p14:creationId xmlns:p14="http://schemas.microsoft.com/office/powerpoint/2010/main" val="33475715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
        <p:nvSpPr>
          <p:cNvPr id="3" name="Notes Placeholder 2">
            <a:extLst>
              <a:ext uri="{FF2B5EF4-FFF2-40B4-BE49-F238E27FC236}">
                <a16:creationId xmlns:a16="http://schemas.microsoft.com/office/drawing/2014/main" id="{E528C3BA-8DAC-4DFC-85BA-2F774B9347B0}"/>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900116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519692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025136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
        <p:nvSpPr>
          <p:cNvPr id="3" name="Notes Placeholder 2">
            <a:extLst>
              <a:ext uri="{FF2B5EF4-FFF2-40B4-BE49-F238E27FC236}">
                <a16:creationId xmlns:a16="http://schemas.microsoft.com/office/drawing/2014/main" id="{2EC96FDB-BABA-4F1B-BFFE-91B1F7FC54C5}"/>
              </a:ext>
            </a:extLst>
          </p:cNvPr>
          <p:cNvSpPr>
            <a:spLocks noGrp="1"/>
          </p:cNvSpPr>
          <p:nvPr>
            <p:ph type="body" idx="1"/>
          </p:nvPr>
        </p:nvSpPr>
        <p:spPr/>
        <p:txBody>
          <a:bodyPr/>
          <a:lstStyle/>
          <a:p>
            <a:r>
              <a:rPr lang="es-ES" sz="882" kern="1200" dirty="0">
                <a:solidFill>
                  <a:schemeClr val="tx1"/>
                </a:solidFill>
                <a:effectLst/>
                <a:latin typeface="Segoe UI" panose="020B0502040204020203" pitchFamily="34" charset="0"/>
                <a:ea typeface="+mn-ea"/>
                <a:cs typeface="+mn-cs"/>
              </a:rPr>
              <a:t>Aquí está lo que hemos creado:</a:t>
            </a:r>
          </a:p>
          <a:p>
            <a:r>
              <a:rPr lang="es-ES" sz="882" kern="1200" dirty="0">
                <a:solidFill>
                  <a:schemeClr val="tx1"/>
                </a:solidFill>
                <a:effectLst/>
                <a:latin typeface="Segoe UI" panose="020B0502040204020203" pitchFamily="34" charset="0"/>
                <a:ea typeface="+mn-ea"/>
                <a:cs typeface="+mn-cs"/>
              </a:rPr>
              <a:t>Una pipeline para entrenamiento: una AML pipeline, </a:t>
            </a:r>
          </a:p>
          <a:p>
            <a:r>
              <a:rPr lang="es-ES" sz="882" kern="1200" dirty="0">
                <a:solidFill>
                  <a:schemeClr val="tx1"/>
                </a:solidFill>
                <a:effectLst/>
                <a:latin typeface="Segoe UI" panose="020B0502040204020203" pitchFamily="34" charset="0"/>
                <a:ea typeface="+mn-ea"/>
                <a:cs typeface="+mn-cs"/>
              </a:rPr>
              <a:t>específica para el entrenamiento de nuestro modelo</a:t>
            </a:r>
          </a:p>
          <a:p>
            <a:r>
              <a:rPr lang="es-ES" sz="882" kern="1200" dirty="0">
                <a:solidFill>
                  <a:schemeClr val="tx1"/>
                </a:solidFill>
                <a:effectLst/>
                <a:latin typeface="Segoe UI" panose="020B0502040204020203" pitchFamily="34" charset="0"/>
                <a:ea typeface="+mn-ea"/>
                <a:cs typeface="+mn-cs"/>
              </a:rPr>
              <a:t>Cuando obtenemos un nuevo modelo, </a:t>
            </a:r>
          </a:p>
          <a:p>
            <a:r>
              <a:rPr lang="es-ES" sz="882" kern="1200" dirty="0">
                <a:solidFill>
                  <a:schemeClr val="tx1"/>
                </a:solidFill>
                <a:effectLst/>
                <a:latin typeface="Segoe UI" panose="020B0502040204020203" pitchFamily="34" charset="0"/>
                <a:ea typeface="+mn-ea"/>
                <a:cs typeface="+mn-cs"/>
              </a:rPr>
              <a:t>Despliegue a ACI, ejecutar algunos </a:t>
            </a:r>
            <a:r>
              <a:rPr lang="es-ES" sz="882" kern="1200" dirty="0" err="1">
                <a:solidFill>
                  <a:schemeClr val="tx1"/>
                </a:solidFill>
                <a:effectLst/>
                <a:latin typeface="Segoe UI" panose="020B0502040204020203" pitchFamily="34" charset="0"/>
                <a:ea typeface="+mn-ea"/>
                <a:cs typeface="+mn-cs"/>
              </a:rPr>
              <a:t>tests</a:t>
            </a:r>
            <a:r>
              <a:rPr lang="es-ES" sz="882" kern="1200" dirty="0">
                <a:solidFill>
                  <a:schemeClr val="tx1"/>
                </a:solidFill>
                <a:effectLst/>
                <a:latin typeface="Segoe UI" panose="020B0502040204020203" pitchFamily="34" charset="0"/>
                <a:ea typeface="+mn-ea"/>
                <a:cs typeface="+mn-cs"/>
              </a:rPr>
              <a:t>, y si todo va </a:t>
            </a:r>
          </a:p>
          <a:p>
            <a:r>
              <a:rPr lang="es-ES" sz="882" kern="1200" dirty="0">
                <a:solidFill>
                  <a:schemeClr val="tx1"/>
                </a:solidFill>
                <a:effectLst/>
                <a:latin typeface="Segoe UI" panose="020B0502040204020203" pitchFamily="34" charset="0"/>
                <a:ea typeface="+mn-ea"/>
                <a:cs typeface="+mn-cs"/>
              </a:rPr>
              <a:t>bien, tal vez desplegar a AKS</a:t>
            </a:r>
          </a:p>
          <a:p>
            <a:endParaRPr lang="es-ES" dirty="0"/>
          </a:p>
        </p:txBody>
      </p:sp>
    </p:spTree>
    <p:extLst>
      <p:ext uri="{BB962C8B-B14F-4D97-AF65-F5344CB8AC3E}">
        <p14:creationId xmlns:p14="http://schemas.microsoft.com/office/powerpoint/2010/main" val="3178497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
        <p:nvSpPr>
          <p:cNvPr id="3" name="Notes Placeholder 2">
            <a:extLst>
              <a:ext uri="{FF2B5EF4-FFF2-40B4-BE49-F238E27FC236}">
                <a16:creationId xmlns:a16="http://schemas.microsoft.com/office/drawing/2014/main" id="{0BFD62F0-7181-46FB-A227-6932E5B5C0AF}"/>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Como con el resto de nuestro software, no podemos </a:t>
            </a:r>
          </a:p>
          <a:p>
            <a:r>
              <a:rPr lang="es-ES" sz="882" b="0" i="0" kern="1200" dirty="0">
                <a:solidFill>
                  <a:schemeClr val="tx1"/>
                </a:solidFill>
                <a:effectLst/>
                <a:latin typeface="Segoe UI" panose="020B0502040204020203" pitchFamily="34" charset="0"/>
                <a:ea typeface="+mn-ea"/>
                <a:cs typeface="+mn-cs"/>
              </a:rPr>
              <a:t>nuestro modelo en producción para dejarlo ahí, </a:t>
            </a:r>
          </a:p>
          <a:p>
            <a:r>
              <a:rPr lang="es-ES" sz="882" b="0" i="0" kern="1200" dirty="0">
                <a:solidFill>
                  <a:schemeClr val="tx1"/>
                </a:solidFill>
                <a:effectLst/>
                <a:latin typeface="Segoe UI" panose="020B0502040204020203" pitchFamily="34" charset="0"/>
                <a:ea typeface="+mn-ea"/>
                <a:cs typeface="+mn-cs"/>
              </a:rPr>
              <a:t>asumiendo que siempre va a funcionar</a:t>
            </a:r>
          </a:p>
          <a:p>
            <a:r>
              <a:rPr lang="es-ES" sz="882" b="0" i="0" kern="1200" dirty="0">
                <a:solidFill>
                  <a:schemeClr val="tx1"/>
                </a:solidFill>
                <a:effectLst/>
                <a:latin typeface="Segoe UI" panose="020B0502040204020203" pitchFamily="34" charset="0"/>
                <a:ea typeface="+mn-ea"/>
                <a:cs typeface="+mn-cs"/>
              </a:rPr>
              <a:t>Así que necesitaremos una estrategia de reentrenamiento</a:t>
            </a:r>
          </a:p>
          <a:p>
            <a:r>
              <a:rPr lang="es-ES" sz="882" b="0" i="0" kern="1200" dirty="0">
                <a:solidFill>
                  <a:schemeClr val="tx1"/>
                </a:solidFill>
                <a:effectLst/>
                <a:latin typeface="Segoe UI" panose="020B0502040204020203" pitchFamily="34" charset="0"/>
                <a:ea typeface="+mn-ea"/>
                <a:cs typeface="+mn-cs"/>
              </a:rPr>
              <a:t>Esta estrategia nos puede servir o bien de forma </a:t>
            </a:r>
          </a:p>
          <a:p>
            <a:r>
              <a:rPr lang="es-ES" sz="882" b="0" i="0" kern="1200" dirty="0">
                <a:solidFill>
                  <a:schemeClr val="tx1"/>
                </a:solidFill>
                <a:effectLst/>
                <a:latin typeface="Segoe UI" panose="020B0502040204020203" pitchFamily="34" charset="0"/>
                <a:ea typeface="+mn-ea"/>
                <a:cs typeface="+mn-cs"/>
              </a:rPr>
              <a:t>periódica, o bien cuando en el entorno de producción </a:t>
            </a:r>
          </a:p>
          <a:p>
            <a:r>
              <a:rPr lang="es-ES" sz="882" b="0" i="0" kern="1200" dirty="0">
                <a:solidFill>
                  <a:schemeClr val="tx1"/>
                </a:solidFill>
                <a:effectLst/>
                <a:latin typeface="Segoe UI" panose="020B0502040204020203" pitchFamily="34" charset="0"/>
                <a:ea typeface="+mn-ea"/>
                <a:cs typeface="+mn-cs"/>
              </a:rPr>
              <a:t>reciba datos diferentes que no den los resultados que </a:t>
            </a:r>
          </a:p>
          <a:p>
            <a:r>
              <a:rPr lang="es-ES" sz="882" b="0" i="0" kern="1200" dirty="0">
                <a:solidFill>
                  <a:schemeClr val="tx1"/>
                </a:solidFill>
                <a:effectLst/>
                <a:latin typeface="Segoe UI" panose="020B0502040204020203" pitchFamily="34" charset="0"/>
                <a:ea typeface="+mn-ea"/>
                <a:cs typeface="+mn-cs"/>
              </a:rPr>
              <a:t>queremos</a:t>
            </a:r>
          </a:p>
          <a:p>
            <a:r>
              <a:rPr lang="es-ES" sz="882" b="0" i="0" kern="1200" dirty="0">
                <a:solidFill>
                  <a:schemeClr val="tx1"/>
                </a:solidFill>
                <a:effectLst/>
                <a:latin typeface="Segoe UI" panose="020B0502040204020203" pitchFamily="34" charset="0"/>
                <a:ea typeface="+mn-ea"/>
                <a:cs typeface="+mn-cs"/>
              </a:rPr>
              <a:t>Azure ML </a:t>
            </a:r>
            <a:r>
              <a:rPr lang="es-ES" sz="882" b="0" i="0" kern="1200" dirty="0" err="1">
                <a:solidFill>
                  <a:schemeClr val="tx1"/>
                </a:solidFill>
                <a:effectLst/>
                <a:latin typeface="Segoe UI" panose="020B0502040204020203" pitchFamily="34" charset="0"/>
                <a:ea typeface="+mn-ea"/>
                <a:cs typeface="+mn-cs"/>
              </a:rPr>
              <a:t>Service</a:t>
            </a:r>
            <a:r>
              <a:rPr lang="es-ES" sz="882" b="0" i="0" kern="1200" dirty="0">
                <a:solidFill>
                  <a:schemeClr val="tx1"/>
                </a:solidFill>
                <a:effectLst/>
                <a:latin typeface="Segoe UI" panose="020B0502040204020203" pitchFamily="34" charset="0"/>
                <a:ea typeface="+mn-ea"/>
                <a:cs typeface="+mn-cs"/>
              </a:rPr>
              <a:t> tiene una solución para esto</a:t>
            </a:r>
          </a:p>
          <a:p>
            <a:endParaRPr lang="es-ES" dirty="0"/>
          </a:p>
        </p:txBody>
      </p:sp>
    </p:spTree>
    <p:extLst>
      <p:ext uri="{BB962C8B-B14F-4D97-AF65-F5344CB8AC3E}">
        <p14:creationId xmlns:p14="http://schemas.microsoft.com/office/powerpoint/2010/main" val="464397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
        <p:nvSpPr>
          <p:cNvPr id="3" name="Notes Placeholder 2">
            <a:extLst>
              <a:ext uri="{FF2B5EF4-FFF2-40B4-BE49-F238E27FC236}">
                <a16:creationId xmlns:a16="http://schemas.microsoft.com/office/drawing/2014/main" id="{EC32F6D2-F06F-4F0D-AB20-F39F09F7C291}"/>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Cuando entrenamos, podemos hacerlo a través de un </a:t>
            </a:r>
          </a:p>
          <a:p>
            <a:r>
              <a:rPr lang="es-ES" sz="882" b="0" i="0" kern="1200" dirty="0">
                <a:solidFill>
                  <a:schemeClr val="tx1"/>
                </a:solidFill>
                <a:effectLst/>
                <a:latin typeface="Segoe UI" panose="020B0502040204020203" pitchFamily="34" charset="0"/>
                <a:ea typeface="+mn-ea"/>
                <a:cs typeface="+mn-cs"/>
              </a:rPr>
              <a:t>conjunto de datos conocido</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Cuando desplegamos un modelo a producción, podemos </a:t>
            </a:r>
          </a:p>
          <a:p>
            <a:r>
              <a:rPr lang="es-ES" sz="882" b="0" i="0" kern="1200" dirty="0">
                <a:solidFill>
                  <a:schemeClr val="tx1"/>
                </a:solidFill>
                <a:effectLst/>
                <a:latin typeface="Segoe UI" panose="020B0502040204020203" pitchFamily="34" charset="0"/>
                <a:ea typeface="+mn-ea"/>
                <a:cs typeface="+mn-cs"/>
              </a:rPr>
              <a:t>almacenar los inputs en otro data set, nuestro </a:t>
            </a:r>
            <a:r>
              <a:rPr lang="es-ES" sz="882" b="0" i="0" kern="1200" dirty="0" err="1">
                <a:solidFill>
                  <a:schemeClr val="tx1"/>
                </a:solidFill>
                <a:effectLst/>
                <a:latin typeface="Segoe UI" panose="020B0502040204020203" pitchFamily="34" charset="0"/>
                <a:ea typeface="+mn-ea"/>
                <a:cs typeface="+mn-cs"/>
              </a:rPr>
              <a:t>dataset</a:t>
            </a:r>
            <a:r>
              <a:rPr lang="es-ES" sz="882" b="0" i="0" kern="1200" dirty="0">
                <a:solidFill>
                  <a:schemeClr val="tx1"/>
                </a:solidFill>
                <a:effectLst/>
                <a:latin typeface="Segoe UI" panose="020B0502040204020203" pitchFamily="34" charset="0"/>
                <a:ea typeface="+mn-ea"/>
                <a:cs typeface="+mn-cs"/>
              </a:rPr>
              <a:t> de </a:t>
            </a:r>
          </a:p>
          <a:p>
            <a:r>
              <a:rPr lang="es-ES" sz="882" b="0" i="0" kern="1200" dirty="0">
                <a:solidFill>
                  <a:schemeClr val="tx1"/>
                </a:solidFill>
                <a:effectLst/>
                <a:latin typeface="Segoe UI" panose="020B0502040204020203" pitchFamily="34" charset="0"/>
                <a:ea typeface="+mn-ea"/>
                <a:cs typeface="+mn-cs"/>
              </a:rPr>
              <a:t>inferencia</a:t>
            </a:r>
          </a:p>
          <a:p>
            <a:endParaRPr lang="es-ES" dirty="0"/>
          </a:p>
        </p:txBody>
      </p:sp>
    </p:spTree>
    <p:extLst>
      <p:ext uri="{BB962C8B-B14F-4D97-AF65-F5344CB8AC3E}">
        <p14:creationId xmlns:p14="http://schemas.microsoft.com/office/powerpoint/2010/main" val="1183555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
        <p:nvSpPr>
          <p:cNvPr id="3" name="Notes Placeholder 2">
            <a:extLst>
              <a:ext uri="{FF2B5EF4-FFF2-40B4-BE49-F238E27FC236}">
                <a16:creationId xmlns:a16="http://schemas.microsoft.com/office/drawing/2014/main" id="{0E32066B-32AA-455B-B16D-4F1D9C4B3318}"/>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De forma periódica, AML </a:t>
            </a:r>
            <a:r>
              <a:rPr lang="es-ES" sz="882" b="0" i="0" kern="1200" dirty="0" err="1">
                <a:solidFill>
                  <a:schemeClr val="tx1"/>
                </a:solidFill>
                <a:effectLst/>
                <a:latin typeface="Segoe UI" panose="020B0502040204020203" pitchFamily="34" charset="0"/>
                <a:ea typeface="+mn-ea"/>
                <a:cs typeface="+mn-cs"/>
              </a:rPr>
              <a:t>Service</a:t>
            </a:r>
            <a:r>
              <a:rPr lang="es-ES" sz="882" b="0" i="0" kern="1200" dirty="0">
                <a:solidFill>
                  <a:schemeClr val="tx1"/>
                </a:solidFill>
                <a:effectLst/>
                <a:latin typeface="Segoe UI" panose="020B0502040204020203" pitchFamily="34" charset="0"/>
                <a:ea typeface="+mn-ea"/>
                <a:cs typeface="+mn-cs"/>
              </a:rPr>
              <a:t> nos deja comparar estos </a:t>
            </a:r>
          </a:p>
          <a:p>
            <a:r>
              <a:rPr lang="es-ES" sz="882" b="0" i="0" kern="1200" dirty="0">
                <a:solidFill>
                  <a:schemeClr val="tx1"/>
                </a:solidFill>
                <a:effectLst/>
                <a:latin typeface="Segoe UI" panose="020B0502040204020203" pitchFamily="34" charset="0"/>
                <a:ea typeface="+mn-ea"/>
                <a:cs typeface="+mn-cs"/>
              </a:rPr>
              <a:t>dos conjuntos de datos o data sets para encontrar “deriva</a:t>
            </a:r>
          </a:p>
          <a:p>
            <a:r>
              <a:rPr lang="es-ES" sz="882" b="0" i="0" kern="1200" dirty="0">
                <a:solidFill>
                  <a:schemeClr val="tx1"/>
                </a:solidFill>
                <a:effectLst/>
                <a:latin typeface="Segoe UI" panose="020B0502040204020203" pitchFamily="34" charset="0"/>
                <a:ea typeface="+mn-ea"/>
                <a:cs typeface="+mn-cs"/>
              </a:rPr>
              <a:t>de datos”, diferencias notables. Si lo que vemos en </a:t>
            </a:r>
          </a:p>
          <a:p>
            <a:r>
              <a:rPr lang="es-ES" sz="882" b="0" i="0" kern="1200" dirty="0">
                <a:solidFill>
                  <a:schemeClr val="tx1"/>
                </a:solidFill>
                <a:effectLst/>
                <a:latin typeface="Segoe UI" panose="020B0502040204020203" pitchFamily="34" charset="0"/>
                <a:ea typeface="+mn-ea"/>
                <a:cs typeface="+mn-cs"/>
              </a:rPr>
              <a:t>producción dista mucho de lo que esperamos de nuestro </a:t>
            </a:r>
          </a:p>
          <a:p>
            <a:r>
              <a:rPr lang="es-ES" sz="882" b="0" i="0" kern="1200" dirty="0">
                <a:solidFill>
                  <a:schemeClr val="tx1"/>
                </a:solidFill>
                <a:effectLst/>
                <a:latin typeface="Segoe UI" panose="020B0502040204020203" pitchFamily="34" charset="0"/>
                <a:ea typeface="+mn-ea"/>
                <a:cs typeface="+mn-cs"/>
              </a:rPr>
              <a:t>modelo entrenado, podemos iniciar un nuevo proceso de </a:t>
            </a:r>
          </a:p>
          <a:p>
            <a:r>
              <a:rPr lang="es-ES" sz="882" b="0" i="0" kern="1200" dirty="0">
                <a:solidFill>
                  <a:schemeClr val="tx1"/>
                </a:solidFill>
                <a:effectLst/>
                <a:latin typeface="Segoe UI" panose="020B0502040204020203" pitchFamily="34" charset="0"/>
                <a:ea typeface="+mn-ea"/>
                <a:cs typeface="+mn-cs"/>
              </a:rPr>
              <a:t>entrenamiento para producir un nuevo modelo</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Y esto puede ser realizado de forma automatizada</a:t>
            </a:r>
          </a:p>
          <a:p>
            <a:endParaRPr lang="es-ES" dirty="0"/>
          </a:p>
        </p:txBody>
      </p:sp>
    </p:spTree>
    <p:extLst>
      <p:ext uri="{BB962C8B-B14F-4D97-AF65-F5344CB8AC3E}">
        <p14:creationId xmlns:p14="http://schemas.microsoft.com/office/powerpoint/2010/main" val="320093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a:p>
        </p:txBody>
      </p:sp>
      <p:sp>
        <p:nvSpPr>
          <p:cNvPr id="3" name="Notes Placeholder 2">
            <a:extLst>
              <a:ext uri="{FF2B5EF4-FFF2-40B4-BE49-F238E27FC236}">
                <a16:creationId xmlns:a16="http://schemas.microsoft.com/office/drawing/2014/main" id="{31EC39ED-1DB3-493B-849B-0C2C311760D9}"/>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Por supuesto, si cambiamos nuestro código, también </a:t>
            </a:r>
          </a:p>
          <a:p>
            <a:r>
              <a:rPr lang="es-ES" sz="882" b="0" i="0" kern="1200" dirty="0">
                <a:solidFill>
                  <a:schemeClr val="tx1"/>
                </a:solidFill>
                <a:effectLst/>
                <a:latin typeface="Segoe UI" panose="020B0502040204020203" pitchFamily="34" charset="0"/>
                <a:ea typeface="+mn-ea"/>
                <a:cs typeface="+mn-cs"/>
              </a:rPr>
              <a:t>queremos cambiar nuestra pipeline de entrenamiento, </a:t>
            </a:r>
          </a:p>
          <a:p>
            <a:r>
              <a:rPr lang="es-ES" sz="882" b="0" i="0" kern="1200" dirty="0">
                <a:solidFill>
                  <a:schemeClr val="tx1"/>
                </a:solidFill>
                <a:effectLst/>
                <a:latin typeface="Segoe UI" panose="020B0502040204020203" pitchFamily="34" charset="0"/>
                <a:ea typeface="+mn-ea"/>
                <a:cs typeface="+mn-cs"/>
              </a:rPr>
              <a:t>que es lo que hemos visto hoy.</a:t>
            </a:r>
          </a:p>
          <a:p>
            <a:endParaRPr lang="es-ES" dirty="0"/>
          </a:p>
        </p:txBody>
      </p:sp>
    </p:spTree>
    <p:extLst>
      <p:ext uri="{BB962C8B-B14F-4D97-AF65-F5344CB8AC3E}">
        <p14:creationId xmlns:p14="http://schemas.microsoft.com/office/powerpoint/2010/main" val="14821159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a:p>
        </p:txBody>
      </p:sp>
      <p:sp>
        <p:nvSpPr>
          <p:cNvPr id="3" name="Notes Placeholder 2">
            <a:extLst>
              <a:ext uri="{FF2B5EF4-FFF2-40B4-BE49-F238E27FC236}">
                <a16:creationId xmlns:a16="http://schemas.microsoft.com/office/drawing/2014/main" id="{35B708E7-B236-4F7A-A76F-6C5E20A4410C}"/>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Es importante saber que esto es solo un ejemplo. Estamos</a:t>
            </a:r>
          </a:p>
          <a:p>
            <a:r>
              <a:rPr lang="es-ES" sz="882" b="0" i="0" kern="1200" dirty="0">
                <a:solidFill>
                  <a:schemeClr val="tx1"/>
                </a:solidFill>
                <a:effectLst/>
                <a:latin typeface="Segoe UI" panose="020B0502040204020203" pitchFamily="34" charset="0"/>
                <a:ea typeface="+mn-ea"/>
                <a:cs typeface="+mn-cs"/>
              </a:rPr>
              <a:t>desplegando nuestro modelo en contenedores, pero </a:t>
            </a:r>
          </a:p>
          <a:p>
            <a:r>
              <a:rPr lang="es-ES" sz="882" b="0" i="0" kern="1200" dirty="0">
                <a:solidFill>
                  <a:schemeClr val="tx1"/>
                </a:solidFill>
                <a:effectLst/>
                <a:latin typeface="Segoe UI" panose="020B0502040204020203" pitchFamily="34" charset="0"/>
                <a:ea typeface="+mn-ea"/>
                <a:cs typeface="+mn-cs"/>
              </a:rPr>
              <a:t>quizás queramos embeberlo, incrustarlo, en nuestro </a:t>
            </a:r>
          </a:p>
          <a:p>
            <a:r>
              <a:rPr lang="es-ES" sz="882" b="0" i="0" kern="1200" dirty="0">
                <a:solidFill>
                  <a:schemeClr val="tx1"/>
                </a:solidFill>
                <a:effectLst/>
                <a:latin typeface="Segoe UI" panose="020B0502040204020203" pitchFamily="34" charset="0"/>
                <a:ea typeface="+mn-ea"/>
                <a:cs typeface="+mn-cs"/>
              </a:rPr>
              <a:t>software</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O quizás no estés usando AML en absoluto, por estar </a:t>
            </a:r>
          </a:p>
          <a:p>
            <a:r>
              <a:rPr lang="es-ES" sz="882" b="0" i="0" kern="1200" dirty="0">
                <a:solidFill>
                  <a:schemeClr val="tx1"/>
                </a:solidFill>
                <a:effectLst/>
                <a:latin typeface="Segoe UI" panose="020B0502040204020203" pitchFamily="34" charset="0"/>
                <a:ea typeface="+mn-ea"/>
                <a:cs typeface="+mn-cs"/>
              </a:rPr>
              <a:t>usando servicios cognitivos diferentes, y que </a:t>
            </a:r>
          </a:p>
          <a:p>
            <a:r>
              <a:rPr lang="es-ES" sz="882" b="0" i="0" kern="1200" dirty="0">
                <a:solidFill>
                  <a:schemeClr val="tx1"/>
                </a:solidFill>
                <a:effectLst/>
                <a:latin typeface="Segoe UI" panose="020B0502040204020203" pitchFamily="34" charset="0"/>
                <a:ea typeface="+mn-ea"/>
                <a:cs typeface="+mn-cs"/>
              </a:rPr>
              <a:t>seguramente tengan </a:t>
            </a:r>
            <a:r>
              <a:rPr lang="es-ES" sz="882" b="0" i="0" kern="1200" dirty="0" err="1">
                <a:solidFill>
                  <a:schemeClr val="tx1"/>
                </a:solidFill>
                <a:effectLst/>
                <a:latin typeface="Segoe UI" panose="020B0502040204020203" pitchFamily="34" charset="0"/>
                <a:ea typeface="+mn-ea"/>
                <a:cs typeface="+mn-cs"/>
              </a:rPr>
              <a:t>APIs</a:t>
            </a:r>
            <a:r>
              <a:rPr lang="es-ES" sz="882" b="0" i="0" kern="1200" dirty="0">
                <a:solidFill>
                  <a:schemeClr val="tx1"/>
                </a:solidFill>
                <a:effectLst/>
                <a:latin typeface="Segoe UI" panose="020B0502040204020203" pitchFamily="34" charset="0"/>
                <a:ea typeface="+mn-ea"/>
                <a:cs typeface="+mn-cs"/>
              </a:rPr>
              <a:t> geniales que puedan </a:t>
            </a:r>
          </a:p>
          <a:p>
            <a:r>
              <a:rPr lang="es-ES" sz="882" b="0" i="0" kern="1200" dirty="0">
                <a:solidFill>
                  <a:schemeClr val="tx1"/>
                </a:solidFill>
                <a:effectLst/>
                <a:latin typeface="Segoe UI" panose="020B0502040204020203" pitchFamily="34" charset="0"/>
                <a:ea typeface="+mn-ea"/>
                <a:cs typeface="+mn-cs"/>
              </a:rPr>
              <a:t>comunicarse con Azure Pipelines</a:t>
            </a:r>
          </a:p>
          <a:p>
            <a:endParaRPr lang="es-ES" sz="882" b="0" i="0" kern="1200" dirty="0">
              <a:solidFill>
                <a:schemeClr val="tx1"/>
              </a:solidFill>
              <a:effectLst/>
              <a:latin typeface="Segoe UI" panose="020B0502040204020203" pitchFamily="34" charset="0"/>
              <a:ea typeface="+mn-ea"/>
              <a:cs typeface="+mn-cs"/>
            </a:endParaRPr>
          </a:p>
          <a:p>
            <a:r>
              <a:rPr lang="es-ES" sz="882" b="0" i="0" kern="1200" dirty="0">
                <a:solidFill>
                  <a:schemeClr val="tx1"/>
                </a:solidFill>
                <a:effectLst/>
                <a:latin typeface="Segoe UI" panose="020B0502040204020203" pitchFamily="34" charset="0"/>
                <a:ea typeface="+mn-ea"/>
                <a:cs typeface="+mn-cs"/>
              </a:rPr>
              <a:t>Y por último, Azure Pipelines puede orquestar cualquier </a:t>
            </a:r>
          </a:p>
          <a:p>
            <a:r>
              <a:rPr lang="es-ES" sz="882" b="0" i="0" kern="1200" dirty="0">
                <a:solidFill>
                  <a:schemeClr val="tx1"/>
                </a:solidFill>
                <a:effectLst/>
                <a:latin typeface="Segoe UI" panose="020B0502040204020203" pitchFamily="34" charset="0"/>
                <a:ea typeface="+mn-ea"/>
                <a:cs typeface="+mn-cs"/>
              </a:rPr>
              <a:t>cosa. Así que sin importar las herramientas que estés </a:t>
            </a:r>
          </a:p>
          <a:p>
            <a:r>
              <a:rPr lang="es-ES" sz="882" b="0" i="0" kern="1200" dirty="0">
                <a:solidFill>
                  <a:schemeClr val="tx1"/>
                </a:solidFill>
                <a:effectLst/>
                <a:latin typeface="Segoe UI" panose="020B0502040204020203" pitchFamily="34" charset="0"/>
                <a:ea typeface="+mn-ea"/>
                <a:cs typeface="+mn-cs"/>
              </a:rPr>
              <a:t>usando, puedes </a:t>
            </a:r>
            <a:r>
              <a:rPr lang="es-ES" sz="882" b="0" i="0" kern="1200" dirty="0" err="1">
                <a:solidFill>
                  <a:schemeClr val="tx1"/>
                </a:solidFill>
                <a:effectLst/>
                <a:latin typeface="Segoe UI" panose="020B0502040204020203" pitchFamily="34" charset="0"/>
                <a:ea typeface="+mn-ea"/>
                <a:cs typeface="+mn-cs"/>
              </a:rPr>
              <a:t>usalro</a:t>
            </a:r>
            <a:r>
              <a:rPr lang="es-ES" sz="882" b="0" i="0" kern="1200" dirty="0">
                <a:solidFill>
                  <a:schemeClr val="tx1"/>
                </a:solidFill>
                <a:effectLst/>
                <a:latin typeface="Segoe UI" panose="020B0502040204020203" pitchFamily="34" charset="0"/>
                <a:ea typeface="+mn-ea"/>
                <a:cs typeface="+mn-cs"/>
              </a:rPr>
              <a:t> para gestionar tu entrenamiento.</a:t>
            </a:r>
          </a:p>
          <a:p>
            <a:endParaRPr lang="es-ES" dirty="0"/>
          </a:p>
        </p:txBody>
      </p:sp>
    </p:spTree>
    <p:extLst>
      <p:ext uri="{BB962C8B-B14F-4D97-AF65-F5344CB8AC3E}">
        <p14:creationId xmlns:p14="http://schemas.microsoft.com/office/powerpoint/2010/main" val="1918324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a:p>
        </p:txBody>
      </p:sp>
      <p:sp>
        <p:nvSpPr>
          <p:cNvPr id="3" name="Notes Placeholder 2">
            <a:extLst>
              <a:ext uri="{FF2B5EF4-FFF2-40B4-BE49-F238E27FC236}">
                <a16:creationId xmlns:a16="http://schemas.microsoft.com/office/drawing/2014/main" id="{6190B2D8-4FC1-4D25-9A92-5F95010C521C}"/>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En resumen</a:t>
            </a:r>
            <a:endParaRPr lang="es-ES" dirty="0"/>
          </a:p>
        </p:txBody>
      </p:sp>
    </p:spTree>
    <p:extLst>
      <p:ext uri="{BB962C8B-B14F-4D97-AF65-F5344CB8AC3E}">
        <p14:creationId xmlns:p14="http://schemas.microsoft.com/office/powerpoint/2010/main" val="357750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
        <p:nvSpPr>
          <p:cNvPr id="3" name="Notes Placeholder 2">
            <a:extLst>
              <a:ext uri="{FF2B5EF4-FFF2-40B4-BE49-F238E27FC236}">
                <a16:creationId xmlns:a16="http://schemas.microsoft.com/office/drawing/2014/main" id="{FFD9028A-C3F7-4998-BB08-0C3A4EC62F5E}"/>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Estos son los problemas con los que Machine </a:t>
            </a:r>
            <a:r>
              <a:rPr lang="es-ES" sz="882" b="0" i="0" kern="1200" dirty="0" err="1">
                <a:solidFill>
                  <a:schemeClr val="tx1"/>
                </a:solidFill>
                <a:effectLst/>
                <a:latin typeface="Segoe UI" panose="020B0502040204020203" pitchFamily="34" charset="0"/>
                <a:ea typeface="+mn-ea"/>
                <a:cs typeface="+mn-cs"/>
              </a:rPr>
              <a:t>Learning</a:t>
            </a:r>
            <a:r>
              <a:rPr lang="es-ES" sz="882" b="0" i="0" kern="1200" dirty="0">
                <a:solidFill>
                  <a:schemeClr val="tx1"/>
                </a:solidFill>
                <a:effectLst/>
                <a:latin typeface="Segoe UI" panose="020B0502040204020203" pitchFamily="34" charset="0"/>
                <a:ea typeface="+mn-ea"/>
                <a:cs typeface="+mn-cs"/>
              </a:rPr>
              <a:t> es </a:t>
            </a:r>
          </a:p>
          <a:p>
            <a:r>
              <a:rPr lang="es-ES" sz="882" b="0" i="0" kern="1200" dirty="0">
                <a:solidFill>
                  <a:schemeClr val="tx1"/>
                </a:solidFill>
                <a:effectLst/>
                <a:latin typeface="Segoe UI" panose="020B0502040204020203" pitchFamily="34" charset="0"/>
                <a:ea typeface="+mn-ea"/>
                <a:cs typeface="+mn-cs"/>
              </a:rPr>
              <a:t>bueno</a:t>
            </a:r>
          </a:p>
          <a:p>
            <a:r>
              <a:rPr lang="es-ES" sz="882" b="0" i="0" kern="1200" dirty="0">
                <a:solidFill>
                  <a:schemeClr val="tx1"/>
                </a:solidFill>
                <a:effectLst/>
                <a:latin typeface="Segoe UI" panose="020B0502040204020203" pitchFamily="34" charset="0"/>
                <a:ea typeface="+mn-ea"/>
                <a:cs typeface="+mn-cs"/>
              </a:rPr>
              <a:t>Con ML, resolvemos estos problemas “dándoles la </a:t>
            </a:r>
          </a:p>
          <a:p>
            <a:r>
              <a:rPr lang="es-ES" sz="882" b="0" i="0" kern="1200" dirty="0">
                <a:solidFill>
                  <a:schemeClr val="tx1"/>
                </a:solidFill>
                <a:effectLst/>
                <a:latin typeface="Segoe UI" panose="020B0502040204020203" pitchFamily="34" charset="0"/>
                <a:ea typeface="+mn-ea"/>
                <a:cs typeface="+mn-cs"/>
              </a:rPr>
              <a:t>vuelta”: ofrecemos muchos ejemplos de la respuesta </a:t>
            </a:r>
          </a:p>
          <a:p>
            <a:r>
              <a:rPr lang="es-ES" sz="882" b="0" i="0" kern="1200" dirty="0">
                <a:solidFill>
                  <a:schemeClr val="tx1"/>
                </a:solidFill>
                <a:effectLst/>
                <a:latin typeface="Segoe UI" panose="020B0502040204020203" pitchFamily="34" charset="0"/>
                <a:ea typeface="+mn-ea"/>
                <a:cs typeface="+mn-cs"/>
              </a:rPr>
              <a:t>correcta ante un determinado input, y dejamos que la </a:t>
            </a:r>
          </a:p>
          <a:p>
            <a:r>
              <a:rPr lang="es-ES" sz="882" b="0" i="0" kern="1200" dirty="0">
                <a:solidFill>
                  <a:schemeClr val="tx1"/>
                </a:solidFill>
                <a:effectLst/>
                <a:latin typeface="Segoe UI" panose="020B0502040204020203" pitchFamily="34" charset="0"/>
                <a:ea typeface="+mn-ea"/>
                <a:cs typeface="+mn-cs"/>
              </a:rPr>
              <a:t>máquina decida qué algoritmo es el correcto.</a:t>
            </a:r>
          </a:p>
          <a:p>
            <a:endParaRPr lang="es-ES" dirty="0"/>
          </a:p>
        </p:txBody>
      </p:sp>
    </p:spTree>
    <p:extLst>
      <p:ext uri="{BB962C8B-B14F-4D97-AF65-F5344CB8AC3E}">
        <p14:creationId xmlns:p14="http://schemas.microsoft.com/office/powerpoint/2010/main" val="148402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
        <p:nvSpPr>
          <p:cNvPr id="3" name="Notes Placeholder 2">
            <a:extLst>
              <a:ext uri="{FF2B5EF4-FFF2-40B4-BE49-F238E27FC236}">
                <a16:creationId xmlns:a16="http://schemas.microsoft.com/office/drawing/2014/main" id="{AEEE89BD-0A89-4146-A035-AF48129EEDD8}"/>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Lo que estamos haciendo es darle a la máquina un </a:t>
            </a:r>
          </a:p>
          <a:p>
            <a:r>
              <a:rPr lang="es-ES" sz="882" b="0" i="0" kern="1200" dirty="0">
                <a:solidFill>
                  <a:schemeClr val="tx1"/>
                </a:solidFill>
                <a:effectLst/>
                <a:latin typeface="Segoe UI" panose="020B0502040204020203" pitchFamily="34" charset="0"/>
                <a:ea typeface="+mn-ea"/>
                <a:cs typeface="+mn-cs"/>
              </a:rPr>
              <a:t>“modelo” que describa esos datos que le damos</a:t>
            </a:r>
          </a:p>
          <a:p>
            <a:endParaRPr lang="es-ES" dirty="0"/>
          </a:p>
        </p:txBody>
      </p:sp>
    </p:spTree>
    <p:extLst>
      <p:ext uri="{BB962C8B-B14F-4D97-AF65-F5344CB8AC3E}">
        <p14:creationId xmlns:p14="http://schemas.microsoft.com/office/powerpoint/2010/main" val="4245072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
        <p:nvSpPr>
          <p:cNvPr id="3" name="Notes Placeholder 2">
            <a:extLst>
              <a:ext uri="{FF2B5EF4-FFF2-40B4-BE49-F238E27FC236}">
                <a16:creationId xmlns:a16="http://schemas.microsoft.com/office/drawing/2014/main" id="{8FA98BB4-FC0E-48E1-8660-52E908A3D2AA}"/>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Lo genial de esto es que podemos usar un modelo en </a:t>
            </a:r>
          </a:p>
          <a:p>
            <a:r>
              <a:rPr lang="es-ES" sz="882" b="0" i="0" kern="1200" dirty="0">
                <a:solidFill>
                  <a:schemeClr val="tx1"/>
                </a:solidFill>
                <a:effectLst/>
                <a:latin typeface="Segoe UI" panose="020B0502040204020203" pitchFamily="34" charset="0"/>
                <a:ea typeface="+mn-ea"/>
                <a:cs typeface="+mn-cs"/>
              </a:rPr>
              <a:t>lugar de un algoritmo que hayamos escrito y que </a:t>
            </a:r>
          </a:p>
          <a:p>
            <a:r>
              <a:rPr lang="es-ES" sz="882" b="0" i="0" kern="1200" dirty="0">
                <a:solidFill>
                  <a:schemeClr val="tx1"/>
                </a:solidFill>
                <a:effectLst/>
                <a:latin typeface="Segoe UI" panose="020B0502040204020203" pitchFamily="34" charset="0"/>
                <a:ea typeface="+mn-ea"/>
                <a:cs typeface="+mn-cs"/>
              </a:rPr>
              <a:t>conozcamos</a:t>
            </a:r>
          </a:p>
          <a:p>
            <a:endParaRPr lang="es-ES" dirty="0"/>
          </a:p>
        </p:txBody>
      </p:sp>
    </p:spTree>
    <p:extLst>
      <p:ext uri="{BB962C8B-B14F-4D97-AF65-F5344CB8AC3E}">
        <p14:creationId xmlns:p14="http://schemas.microsoft.com/office/powerpoint/2010/main" val="83789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
        <p:nvSpPr>
          <p:cNvPr id="3" name="Notes Placeholder 2">
            <a:extLst>
              <a:ext uri="{FF2B5EF4-FFF2-40B4-BE49-F238E27FC236}">
                <a16:creationId xmlns:a16="http://schemas.microsoft.com/office/drawing/2014/main" id="{B2E104ED-E4F4-4AA3-9D4A-44BA2122B4A5}"/>
              </a:ext>
            </a:extLst>
          </p:cNvPr>
          <p:cNvSpPr>
            <a:spLocks noGrp="1"/>
          </p:cNvSpPr>
          <p:nvPr>
            <p:ph type="body" idx="1"/>
          </p:nvPr>
        </p:nvSpPr>
        <p:spPr/>
        <p:txBody>
          <a:bodyPr/>
          <a:lstStyle/>
          <a:p>
            <a:r>
              <a:rPr lang="es-ES" sz="882" kern="1200" dirty="0">
                <a:solidFill>
                  <a:schemeClr val="tx1"/>
                </a:solidFill>
                <a:effectLst/>
                <a:latin typeface="Segoe UI" panose="020B0502040204020203" pitchFamily="34" charset="0"/>
                <a:ea typeface="+mn-ea"/>
                <a:cs typeface="+mn-cs"/>
              </a:rPr>
              <a:t>Usando el modelo, podemos obtener predicciones</a:t>
            </a:r>
          </a:p>
          <a:p>
            <a:r>
              <a:rPr lang="es-ES" sz="882" kern="1200" dirty="0">
                <a:solidFill>
                  <a:schemeClr val="tx1"/>
                </a:solidFill>
                <a:effectLst/>
                <a:latin typeface="Segoe UI" panose="020B0502040204020203" pitchFamily="34" charset="0"/>
                <a:ea typeface="+mn-ea"/>
                <a:cs typeface="+mn-cs"/>
              </a:rPr>
              <a:t>Nota: son predicciones, no respuestas del modo en que lo </a:t>
            </a:r>
          </a:p>
          <a:p>
            <a:r>
              <a:rPr lang="es-ES" sz="882" kern="1200" dirty="0">
                <a:solidFill>
                  <a:schemeClr val="tx1"/>
                </a:solidFill>
                <a:effectLst/>
                <a:latin typeface="Segoe UI" panose="020B0502040204020203" pitchFamily="34" charset="0"/>
                <a:ea typeface="+mn-ea"/>
                <a:cs typeface="+mn-cs"/>
              </a:rPr>
              <a:t>pensaríamos habitualmente</a:t>
            </a:r>
          </a:p>
          <a:p>
            <a:r>
              <a:rPr lang="es-ES" sz="882" kern="1200" dirty="0">
                <a:solidFill>
                  <a:schemeClr val="tx1"/>
                </a:solidFill>
                <a:effectLst/>
                <a:latin typeface="Segoe UI" panose="020B0502040204020203" pitchFamily="34" charset="0"/>
                <a:ea typeface="+mn-ea"/>
                <a:cs typeface="+mn-cs"/>
              </a:rPr>
              <a:t>La calidad y precisión de estas predicciones depende de </a:t>
            </a:r>
          </a:p>
          <a:p>
            <a:r>
              <a:rPr lang="es-ES" sz="882" kern="1200" dirty="0">
                <a:solidFill>
                  <a:schemeClr val="tx1"/>
                </a:solidFill>
                <a:effectLst/>
                <a:latin typeface="Segoe UI" panose="020B0502040204020203" pitchFamily="34" charset="0"/>
                <a:ea typeface="+mn-ea"/>
                <a:cs typeface="+mn-cs"/>
              </a:rPr>
              <a:t>las técnicas y algoritmos que usamos para entrenar el </a:t>
            </a:r>
          </a:p>
          <a:p>
            <a:r>
              <a:rPr lang="es-ES" sz="882" kern="1200" dirty="0">
                <a:solidFill>
                  <a:schemeClr val="tx1"/>
                </a:solidFill>
                <a:effectLst/>
                <a:latin typeface="Segoe UI" panose="020B0502040204020203" pitchFamily="34" charset="0"/>
                <a:ea typeface="+mn-ea"/>
                <a:cs typeface="+mn-cs"/>
              </a:rPr>
              <a:t>modelo, y más importante: los datos que hemos usado </a:t>
            </a:r>
          </a:p>
          <a:p>
            <a:r>
              <a:rPr lang="es-ES" sz="882" kern="1200" dirty="0">
                <a:solidFill>
                  <a:schemeClr val="tx1"/>
                </a:solidFill>
                <a:effectLst/>
                <a:latin typeface="Segoe UI" panose="020B0502040204020203" pitchFamily="34" charset="0"/>
                <a:ea typeface="+mn-ea"/>
                <a:cs typeface="+mn-cs"/>
              </a:rPr>
              <a:t>para entrenar al modelo</a:t>
            </a:r>
          </a:p>
          <a:p>
            <a:r>
              <a:rPr lang="es-ES" sz="882" kern="1200" dirty="0">
                <a:solidFill>
                  <a:schemeClr val="tx1"/>
                </a:solidFill>
                <a:effectLst/>
                <a:latin typeface="Segoe UI" panose="020B0502040204020203" pitchFamily="34" charset="0"/>
                <a:ea typeface="+mn-ea"/>
                <a:cs typeface="+mn-cs"/>
              </a:rPr>
              <a:t>Si estás usando datos con parcialidad, con “prejuicios” </a:t>
            </a:r>
          </a:p>
          <a:p>
            <a:r>
              <a:rPr lang="es-ES" sz="882" kern="1200" dirty="0">
                <a:solidFill>
                  <a:schemeClr val="tx1"/>
                </a:solidFill>
                <a:effectLst/>
                <a:latin typeface="Segoe UI" panose="020B0502040204020203" pitchFamily="34" charset="0"/>
                <a:ea typeface="+mn-ea"/>
                <a:cs typeface="+mn-cs"/>
              </a:rPr>
              <a:t>(</a:t>
            </a:r>
            <a:r>
              <a:rPr lang="es-ES" sz="882" kern="1200" dirty="0" err="1">
                <a:solidFill>
                  <a:schemeClr val="tx1"/>
                </a:solidFill>
                <a:effectLst/>
                <a:latin typeface="Segoe UI" panose="020B0502040204020203" pitchFamily="34" charset="0"/>
                <a:ea typeface="+mn-ea"/>
                <a:cs typeface="+mn-cs"/>
              </a:rPr>
              <a:t>biased</a:t>
            </a:r>
            <a:r>
              <a:rPr lang="es-ES" sz="882" kern="1200" dirty="0">
                <a:solidFill>
                  <a:schemeClr val="tx1"/>
                </a:solidFill>
                <a:effectLst/>
                <a:latin typeface="Segoe UI" panose="020B0502040204020203" pitchFamily="34" charset="0"/>
                <a:ea typeface="+mn-ea"/>
                <a:cs typeface="+mn-cs"/>
              </a:rPr>
              <a:t>), para entrenar el modelo, obtendrás un modelo </a:t>
            </a:r>
          </a:p>
          <a:p>
            <a:r>
              <a:rPr lang="es-ES" sz="882" kern="1200" dirty="0">
                <a:solidFill>
                  <a:schemeClr val="tx1"/>
                </a:solidFill>
                <a:effectLst/>
                <a:latin typeface="Segoe UI" panose="020B0502040204020203" pitchFamily="34" charset="0"/>
                <a:ea typeface="+mn-ea"/>
                <a:cs typeface="+mn-cs"/>
              </a:rPr>
              <a:t>parcial</a:t>
            </a:r>
          </a:p>
          <a:p>
            <a:endParaRPr lang="es-ES" dirty="0"/>
          </a:p>
        </p:txBody>
      </p:sp>
    </p:spTree>
    <p:extLst>
      <p:ext uri="{BB962C8B-B14F-4D97-AF65-F5344CB8AC3E}">
        <p14:creationId xmlns:p14="http://schemas.microsoft.com/office/powerpoint/2010/main" val="3442557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12/13/2019 12:46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
        <p:nvSpPr>
          <p:cNvPr id="3" name="Notes Placeholder 2">
            <a:extLst>
              <a:ext uri="{FF2B5EF4-FFF2-40B4-BE49-F238E27FC236}">
                <a16:creationId xmlns:a16="http://schemas.microsoft.com/office/drawing/2014/main" id="{7D0249D6-E932-4619-998C-AA9CA8F5F586}"/>
              </a:ext>
            </a:extLst>
          </p:cNvPr>
          <p:cNvSpPr>
            <a:spLocks noGrp="1"/>
          </p:cNvSpPr>
          <p:nvPr>
            <p:ph type="body" idx="1"/>
          </p:nvPr>
        </p:nvSpPr>
        <p:spPr/>
        <p:txBody>
          <a:bodyPr/>
          <a:lstStyle/>
          <a:p>
            <a:r>
              <a:rPr lang="es-ES" sz="882" b="0" i="0" kern="1200" dirty="0">
                <a:solidFill>
                  <a:schemeClr val="tx1"/>
                </a:solidFill>
                <a:effectLst/>
                <a:latin typeface="Segoe UI" panose="020B0502040204020203" pitchFamily="34" charset="0"/>
                <a:ea typeface="+mn-ea"/>
                <a:cs typeface="+mn-cs"/>
              </a:rPr>
              <a:t>Hablemos del trabajo que se realiza cuando creamos un </a:t>
            </a:r>
          </a:p>
          <a:p>
            <a:r>
              <a:rPr lang="es-ES" sz="882" b="0" i="0" kern="1200" dirty="0">
                <a:solidFill>
                  <a:schemeClr val="tx1"/>
                </a:solidFill>
                <a:effectLst/>
                <a:latin typeface="Segoe UI" panose="020B0502040204020203" pitchFamily="34" charset="0"/>
                <a:ea typeface="+mn-ea"/>
                <a:cs typeface="+mn-cs"/>
              </a:rPr>
              <a:t>modelo predictivo</a:t>
            </a:r>
          </a:p>
          <a:p>
            <a:r>
              <a:rPr lang="es-ES" sz="882" b="0" i="0" kern="1200" dirty="0">
                <a:solidFill>
                  <a:schemeClr val="tx1"/>
                </a:solidFill>
                <a:effectLst/>
                <a:latin typeface="Segoe UI" panose="020B0502040204020203" pitchFamily="34" charset="0"/>
                <a:ea typeface="+mn-ea"/>
                <a:cs typeface="+mn-cs"/>
              </a:rPr>
              <a:t>Normalmente, hay descubrimiento de los datos, </a:t>
            </a:r>
          </a:p>
          <a:p>
            <a:r>
              <a:rPr lang="es-ES" sz="882" b="0" i="0" kern="1200" dirty="0">
                <a:solidFill>
                  <a:schemeClr val="tx1"/>
                </a:solidFill>
                <a:effectLst/>
                <a:latin typeface="Segoe UI" panose="020B0502040204020203" pitchFamily="34" charset="0"/>
                <a:ea typeface="+mn-ea"/>
                <a:cs typeface="+mn-cs"/>
              </a:rPr>
              <a:t>transformación, preparación... la construcción de un </a:t>
            </a:r>
          </a:p>
          <a:p>
            <a:r>
              <a:rPr lang="es-ES" sz="882" b="0" i="0" kern="1200" dirty="0">
                <a:solidFill>
                  <a:schemeClr val="tx1"/>
                </a:solidFill>
                <a:effectLst/>
                <a:latin typeface="Segoe UI" panose="020B0502040204020203" pitchFamily="34" charset="0"/>
                <a:ea typeface="+mn-ea"/>
                <a:cs typeface="+mn-cs"/>
              </a:rPr>
              <a:t>modelo y entrenamiento usando esos datos... y luego la </a:t>
            </a:r>
          </a:p>
          <a:p>
            <a:r>
              <a:rPr lang="es-ES" sz="882" b="0" i="0" kern="1200" dirty="0">
                <a:solidFill>
                  <a:schemeClr val="tx1"/>
                </a:solidFill>
                <a:effectLst/>
                <a:latin typeface="Segoe UI" panose="020B0502040204020203" pitchFamily="34" charset="0"/>
                <a:ea typeface="+mn-ea"/>
                <a:cs typeface="+mn-cs"/>
              </a:rPr>
              <a:t>evaluación de idoneidad de ese modelo</a:t>
            </a:r>
          </a:p>
          <a:p>
            <a:r>
              <a:rPr lang="es-ES" sz="882" b="0" i="0" kern="1200" dirty="0">
                <a:solidFill>
                  <a:schemeClr val="tx1"/>
                </a:solidFill>
                <a:effectLst/>
                <a:latin typeface="Segoe UI" panose="020B0502040204020203" pitchFamily="34" charset="0"/>
                <a:ea typeface="+mn-ea"/>
                <a:cs typeface="+mn-cs"/>
              </a:rPr>
              <a:t>Este proceso es muy iterativo, los procesos </a:t>
            </a:r>
          </a:p>
          <a:p>
            <a:r>
              <a:rPr lang="es-ES" sz="882" b="0" i="0" kern="1200" dirty="0">
                <a:solidFill>
                  <a:schemeClr val="tx1"/>
                </a:solidFill>
                <a:effectLst/>
                <a:latin typeface="Segoe UI" panose="020B0502040204020203" pitchFamily="34" charset="0"/>
                <a:ea typeface="+mn-ea"/>
                <a:cs typeface="+mn-cs"/>
              </a:rPr>
              <a:t>experimentales pueden implicar volver sobre nuestros </a:t>
            </a:r>
          </a:p>
          <a:p>
            <a:r>
              <a:rPr lang="es-ES" sz="882" b="0" i="0" kern="1200" dirty="0">
                <a:solidFill>
                  <a:schemeClr val="tx1"/>
                </a:solidFill>
                <a:effectLst/>
                <a:latin typeface="Segoe UI" panose="020B0502040204020203" pitchFamily="34" charset="0"/>
                <a:ea typeface="+mn-ea"/>
                <a:cs typeface="+mn-cs"/>
              </a:rPr>
              <a:t>pasos hasta la pizarra, en el planteamiento inicial, en </a:t>
            </a:r>
          </a:p>
          <a:p>
            <a:r>
              <a:rPr lang="es-ES" sz="882" b="0" i="0" kern="1200" dirty="0">
                <a:solidFill>
                  <a:schemeClr val="tx1"/>
                </a:solidFill>
                <a:effectLst/>
                <a:latin typeface="Segoe UI" panose="020B0502040204020203" pitchFamily="34" charset="0"/>
                <a:ea typeface="+mn-ea"/>
                <a:cs typeface="+mn-cs"/>
              </a:rPr>
              <a:t>muchas ocasiones y por largos periodos de tiempo</a:t>
            </a:r>
          </a:p>
          <a:p>
            <a:r>
              <a:rPr lang="es-ES" sz="882" b="0" i="0" kern="1200" dirty="0">
                <a:solidFill>
                  <a:schemeClr val="tx1"/>
                </a:solidFill>
                <a:effectLst/>
                <a:latin typeface="Segoe UI" panose="020B0502040204020203" pitchFamily="34" charset="0"/>
                <a:ea typeface="+mn-ea"/>
                <a:cs typeface="+mn-cs"/>
              </a:rPr>
              <a:t>Y cuando llega el momento de desplegar un modelo, a </a:t>
            </a:r>
          </a:p>
          <a:p>
            <a:r>
              <a:rPr lang="es-ES" sz="882" b="0" i="0" kern="1200" dirty="0">
                <a:solidFill>
                  <a:schemeClr val="tx1"/>
                </a:solidFill>
                <a:effectLst/>
                <a:latin typeface="Segoe UI" panose="020B0502040204020203" pitchFamily="34" charset="0"/>
                <a:ea typeface="+mn-ea"/>
                <a:cs typeface="+mn-cs"/>
              </a:rPr>
              <a:t>menudo es muy similar al modo en que lo hacemos con el</a:t>
            </a:r>
          </a:p>
          <a:p>
            <a:r>
              <a:rPr lang="es-ES" sz="882" b="0" i="0" kern="1200" dirty="0">
                <a:solidFill>
                  <a:schemeClr val="tx1"/>
                </a:solidFill>
                <a:effectLst/>
                <a:latin typeface="Segoe UI" panose="020B0502040204020203" pitchFamily="34" charset="0"/>
                <a:ea typeface="+mn-ea"/>
                <a:cs typeface="+mn-cs"/>
              </a:rPr>
              <a:t>software: empaquetar y dejar que el equipo de </a:t>
            </a:r>
          </a:p>
          <a:p>
            <a:r>
              <a:rPr lang="es-ES" sz="882" b="0" i="0" kern="1200" dirty="0">
                <a:solidFill>
                  <a:schemeClr val="tx1"/>
                </a:solidFill>
                <a:effectLst/>
                <a:latin typeface="Segoe UI" panose="020B0502040204020203" pitchFamily="34" charset="0"/>
                <a:ea typeface="+mn-ea"/>
                <a:cs typeface="+mn-cs"/>
              </a:rPr>
              <a:t>operaciones y desarrollo lo despliegue.</a:t>
            </a:r>
          </a:p>
          <a:p>
            <a:endParaRPr lang="es-ES" dirty="0"/>
          </a:p>
        </p:txBody>
      </p:sp>
    </p:spTree>
    <p:extLst>
      <p:ext uri="{BB962C8B-B14F-4D97-AF65-F5344CB8AC3E}">
        <p14:creationId xmlns:p14="http://schemas.microsoft.com/office/powerpoint/2010/main" val="4181651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9.png"/><Relationship Id="rId18" Type="http://schemas.openxmlformats.org/officeDocument/2006/relationships/image" Target="../media/image22.emf"/><Relationship Id="rId3" Type="http://schemas.openxmlformats.org/officeDocument/2006/relationships/image" Target="../media/image11.png"/><Relationship Id="rId7" Type="http://schemas.openxmlformats.org/officeDocument/2006/relationships/oleObject" Target="../embeddings/oleObject22.bin"/><Relationship Id="rId12" Type="http://schemas.openxmlformats.org/officeDocument/2006/relationships/image" Target="../media/image15.png"/><Relationship Id="rId17" Type="http://schemas.openxmlformats.org/officeDocument/2006/relationships/oleObject" Target="../embeddings/oleObject24.bin"/><Relationship Id="rId2" Type="http://schemas.openxmlformats.org/officeDocument/2006/relationships/slideMaster" Target="../slideMasters/slideMaster1.xml"/><Relationship Id="rId16" Type="http://schemas.openxmlformats.org/officeDocument/2006/relationships/image" Target="../media/image5.emf"/><Relationship Id="rId1" Type="http://schemas.openxmlformats.org/officeDocument/2006/relationships/vmlDrawing" Target="../drawings/vmlDrawing8.vml"/><Relationship Id="rId6" Type="http://schemas.openxmlformats.org/officeDocument/2006/relationships/image" Target="../media/image18.png"/><Relationship Id="rId11" Type="http://schemas.openxmlformats.org/officeDocument/2006/relationships/image" Target="../media/image14.png"/><Relationship Id="rId5" Type="http://schemas.openxmlformats.org/officeDocument/2006/relationships/image" Target="../media/image17.png"/><Relationship Id="rId15" Type="http://schemas.openxmlformats.org/officeDocument/2006/relationships/oleObject" Target="../embeddings/oleObject23.bin"/><Relationship Id="rId10" Type="http://schemas.openxmlformats.org/officeDocument/2006/relationships/image" Target="../media/image13.png"/><Relationship Id="rId19"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12.png"/><Relationship Id="rId14"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3.emf"/><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2.png"/><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emf"/><Relationship Id="rId9" Type="http://schemas.openxmlformats.org/officeDocument/2006/relationships/image" Target="../media/image4.emf"/><Relationship Id="rId1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36"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37"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3"/>
          <a:stretch>
            <a:fillRect/>
          </a:stretch>
        </p:blipFill>
        <p:spPr>
          <a:xfrm>
            <a:off x="5345394" y="5095658"/>
            <a:ext cx="2243624" cy="690346"/>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4"/>
          <a:stretch>
            <a:fillRect/>
          </a:stretch>
        </p:blipFill>
        <p:spPr>
          <a:xfrm>
            <a:off x="9832743" y="4758278"/>
            <a:ext cx="1706139" cy="853070"/>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5"/>
          <a:stretch>
            <a:fillRect/>
          </a:stretch>
        </p:blipFill>
        <p:spPr>
          <a:xfrm>
            <a:off x="7846898" y="5702754"/>
            <a:ext cx="1582743" cy="586201"/>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6"/>
          <a:stretch>
            <a:fillRect/>
          </a:stretch>
        </p:blipFill>
        <p:spPr>
          <a:xfrm>
            <a:off x="5712628" y="5806912"/>
            <a:ext cx="1626537" cy="560747"/>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613029152"/>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44" name="CorelDRAW" r:id="rId7" imgW="10437565" imgH="1396161" progId="CorelDraw.Graphic.21">
                  <p:embed/>
                </p:oleObj>
              </mc:Choice>
              <mc:Fallback>
                <p:oleObj name="CorelDRAW" r:id="rId7"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8"/>
                      <a:stretch>
                        <a:fillRect/>
                      </a:stretch>
                    </p:blipFill>
                    <p:spPr>
                      <a:xfrm>
                        <a:off x="762990" y="284429"/>
                        <a:ext cx="2572522" cy="343916"/>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9"/>
          <a:stretch>
            <a:fillRect/>
          </a:stretch>
        </p:blipFill>
        <p:spPr>
          <a:xfrm>
            <a:off x="9937374" y="5707327"/>
            <a:ext cx="1582743" cy="654928"/>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722025" y="5136380"/>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3123589" y="5173197"/>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3167660" y="5817473"/>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3"/>
          <a:stretch>
            <a:fillRect/>
          </a:stretch>
        </p:blipFill>
        <p:spPr>
          <a:xfrm>
            <a:off x="861641" y="5880912"/>
            <a:ext cx="1800350" cy="409170"/>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4"/>
          <a:stretch>
            <a:fillRect/>
          </a:stretch>
        </p:blipFill>
        <p:spPr>
          <a:xfrm>
            <a:off x="7846898" y="5010780"/>
            <a:ext cx="1621372" cy="668384"/>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1179358689"/>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45" name="CorelDRAW" r:id="rId15" imgW="1486020" imgH="1396161" progId="CorelDraw.Graphic.21">
                  <p:embed/>
                </p:oleObj>
              </mc:Choice>
              <mc:Fallback>
                <p:oleObj name="CorelDRAW" r:id="rId15"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6"/>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206795152"/>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spid="_x0000_s11346" name="CorelDRAW" r:id="rId17" imgW="3857236" imgH="777027" progId="CorelDraw.Graphic.21">
                  <p:embed/>
                </p:oleObj>
              </mc:Choice>
              <mc:Fallback>
                <p:oleObj name="CorelDRAW" r:id="rId17"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8"/>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pic>
        <p:nvPicPr>
          <p:cNvPr id="27" name="Imagen 26">
            <a:extLst>
              <a:ext uri="{FF2B5EF4-FFF2-40B4-BE49-F238E27FC236}">
                <a16:creationId xmlns:a16="http://schemas.microsoft.com/office/drawing/2014/main" id="{B71E08AD-99C8-429A-A700-41B823D302BC}"/>
              </a:ext>
            </a:extLst>
          </p:cNvPr>
          <p:cNvPicPr>
            <a:picLocks noChangeAspect="1"/>
          </p:cNvPicPr>
          <p:nvPr userDrawn="1"/>
        </p:nvPicPr>
        <p:blipFill>
          <a:blip r:embed="rId19"/>
          <a:stretch>
            <a:fillRect/>
          </a:stretch>
        </p:blipFill>
        <p:spPr>
          <a:xfrm>
            <a:off x="8365155" y="1048069"/>
            <a:ext cx="3252538" cy="3252538"/>
          </a:xfrm>
          <a:prstGeom prst="rect">
            <a:avLst/>
          </a:prstGeom>
        </p:spPr>
      </p:pic>
    </p:spTree>
    <p:extLst>
      <p:ext uri="{BB962C8B-B14F-4D97-AF65-F5344CB8AC3E}">
        <p14:creationId xmlns:p14="http://schemas.microsoft.com/office/powerpoint/2010/main" val="91822910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solidFill>
              <a:srgbClr val="4A4D5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199"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00"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80"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81"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rgbClr val="4A4D5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00"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5"/>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01" name="CorelDRAW" r:id="rId6" imgW="10437565" imgH="1396161" progId="CorelDraw.Graphic.21">
                  <p:embed/>
                </p:oleObj>
              </mc:Choice>
              <mc:Fallback>
                <p:oleObj name="CorelDRAW" r:id="rId6"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7"/>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2231310818"/>
              </p:ext>
            </p:extLst>
          </p:nvPr>
        </p:nvGraphicFramePr>
        <p:xfrm>
          <a:off x="9075344" y="355940"/>
          <a:ext cx="2463538" cy="346251"/>
        </p:xfrm>
        <a:graphic>
          <a:graphicData uri="http://schemas.openxmlformats.org/presentationml/2006/ole">
            <mc:AlternateContent xmlns:mc="http://schemas.openxmlformats.org/markup-compatibility/2006">
              <mc:Choice xmlns:v="urn:schemas-microsoft-com:vml" Requires="v">
                <p:oleObj spid="_x0000_s7302" name="CorelDRAW" r:id="rId8" imgW="9928182" imgH="1396161" progId="CorelDraw.Graphic.21">
                  <p:embed/>
                </p:oleObj>
              </mc:Choice>
              <mc:Fallback>
                <p:oleObj name="CorelDRAW" r:id="rId8"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9"/>
                      <a:stretch>
                        <a:fillRect/>
                      </a:stretch>
                    </p:blipFill>
                    <p:spPr>
                      <a:xfrm>
                        <a:off x="9075344" y="355940"/>
                        <a:ext cx="2463538" cy="34625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666DAE67-E605-45F4-ADCE-93183E93F207}"/>
              </a:ext>
            </a:extLst>
          </p:cNvPr>
          <p:cNvPicPr>
            <a:picLocks noChangeAspect="1"/>
          </p:cNvPicPr>
          <p:nvPr userDrawn="1"/>
        </p:nvPicPr>
        <p:blipFill>
          <a:blip r:embed="rId10"/>
          <a:stretch>
            <a:fillRect/>
          </a:stretch>
        </p:blipFill>
        <p:spPr>
          <a:xfrm>
            <a:off x="439336" y="3998254"/>
            <a:ext cx="3299139" cy="1015120"/>
          </a:xfrm>
          <a:prstGeom prst="rect">
            <a:avLst/>
          </a:prstGeom>
        </p:spPr>
      </p:pic>
      <p:pic>
        <p:nvPicPr>
          <p:cNvPr id="18" name="Imagen 17">
            <a:extLst>
              <a:ext uri="{FF2B5EF4-FFF2-40B4-BE49-F238E27FC236}">
                <a16:creationId xmlns:a16="http://schemas.microsoft.com/office/drawing/2014/main" id="{1B578503-B9D8-4795-A29E-DBAAA9F8FFCF}"/>
              </a:ext>
            </a:extLst>
          </p:cNvPr>
          <p:cNvPicPr>
            <a:picLocks noChangeAspect="1"/>
          </p:cNvPicPr>
          <p:nvPr userDrawn="1"/>
        </p:nvPicPr>
        <p:blipFill>
          <a:blip r:embed="rId11"/>
          <a:stretch>
            <a:fillRect/>
          </a:stretch>
        </p:blipFill>
        <p:spPr>
          <a:xfrm>
            <a:off x="8759981" y="5106959"/>
            <a:ext cx="2450157" cy="1013859"/>
          </a:xfrm>
          <a:prstGeom prst="rect">
            <a:avLst/>
          </a:prstGeom>
        </p:spPr>
      </p:pic>
      <p:pic>
        <p:nvPicPr>
          <p:cNvPr id="20" name="Imagen 19">
            <a:extLst>
              <a:ext uri="{FF2B5EF4-FFF2-40B4-BE49-F238E27FC236}">
                <a16:creationId xmlns:a16="http://schemas.microsoft.com/office/drawing/2014/main" id="{BB2A0790-E14E-4A4C-97C3-45D54604BD05}"/>
              </a:ext>
            </a:extLst>
          </p:cNvPr>
          <p:cNvPicPr>
            <a:picLocks noChangeAspect="1"/>
          </p:cNvPicPr>
          <p:nvPr userDrawn="1"/>
        </p:nvPicPr>
        <p:blipFill>
          <a:blip r:embed="rId12"/>
          <a:stretch>
            <a:fillRect/>
          </a:stretch>
        </p:blipFill>
        <p:spPr>
          <a:xfrm>
            <a:off x="4719585" y="2889461"/>
            <a:ext cx="2964216" cy="912066"/>
          </a:xfrm>
          <a:prstGeom prst="rect">
            <a:avLst/>
          </a:prstGeom>
        </p:spPr>
      </p:pic>
      <p:pic>
        <p:nvPicPr>
          <p:cNvPr id="22" name="Imagen 21">
            <a:extLst>
              <a:ext uri="{FF2B5EF4-FFF2-40B4-BE49-F238E27FC236}">
                <a16:creationId xmlns:a16="http://schemas.microsoft.com/office/drawing/2014/main" id="{D6BDD0E0-5E92-44B2-A116-77F7C174D3B3}"/>
              </a:ext>
            </a:extLst>
          </p:cNvPr>
          <p:cNvPicPr>
            <a:picLocks noChangeAspect="1"/>
          </p:cNvPicPr>
          <p:nvPr userDrawn="1"/>
        </p:nvPicPr>
        <p:blipFill>
          <a:blip r:embed="rId13"/>
          <a:stretch>
            <a:fillRect/>
          </a:stretch>
        </p:blipFill>
        <p:spPr>
          <a:xfrm>
            <a:off x="4694096" y="4103833"/>
            <a:ext cx="3152727" cy="824437"/>
          </a:xfrm>
          <a:prstGeom prst="rect">
            <a:avLst/>
          </a:prstGeom>
        </p:spPr>
      </p:pic>
      <p:pic>
        <p:nvPicPr>
          <p:cNvPr id="24" name="Imagen 23">
            <a:extLst>
              <a:ext uri="{FF2B5EF4-FFF2-40B4-BE49-F238E27FC236}">
                <a16:creationId xmlns:a16="http://schemas.microsoft.com/office/drawing/2014/main" id="{B3C0868B-1CA7-412F-A27D-C7357C84FC0F}"/>
              </a:ext>
            </a:extLst>
          </p:cNvPr>
          <p:cNvPicPr>
            <a:picLocks noChangeAspect="1"/>
          </p:cNvPicPr>
          <p:nvPr userDrawn="1"/>
        </p:nvPicPr>
        <p:blipFill>
          <a:blip r:embed="rId14"/>
          <a:stretch>
            <a:fillRect/>
          </a:stretch>
        </p:blipFill>
        <p:spPr>
          <a:xfrm>
            <a:off x="8661243" y="2567020"/>
            <a:ext cx="2801436" cy="861980"/>
          </a:xfrm>
          <a:prstGeom prst="rect">
            <a:avLst/>
          </a:prstGeom>
        </p:spPr>
      </p:pic>
      <p:pic>
        <p:nvPicPr>
          <p:cNvPr id="26" name="Imagen 25">
            <a:extLst>
              <a:ext uri="{FF2B5EF4-FFF2-40B4-BE49-F238E27FC236}">
                <a16:creationId xmlns:a16="http://schemas.microsoft.com/office/drawing/2014/main" id="{ECC39EA2-98CA-4282-AE76-349C6F9CF429}"/>
              </a:ext>
            </a:extLst>
          </p:cNvPr>
          <p:cNvPicPr>
            <a:picLocks noChangeAspect="1"/>
          </p:cNvPicPr>
          <p:nvPr userDrawn="1"/>
        </p:nvPicPr>
        <p:blipFill>
          <a:blip r:embed="rId15"/>
          <a:stretch>
            <a:fillRect/>
          </a:stretch>
        </p:blipFill>
        <p:spPr>
          <a:xfrm>
            <a:off x="794854" y="1381235"/>
            <a:ext cx="2508794" cy="1254397"/>
          </a:xfrm>
          <a:prstGeom prst="rect">
            <a:avLst/>
          </a:prstGeom>
        </p:spPr>
      </p:pic>
      <p:pic>
        <p:nvPicPr>
          <p:cNvPr id="29" name="Imagen 28">
            <a:extLst>
              <a:ext uri="{FF2B5EF4-FFF2-40B4-BE49-F238E27FC236}">
                <a16:creationId xmlns:a16="http://schemas.microsoft.com/office/drawing/2014/main" id="{2136FD50-46C3-4163-A95D-7AEC6FE3ACC4}"/>
              </a:ext>
            </a:extLst>
          </p:cNvPr>
          <p:cNvPicPr>
            <a:picLocks noChangeAspect="1"/>
          </p:cNvPicPr>
          <p:nvPr userDrawn="1"/>
        </p:nvPicPr>
        <p:blipFill>
          <a:blip r:embed="rId16"/>
          <a:stretch>
            <a:fillRect/>
          </a:stretch>
        </p:blipFill>
        <p:spPr>
          <a:xfrm>
            <a:off x="989844" y="5106959"/>
            <a:ext cx="2327347" cy="861980"/>
          </a:xfrm>
          <a:prstGeom prst="rect">
            <a:avLst/>
          </a:prstGeom>
        </p:spPr>
      </p:pic>
      <p:pic>
        <p:nvPicPr>
          <p:cNvPr id="31" name="Imagen 30">
            <a:extLst>
              <a:ext uri="{FF2B5EF4-FFF2-40B4-BE49-F238E27FC236}">
                <a16:creationId xmlns:a16="http://schemas.microsoft.com/office/drawing/2014/main" id="{535647BB-A716-4D13-804D-2F120A78A335}"/>
              </a:ext>
            </a:extLst>
          </p:cNvPr>
          <p:cNvPicPr>
            <a:picLocks noChangeAspect="1"/>
          </p:cNvPicPr>
          <p:nvPr userDrawn="1"/>
        </p:nvPicPr>
        <p:blipFill>
          <a:blip r:embed="rId17"/>
          <a:stretch>
            <a:fillRect/>
          </a:stretch>
        </p:blipFill>
        <p:spPr>
          <a:xfrm>
            <a:off x="893033" y="2976976"/>
            <a:ext cx="2391743" cy="824551"/>
          </a:xfrm>
          <a:prstGeom prst="rect">
            <a:avLst/>
          </a:prstGeom>
        </p:spPr>
      </p:pic>
      <p:pic>
        <p:nvPicPr>
          <p:cNvPr id="32" name="Imagen 31">
            <a:extLst>
              <a:ext uri="{FF2B5EF4-FFF2-40B4-BE49-F238E27FC236}">
                <a16:creationId xmlns:a16="http://schemas.microsoft.com/office/drawing/2014/main" id="{6E703536-6281-430B-AFCD-78CA82F7A846}"/>
              </a:ext>
            </a:extLst>
          </p:cNvPr>
          <p:cNvPicPr>
            <a:picLocks noChangeAspect="1"/>
          </p:cNvPicPr>
          <p:nvPr userDrawn="1"/>
        </p:nvPicPr>
        <p:blipFill>
          <a:blip r:embed="rId18"/>
          <a:stretch>
            <a:fillRect/>
          </a:stretch>
        </p:blipFill>
        <p:spPr>
          <a:xfrm>
            <a:off x="4946795" y="5313055"/>
            <a:ext cx="2647327" cy="601665"/>
          </a:xfrm>
          <a:prstGeom prst="rect">
            <a:avLst/>
          </a:prstGeom>
        </p:spPr>
      </p:pic>
      <p:pic>
        <p:nvPicPr>
          <p:cNvPr id="33" name="Imagen 32">
            <a:extLst>
              <a:ext uri="{FF2B5EF4-FFF2-40B4-BE49-F238E27FC236}">
                <a16:creationId xmlns:a16="http://schemas.microsoft.com/office/drawing/2014/main" id="{B7F50AA0-0B6C-45CF-8CBC-5C9749B90D87}"/>
              </a:ext>
            </a:extLst>
          </p:cNvPr>
          <p:cNvPicPr>
            <a:picLocks noChangeAspect="1"/>
          </p:cNvPicPr>
          <p:nvPr userDrawn="1"/>
        </p:nvPicPr>
        <p:blipFill>
          <a:blip r:embed="rId19"/>
          <a:stretch>
            <a:fillRect/>
          </a:stretch>
        </p:blipFill>
        <p:spPr>
          <a:xfrm>
            <a:off x="8912515" y="3685844"/>
            <a:ext cx="2384149" cy="982827"/>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03"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04"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05"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35"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36"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37"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356"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357"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358"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359"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360"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361"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
        <p:nvSpPr>
          <p:cNvPr id="49" name="Rectangle 13">
            <a:extLst>
              <a:ext uri="{FF2B5EF4-FFF2-40B4-BE49-F238E27FC236}">
                <a16:creationId xmlns:a16="http://schemas.microsoft.com/office/drawing/2014/main" id="{C0B55C82-A711-4DA9-8BAD-72655EF852FA}"/>
              </a:ext>
            </a:extLst>
          </p:cNvPr>
          <p:cNvSpPr/>
          <p:nvPr userDrawn="1"/>
        </p:nvSpPr>
        <p:spPr bwMode="auto">
          <a:xfrm>
            <a:off x="9924669" y="-757793"/>
            <a:ext cx="451231" cy="558274"/>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a:t>
            </a:r>
            <a:r>
              <a:rPr lang="en-US" dirty="0" err="1">
                <a:solidFill>
                  <a:schemeClr val="bg1"/>
                </a:solidFill>
              </a:rPr>
              <a:t>GlobalAIBootcamp</a:t>
            </a:r>
            <a:endParaRPr lang="en-US" dirty="0">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aiml50gaibmadrid.azurewebsites.net/"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45.png"/><Relationship Id="rId4" Type="http://schemas.openxmlformats.org/officeDocument/2006/relationships/image" Target="../media/image44.sv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sv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44.sv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49.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51.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51.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8.xml"/><Relationship Id="rId1" Type="http://schemas.openxmlformats.org/officeDocument/2006/relationships/slideLayout" Target="../slideLayouts/slideLayout16.xml"/><Relationship Id="rId5" Type="http://schemas.openxmlformats.org/officeDocument/2006/relationships/image" Target="../media/image54.emf"/><Relationship Id="rId4" Type="http://schemas.openxmlformats.org/officeDocument/2006/relationships/image" Target="../media/image53.emf"/></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15.xml"/><Relationship Id="rId5" Type="http://schemas.openxmlformats.org/officeDocument/2006/relationships/image" Target="../media/image51.svg"/><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9">
            <a:extLst>
              <a:ext uri="{FF2B5EF4-FFF2-40B4-BE49-F238E27FC236}">
                <a16:creationId xmlns:a16="http://schemas.microsoft.com/office/drawing/2014/main" id="{621E7791-EB03-42AF-A1E6-317BEEE8DC88}"/>
              </a:ext>
            </a:extLst>
          </p:cNvPr>
          <p:cNvSpPr>
            <a:spLocks noGrp="1"/>
          </p:cNvSpPr>
          <p:nvPr>
            <p:ph type="title"/>
          </p:nvPr>
        </p:nvSpPr>
        <p:spPr/>
        <p:txBody>
          <a:bodyPr/>
          <a:lstStyle/>
          <a:p>
            <a:r>
              <a:rPr lang="es-ES" dirty="0"/>
              <a:t>Madrid – Spain</a:t>
            </a:r>
            <a:br>
              <a:rPr lang="es-ES" dirty="0"/>
            </a:br>
            <a:r>
              <a:rPr lang="es-ES" dirty="0"/>
              <a:t>13 </a:t>
            </a:r>
            <a:r>
              <a:rPr lang="es-ES" dirty="0" err="1"/>
              <a:t>December</a:t>
            </a:r>
            <a:r>
              <a:rPr lang="es-ES" dirty="0"/>
              <a:t> 2019</a:t>
            </a:r>
          </a:p>
        </p:txBody>
      </p:sp>
    </p:spTree>
    <p:extLst>
      <p:ext uri="{BB962C8B-B14F-4D97-AF65-F5344CB8AC3E}">
        <p14:creationId xmlns:p14="http://schemas.microsoft.com/office/powerpoint/2010/main" val="34102669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Machine Learning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1610848" y="1816449"/>
            <a:ext cx="3875348" cy="1996959"/>
          </a:xfrm>
          <a:prstGeom prst="rect">
            <a:avLst/>
          </a:prstGeom>
          <a:solidFill>
            <a:srgbClr val="D6532B"/>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a:cxnSpLocks/>
          </p:cNvCxnSpPr>
          <p:nvPr/>
        </p:nvCxnSpPr>
        <p:spPr>
          <a:xfrm>
            <a:off x="471780" y="2448127"/>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a:cxnSpLocks/>
          </p:cNvCxnSpPr>
          <p:nvPr/>
        </p:nvCxnSpPr>
        <p:spPr>
          <a:xfrm>
            <a:off x="471780" y="3288725"/>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a:cxnSpLocks/>
          </p:cNvCxnSpPr>
          <p:nvPr/>
        </p:nvCxnSpPr>
        <p:spPr>
          <a:xfrm>
            <a:off x="5486196" y="3537443"/>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776A28B-D519-354A-B146-97D09E86A87F}"/>
              </a:ext>
            </a:extLst>
          </p:cNvPr>
          <p:cNvSpPr/>
          <p:nvPr/>
        </p:nvSpPr>
        <p:spPr bwMode="auto">
          <a:xfrm>
            <a:off x="6625264" y="2910283"/>
            <a:ext cx="3875348" cy="1996959"/>
          </a:xfrm>
          <a:prstGeom prst="rect">
            <a:avLst/>
          </a:prstGeom>
          <a:solidFill>
            <a:srgbClr val="D6532B"/>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7DFC331B-D7A6-0D48-96ED-0793A599223A}"/>
              </a:ext>
            </a:extLst>
          </p:cNvPr>
          <p:cNvCxnSpPr>
            <a:cxnSpLocks/>
          </p:cNvCxnSpPr>
          <p:nvPr/>
        </p:nvCxnSpPr>
        <p:spPr>
          <a:xfrm>
            <a:off x="5486196" y="4382560"/>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E5B628-5346-A540-A3A1-09E22F661DD0}"/>
              </a:ext>
            </a:extLst>
          </p:cNvPr>
          <p:cNvCxnSpPr>
            <a:cxnSpLocks/>
          </p:cNvCxnSpPr>
          <p:nvPr/>
        </p:nvCxnSpPr>
        <p:spPr>
          <a:xfrm>
            <a:off x="10500612" y="3907487"/>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C317A9-0FD5-C648-AB15-D018A0949F8E}"/>
              </a:ext>
            </a:extLst>
          </p:cNvPr>
          <p:cNvSpPr txBox="1"/>
          <p:nvPr/>
        </p:nvSpPr>
        <p:spPr>
          <a:xfrm>
            <a:off x="10587771" y="3478207"/>
            <a:ext cx="1333240" cy="307777"/>
          </a:xfrm>
          <a:prstGeom prst="rect">
            <a:avLst/>
          </a:prstGeom>
          <a:noFill/>
        </p:spPr>
        <p:txBody>
          <a:bodyPr wrap="square" lIns="0" tIns="0" rIns="0" bIns="0" rtlCol="0">
            <a:spAutoFit/>
          </a:bodyPr>
          <a:lstStyle/>
          <a:p>
            <a:pPr algn="l"/>
            <a:r>
              <a:rPr lang="en-US" sz="2000"/>
              <a:t>Predictions</a:t>
            </a:r>
          </a:p>
        </p:txBody>
      </p:sp>
      <p:sp>
        <p:nvSpPr>
          <p:cNvPr id="18" name="TextBox 17">
            <a:extLst>
              <a:ext uri="{FF2B5EF4-FFF2-40B4-BE49-F238E27FC236}">
                <a16:creationId xmlns:a16="http://schemas.microsoft.com/office/drawing/2014/main" id="{905D89AC-6CF9-9945-AE89-0F44DA3BDAB7}"/>
              </a:ext>
            </a:extLst>
          </p:cNvPr>
          <p:cNvSpPr txBox="1"/>
          <p:nvPr/>
        </p:nvSpPr>
        <p:spPr>
          <a:xfrm>
            <a:off x="5566737" y="4035537"/>
            <a:ext cx="687524" cy="307777"/>
          </a:xfrm>
          <a:prstGeom prst="rect">
            <a:avLst/>
          </a:prstGeom>
          <a:noFill/>
        </p:spPr>
        <p:txBody>
          <a:bodyPr wrap="square" lIns="0" tIns="0" rIns="0" bIns="0" rtlCol="0">
            <a:spAutoFit/>
          </a:bodyPr>
          <a:lstStyle/>
          <a:p>
            <a:pPr algn="ctr"/>
            <a:r>
              <a:rPr lang="en-US" sz="2000"/>
              <a:t>Data</a:t>
            </a:r>
          </a:p>
        </p:txBody>
      </p:sp>
      <p:sp>
        <p:nvSpPr>
          <p:cNvPr id="20" name="TextBox 19">
            <a:extLst>
              <a:ext uri="{FF2B5EF4-FFF2-40B4-BE49-F238E27FC236}">
                <a16:creationId xmlns:a16="http://schemas.microsoft.com/office/drawing/2014/main" id="{CB7D884F-F52A-6F41-B0FB-0B056995D9E3}"/>
              </a:ext>
            </a:extLst>
          </p:cNvPr>
          <p:cNvSpPr txBox="1"/>
          <p:nvPr/>
        </p:nvSpPr>
        <p:spPr>
          <a:xfrm>
            <a:off x="5573355" y="3182350"/>
            <a:ext cx="851989" cy="307777"/>
          </a:xfrm>
          <a:prstGeom prst="rect">
            <a:avLst/>
          </a:prstGeom>
          <a:noFill/>
        </p:spPr>
        <p:txBody>
          <a:bodyPr wrap="square" lIns="0" tIns="0" rIns="0" bIns="0" rtlCol="0">
            <a:spAutoFit/>
          </a:bodyPr>
          <a:lstStyle/>
          <a:p>
            <a:pPr algn="l"/>
            <a:r>
              <a:rPr lang="en-US" sz="2000"/>
              <a:t>Model</a:t>
            </a:r>
          </a:p>
        </p:txBody>
      </p:sp>
      <p:sp>
        <p:nvSpPr>
          <p:cNvPr id="21" name="TextBox 20">
            <a:extLst>
              <a:ext uri="{FF2B5EF4-FFF2-40B4-BE49-F238E27FC236}">
                <a16:creationId xmlns:a16="http://schemas.microsoft.com/office/drawing/2014/main" id="{34258229-E76A-A84C-9868-E0BC690DCC87}"/>
              </a:ext>
            </a:extLst>
          </p:cNvPr>
          <p:cNvSpPr txBox="1"/>
          <p:nvPr/>
        </p:nvSpPr>
        <p:spPr>
          <a:xfrm>
            <a:off x="471779" y="2941702"/>
            <a:ext cx="768066" cy="307777"/>
          </a:xfrm>
          <a:prstGeom prst="rect">
            <a:avLst/>
          </a:prstGeom>
          <a:noFill/>
        </p:spPr>
        <p:txBody>
          <a:bodyPr wrap="square" lIns="0" tIns="0" rIns="0" bIns="0" rtlCol="0">
            <a:spAutoFit/>
          </a:bodyPr>
          <a:lstStyle/>
          <a:p>
            <a:pPr algn="ctr"/>
            <a:r>
              <a:rPr lang="en-US" sz="2000"/>
              <a:t>Data</a:t>
            </a:r>
          </a:p>
        </p:txBody>
      </p:sp>
      <p:sp>
        <p:nvSpPr>
          <p:cNvPr id="22" name="TextBox 21">
            <a:extLst>
              <a:ext uri="{FF2B5EF4-FFF2-40B4-BE49-F238E27FC236}">
                <a16:creationId xmlns:a16="http://schemas.microsoft.com/office/drawing/2014/main" id="{AAA91998-0ED2-884C-85DA-7B728F84F6CD}"/>
              </a:ext>
            </a:extLst>
          </p:cNvPr>
          <p:cNvSpPr txBox="1"/>
          <p:nvPr/>
        </p:nvSpPr>
        <p:spPr>
          <a:xfrm>
            <a:off x="286278" y="2109243"/>
            <a:ext cx="1139067" cy="307777"/>
          </a:xfrm>
          <a:prstGeom prst="rect">
            <a:avLst/>
          </a:prstGeom>
          <a:noFill/>
        </p:spPr>
        <p:txBody>
          <a:bodyPr wrap="square" lIns="0" tIns="0" rIns="0" bIns="0" rtlCol="0">
            <a:spAutoFit/>
          </a:bodyPr>
          <a:lstStyle/>
          <a:p>
            <a:pPr algn="ctr"/>
            <a:r>
              <a:rPr lang="en-US" sz="2000"/>
              <a:t>Answers</a:t>
            </a:r>
          </a:p>
        </p:txBody>
      </p:sp>
    </p:spTree>
    <p:extLst>
      <p:ext uri="{BB962C8B-B14F-4D97-AF65-F5344CB8AC3E}">
        <p14:creationId xmlns:p14="http://schemas.microsoft.com/office/powerpoint/2010/main" val="258956125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0BB41-A021-4148-8ED0-2D4E610079C9}"/>
              </a:ext>
            </a:extLst>
          </p:cNvPr>
          <p:cNvSpPr>
            <a:spLocks noGrp="1"/>
          </p:cNvSpPr>
          <p:nvPr>
            <p:ph type="title"/>
          </p:nvPr>
        </p:nvSpPr>
        <p:spPr/>
        <p:txBody>
          <a:bodyPr/>
          <a:lstStyle/>
          <a:p>
            <a:r>
              <a:rPr lang="es-ES" dirty="0"/>
              <a:t>Demo</a:t>
            </a:r>
          </a:p>
        </p:txBody>
      </p:sp>
      <p:sp>
        <p:nvSpPr>
          <p:cNvPr id="3" name="Marcador de texto 2">
            <a:extLst>
              <a:ext uri="{FF2B5EF4-FFF2-40B4-BE49-F238E27FC236}">
                <a16:creationId xmlns:a16="http://schemas.microsoft.com/office/drawing/2014/main" id="{AAF693E3-A52C-4653-9D5C-E8A4498B691E}"/>
              </a:ext>
            </a:extLst>
          </p:cNvPr>
          <p:cNvSpPr>
            <a:spLocks noGrp="1"/>
          </p:cNvSpPr>
          <p:nvPr>
            <p:ph type="body" sz="quarter" idx="12"/>
          </p:nvPr>
        </p:nvSpPr>
        <p:spPr/>
        <p:txBody>
          <a:bodyPr/>
          <a:lstStyle/>
          <a:p>
            <a:r>
              <a:rPr lang="en-US" dirty="0"/>
              <a:t>Tailwind Traders – Image Search</a:t>
            </a:r>
            <a:endParaRPr lang="es-ES" dirty="0"/>
          </a:p>
        </p:txBody>
      </p:sp>
      <p:sp>
        <p:nvSpPr>
          <p:cNvPr id="4" name="Rectángulo 3">
            <a:hlinkClick r:id="rId2"/>
            <a:extLst>
              <a:ext uri="{FF2B5EF4-FFF2-40B4-BE49-F238E27FC236}">
                <a16:creationId xmlns:a16="http://schemas.microsoft.com/office/drawing/2014/main" id="{F525717B-4E33-43B7-9863-442C2CFC4D26}"/>
              </a:ext>
            </a:extLst>
          </p:cNvPr>
          <p:cNvSpPr/>
          <p:nvPr/>
        </p:nvSpPr>
        <p:spPr bwMode="auto">
          <a:xfrm>
            <a:off x="4272897" y="4683095"/>
            <a:ext cx="4059253" cy="1401511"/>
          </a:xfrm>
          <a:prstGeom prst="rect">
            <a:avLst/>
          </a:prstGeom>
          <a:solidFill>
            <a:srgbClr val="D653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01468715"/>
      </p:ext>
    </p:extLst>
  </p:cSld>
  <p:clrMapOvr>
    <a:masterClrMapping/>
  </p:clrMapOvr>
  <p:transition spd="med" advClick="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D5C8-64B2-414A-8CE0-4360836A9606}"/>
              </a:ext>
            </a:extLst>
          </p:cNvPr>
          <p:cNvSpPr>
            <a:spLocks noGrp="1"/>
          </p:cNvSpPr>
          <p:nvPr>
            <p:ph type="title"/>
          </p:nvPr>
        </p:nvSpPr>
        <p:spPr/>
        <p:txBody>
          <a:bodyPr/>
          <a:lstStyle/>
          <a:p>
            <a:r>
              <a:rPr lang="en-US"/>
              <a:t>Machine Learning Process</a:t>
            </a:r>
          </a:p>
        </p:txBody>
      </p:sp>
      <p:sp>
        <p:nvSpPr>
          <p:cNvPr id="4" name="Google Shape;423;p88">
            <a:extLst>
              <a:ext uri="{FF2B5EF4-FFF2-40B4-BE49-F238E27FC236}">
                <a16:creationId xmlns:a16="http://schemas.microsoft.com/office/drawing/2014/main" id="{24581441-0E32-6643-823A-2451987A9370}"/>
              </a:ext>
            </a:extLst>
          </p:cNvPr>
          <p:cNvSpPr/>
          <p:nvPr/>
        </p:nvSpPr>
        <p:spPr>
          <a:xfrm>
            <a:off x="814844" y="2823526"/>
            <a:ext cx="1813200" cy="430800"/>
          </a:xfrm>
          <a:prstGeom prst="rect">
            <a:avLst/>
          </a:prstGeom>
          <a:noFill/>
          <a:ln>
            <a:noFill/>
          </a:ln>
        </p:spPr>
        <p:txBody>
          <a:bodyPr spcFirstLastPara="1" wrap="square" lIns="93250" tIns="46625" rIns="93250" bIns="466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ea typeface="Quattrocento Sans"/>
                <a:cs typeface="Quattrocento Sans"/>
                <a:sym typeface="Quattrocento Sans"/>
              </a:rPr>
              <a:t>Prepare data</a:t>
            </a:r>
            <a:endParaRPr sz="1400" b="0" i="0" u="none" strike="noStrike" cap="none">
              <a:ea typeface="Arial"/>
              <a:cs typeface="Arial"/>
              <a:sym typeface="Arial"/>
            </a:endParaRPr>
          </a:p>
        </p:txBody>
      </p:sp>
      <p:sp>
        <p:nvSpPr>
          <p:cNvPr id="5" name="Google Shape;424;p88">
            <a:extLst>
              <a:ext uri="{FF2B5EF4-FFF2-40B4-BE49-F238E27FC236}">
                <a16:creationId xmlns:a16="http://schemas.microsoft.com/office/drawing/2014/main" id="{301001F7-086E-E54D-806B-C6CF558F3583}"/>
              </a:ext>
            </a:extLst>
          </p:cNvPr>
          <p:cNvSpPr/>
          <p:nvPr/>
        </p:nvSpPr>
        <p:spPr>
          <a:xfrm>
            <a:off x="722200" y="5491674"/>
            <a:ext cx="2066400" cy="430800"/>
          </a:xfrm>
          <a:prstGeom prst="rect">
            <a:avLst/>
          </a:prstGeom>
          <a:noFill/>
          <a:ln>
            <a:noFill/>
          </a:ln>
        </p:spPr>
        <p:txBody>
          <a:bodyPr spcFirstLastPara="1" wrap="square" lIns="93250" tIns="46625" rIns="93250" bIns="466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ea typeface="Quattrocento Sans"/>
                <a:cs typeface="Quattrocento Sans"/>
                <a:sym typeface="Quattrocento Sans"/>
              </a:rPr>
              <a:t>Build and train</a:t>
            </a:r>
            <a:endParaRPr sz="1400" b="0" i="0" u="none" strike="noStrike" cap="none">
              <a:ea typeface="Arial"/>
              <a:cs typeface="Arial"/>
              <a:sym typeface="Arial"/>
            </a:endParaRPr>
          </a:p>
        </p:txBody>
      </p:sp>
      <p:sp>
        <p:nvSpPr>
          <p:cNvPr id="6" name="Google Shape;424;p88">
            <a:extLst>
              <a:ext uri="{FF2B5EF4-FFF2-40B4-BE49-F238E27FC236}">
                <a16:creationId xmlns:a16="http://schemas.microsoft.com/office/drawing/2014/main" id="{B579B72A-A432-7B4E-BEB5-26B5EC680F9B}"/>
              </a:ext>
            </a:extLst>
          </p:cNvPr>
          <p:cNvSpPr/>
          <p:nvPr/>
        </p:nvSpPr>
        <p:spPr>
          <a:xfrm>
            <a:off x="3185117" y="4234147"/>
            <a:ext cx="2066400" cy="430800"/>
          </a:xfrm>
          <a:prstGeom prst="rect">
            <a:avLst/>
          </a:prstGeom>
          <a:noFill/>
          <a:ln>
            <a:noFill/>
          </a:ln>
        </p:spPr>
        <p:txBody>
          <a:bodyPr spcFirstLastPara="1" wrap="square" lIns="93250" tIns="46625" rIns="93250" bIns="466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ea typeface="Quattrocento Sans"/>
                <a:cs typeface="Quattrocento Sans"/>
                <a:sym typeface="Quattrocento Sans"/>
              </a:rPr>
              <a:t>Evaluate</a:t>
            </a:r>
            <a:endParaRPr sz="1400" b="0" i="0" u="none" strike="noStrike" cap="none">
              <a:ea typeface="Arial"/>
              <a:cs typeface="Arial"/>
              <a:sym typeface="Arial"/>
            </a:endParaRPr>
          </a:p>
        </p:txBody>
      </p:sp>
      <p:sp>
        <p:nvSpPr>
          <p:cNvPr id="24" name="Google Shape;424;p88">
            <a:extLst>
              <a:ext uri="{FF2B5EF4-FFF2-40B4-BE49-F238E27FC236}">
                <a16:creationId xmlns:a16="http://schemas.microsoft.com/office/drawing/2014/main" id="{A3E9CA72-B9FE-2F45-8BB8-57F9A08B769B}"/>
              </a:ext>
            </a:extLst>
          </p:cNvPr>
          <p:cNvSpPr/>
          <p:nvPr/>
        </p:nvSpPr>
        <p:spPr>
          <a:xfrm>
            <a:off x="9015170" y="4431866"/>
            <a:ext cx="2066400" cy="430800"/>
          </a:xfrm>
          <a:prstGeom prst="rect">
            <a:avLst/>
          </a:prstGeom>
          <a:noFill/>
          <a:ln>
            <a:noFill/>
          </a:ln>
        </p:spPr>
        <p:txBody>
          <a:bodyPr spcFirstLastPara="1" wrap="square" lIns="93250" tIns="46625" rIns="93250" bIns="466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ea typeface="Quattrocento Sans"/>
                <a:cs typeface="Quattrocento Sans"/>
                <a:sym typeface="Quattrocento Sans"/>
              </a:rPr>
              <a:t>Production</a:t>
            </a:r>
            <a:endParaRPr sz="1400" b="0" i="0" u="none" strike="noStrike" cap="none">
              <a:ea typeface="Arial"/>
              <a:cs typeface="Arial"/>
              <a:sym typeface="Arial"/>
            </a:endParaRPr>
          </a:p>
        </p:txBody>
      </p:sp>
      <p:cxnSp>
        <p:nvCxnSpPr>
          <p:cNvPr id="26" name="Straight Arrow Connector 25">
            <a:extLst>
              <a:ext uri="{FF2B5EF4-FFF2-40B4-BE49-F238E27FC236}">
                <a16:creationId xmlns:a16="http://schemas.microsoft.com/office/drawing/2014/main" id="{3255D961-8B2A-104F-A643-702F24ECC144}"/>
              </a:ext>
            </a:extLst>
          </p:cNvPr>
          <p:cNvCxnSpPr>
            <a:cxnSpLocks/>
          </p:cNvCxnSpPr>
          <p:nvPr/>
        </p:nvCxnSpPr>
        <p:spPr>
          <a:xfrm>
            <a:off x="1720747" y="3346985"/>
            <a:ext cx="1" cy="847589"/>
          </a:xfrm>
          <a:prstGeom prst="straightConnector1">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117888D-5EBA-7D4A-989D-79E032352AFD}"/>
              </a:ext>
            </a:extLst>
          </p:cNvPr>
          <p:cNvCxnSpPr>
            <a:cxnSpLocks/>
          </p:cNvCxnSpPr>
          <p:nvPr/>
        </p:nvCxnSpPr>
        <p:spPr>
          <a:xfrm flipV="1">
            <a:off x="2452640" y="4529060"/>
            <a:ext cx="1111183" cy="525675"/>
          </a:xfrm>
          <a:prstGeom prst="straightConnector1">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34D2FA-B162-F243-983D-898441BF7E14}"/>
              </a:ext>
            </a:extLst>
          </p:cNvPr>
          <p:cNvCxnSpPr>
            <a:cxnSpLocks/>
          </p:cNvCxnSpPr>
          <p:nvPr/>
        </p:nvCxnSpPr>
        <p:spPr>
          <a:xfrm flipH="1" flipV="1">
            <a:off x="2452640" y="2456501"/>
            <a:ext cx="1360739" cy="872807"/>
          </a:xfrm>
          <a:prstGeom prst="straightConnector1">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2C9125A-D5E3-A440-ABB1-C536CE4A0907}"/>
              </a:ext>
            </a:extLst>
          </p:cNvPr>
          <p:cNvCxnSpPr>
            <a:cxnSpLocks/>
          </p:cNvCxnSpPr>
          <p:nvPr/>
        </p:nvCxnSpPr>
        <p:spPr>
          <a:xfrm flipH="1">
            <a:off x="1890054" y="3794796"/>
            <a:ext cx="1721009" cy="488293"/>
          </a:xfrm>
          <a:prstGeom prst="straightConnector1">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0" name="binary" title="Icon of binary code, ones and zeros">
            <a:extLst>
              <a:ext uri="{FF2B5EF4-FFF2-40B4-BE49-F238E27FC236}">
                <a16:creationId xmlns:a16="http://schemas.microsoft.com/office/drawing/2014/main" id="{85366A03-014A-3A47-9318-BD390108E645}"/>
              </a:ext>
            </a:extLst>
          </p:cNvPr>
          <p:cNvSpPr>
            <a:spLocks noChangeAspect="1" noEditPoints="1"/>
          </p:cNvSpPr>
          <p:nvPr/>
        </p:nvSpPr>
        <p:spPr bwMode="auto">
          <a:xfrm>
            <a:off x="1229028" y="1909990"/>
            <a:ext cx="939831" cy="81154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brain_3" title="Icon of a brain">
            <a:extLst>
              <a:ext uri="{FF2B5EF4-FFF2-40B4-BE49-F238E27FC236}">
                <a16:creationId xmlns:a16="http://schemas.microsoft.com/office/drawing/2014/main" id="{9D0E94A9-7FF7-6645-AC23-0C5884B6A0FA}"/>
              </a:ext>
            </a:extLst>
          </p:cNvPr>
          <p:cNvSpPr>
            <a:spLocks noChangeAspect="1" noEditPoints="1"/>
          </p:cNvSpPr>
          <p:nvPr/>
        </p:nvSpPr>
        <p:spPr bwMode="auto">
          <a:xfrm>
            <a:off x="1227121" y="4428190"/>
            <a:ext cx="941738" cy="101262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speedometer_2" title="Icon of a spedometer showing fast speed">
            <a:extLst>
              <a:ext uri="{FF2B5EF4-FFF2-40B4-BE49-F238E27FC236}">
                <a16:creationId xmlns:a16="http://schemas.microsoft.com/office/drawing/2014/main" id="{0BBF8BEE-6CBA-624A-A252-775DB8A89F0E}"/>
              </a:ext>
            </a:extLst>
          </p:cNvPr>
          <p:cNvSpPr>
            <a:spLocks noChangeAspect="1" noEditPoints="1"/>
          </p:cNvSpPr>
          <p:nvPr/>
        </p:nvSpPr>
        <p:spPr bwMode="auto">
          <a:xfrm>
            <a:off x="3794303" y="3254743"/>
            <a:ext cx="939831" cy="939831"/>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Product_ECDC" title="Icon of a box">
            <a:extLst>
              <a:ext uri="{FF2B5EF4-FFF2-40B4-BE49-F238E27FC236}">
                <a16:creationId xmlns:a16="http://schemas.microsoft.com/office/drawing/2014/main" id="{3A04460C-700D-A443-B8BF-C14A4A1478AD}"/>
              </a:ext>
            </a:extLst>
          </p:cNvPr>
          <p:cNvSpPr>
            <a:spLocks noChangeAspect="1" noEditPoints="1"/>
          </p:cNvSpPr>
          <p:nvPr/>
        </p:nvSpPr>
        <p:spPr bwMode="auto">
          <a:xfrm>
            <a:off x="4479235" y="2574423"/>
            <a:ext cx="567523" cy="638482"/>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server" title="Icon of a server tower">
            <a:extLst>
              <a:ext uri="{FF2B5EF4-FFF2-40B4-BE49-F238E27FC236}">
                <a16:creationId xmlns:a16="http://schemas.microsoft.com/office/drawing/2014/main" id="{9B3F707A-3F7B-DE46-97E8-2AA638BB4827}"/>
              </a:ext>
            </a:extLst>
          </p:cNvPr>
          <p:cNvSpPr>
            <a:spLocks noChangeAspect="1" noEditPoints="1"/>
          </p:cNvSpPr>
          <p:nvPr/>
        </p:nvSpPr>
        <p:spPr bwMode="auto">
          <a:xfrm>
            <a:off x="9718934" y="3098937"/>
            <a:ext cx="658871" cy="1251441"/>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nvGrpSpPr>
          <p:cNvPr id="54" name="Group 53">
            <a:extLst>
              <a:ext uri="{FF2B5EF4-FFF2-40B4-BE49-F238E27FC236}">
                <a16:creationId xmlns:a16="http://schemas.microsoft.com/office/drawing/2014/main" id="{BD523FF7-9227-8E48-B6F9-A74A16E00CD5}"/>
              </a:ext>
            </a:extLst>
          </p:cNvPr>
          <p:cNvGrpSpPr/>
          <p:nvPr/>
        </p:nvGrpSpPr>
        <p:grpSpPr>
          <a:xfrm>
            <a:off x="6391696" y="2067339"/>
            <a:ext cx="753547" cy="3644347"/>
            <a:chOff x="6391696" y="2067339"/>
            <a:chExt cx="753547" cy="3644347"/>
          </a:xfrm>
        </p:grpSpPr>
        <p:sp>
          <p:nvSpPr>
            <p:cNvPr id="37" name="Rectangle 36">
              <a:extLst>
                <a:ext uri="{FF2B5EF4-FFF2-40B4-BE49-F238E27FC236}">
                  <a16:creationId xmlns:a16="http://schemas.microsoft.com/office/drawing/2014/main" id="{6B694913-E8FE-ED47-99CE-88E485EAF8AE}"/>
                </a:ext>
              </a:extLst>
            </p:cNvPr>
            <p:cNvSpPr/>
            <p:nvPr/>
          </p:nvSpPr>
          <p:spPr bwMode="auto">
            <a:xfrm>
              <a:off x="6391696" y="2067339"/>
              <a:ext cx="753547" cy="364434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Connector 38">
              <a:extLst>
                <a:ext uri="{FF2B5EF4-FFF2-40B4-BE49-F238E27FC236}">
                  <a16:creationId xmlns:a16="http://schemas.microsoft.com/office/drawing/2014/main" id="{9381BF5B-7E66-8848-B606-D01EB48BE545}"/>
                </a:ext>
              </a:extLst>
            </p:cNvPr>
            <p:cNvCxnSpPr/>
            <p:nvPr/>
          </p:nvCxnSpPr>
          <p:spPr>
            <a:xfrm>
              <a:off x="6391696" y="2456501"/>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E2CFB10-1A75-A144-A60D-B2E8F1897F5D}"/>
                </a:ext>
              </a:extLst>
            </p:cNvPr>
            <p:cNvCxnSpPr/>
            <p:nvPr/>
          </p:nvCxnSpPr>
          <p:spPr>
            <a:xfrm>
              <a:off x="6391696" y="2817944"/>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98540-F664-DD4B-A92B-547CDE43618C}"/>
                </a:ext>
              </a:extLst>
            </p:cNvPr>
            <p:cNvCxnSpPr/>
            <p:nvPr/>
          </p:nvCxnSpPr>
          <p:spPr>
            <a:xfrm>
              <a:off x="6391696" y="3179387"/>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4AAB15-75D8-B349-BB51-1B74ACD17FAF}"/>
                </a:ext>
              </a:extLst>
            </p:cNvPr>
            <p:cNvCxnSpPr/>
            <p:nvPr/>
          </p:nvCxnSpPr>
          <p:spPr>
            <a:xfrm>
              <a:off x="6391696" y="3540830"/>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35D10-3015-5340-8182-25F47D528A04}"/>
                </a:ext>
              </a:extLst>
            </p:cNvPr>
            <p:cNvCxnSpPr/>
            <p:nvPr/>
          </p:nvCxnSpPr>
          <p:spPr>
            <a:xfrm>
              <a:off x="6391696" y="3902273"/>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56F85EC-53EE-0245-844B-0D35341A65CE}"/>
                </a:ext>
              </a:extLst>
            </p:cNvPr>
            <p:cNvCxnSpPr/>
            <p:nvPr/>
          </p:nvCxnSpPr>
          <p:spPr>
            <a:xfrm>
              <a:off x="6391696" y="4263716"/>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D104AD7-9A12-A940-B0D7-08EFF96F0CC2}"/>
                </a:ext>
              </a:extLst>
            </p:cNvPr>
            <p:cNvCxnSpPr/>
            <p:nvPr/>
          </p:nvCxnSpPr>
          <p:spPr>
            <a:xfrm>
              <a:off x="6391696" y="4625159"/>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0BD9EF8-94DE-7E4E-98F7-97EC2BAC068D}"/>
                </a:ext>
              </a:extLst>
            </p:cNvPr>
            <p:cNvCxnSpPr/>
            <p:nvPr/>
          </p:nvCxnSpPr>
          <p:spPr>
            <a:xfrm>
              <a:off x="6391696" y="4986602"/>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D52C4D6-FC99-FD43-AA79-9B8ED4A8E7E9}"/>
                </a:ext>
              </a:extLst>
            </p:cNvPr>
            <p:cNvCxnSpPr/>
            <p:nvPr/>
          </p:nvCxnSpPr>
          <p:spPr>
            <a:xfrm>
              <a:off x="6391696" y="5348046"/>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8496C9-797E-1A42-9E9D-D8BC6947F58A}"/>
                </a:ext>
              </a:extLst>
            </p:cNvPr>
            <p:cNvCxnSpPr/>
            <p:nvPr/>
          </p:nvCxnSpPr>
          <p:spPr>
            <a:xfrm>
              <a:off x="6751983" y="2456501"/>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B4088BE-BE7C-5F4A-B039-7206E496B06F}"/>
                </a:ext>
              </a:extLst>
            </p:cNvPr>
            <p:cNvCxnSpPr/>
            <p:nvPr/>
          </p:nvCxnSpPr>
          <p:spPr>
            <a:xfrm>
              <a:off x="6751983" y="3166263"/>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A9DE27-8C64-2F48-95B8-989DD9817F0C}"/>
                </a:ext>
              </a:extLst>
            </p:cNvPr>
            <p:cNvCxnSpPr/>
            <p:nvPr/>
          </p:nvCxnSpPr>
          <p:spPr>
            <a:xfrm>
              <a:off x="6751983" y="3902273"/>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C65B9D0-1BDE-0E4D-9089-06576844B7CA}"/>
                </a:ext>
              </a:extLst>
            </p:cNvPr>
            <p:cNvCxnSpPr/>
            <p:nvPr/>
          </p:nvCxnSpPr>
          <p:spPr>
            <a:xfrm>
              <a:off x="6751983" y="4625159"/>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B8949CF-0592-E34B-8EC0-DF2D8CC9E4A1}"/>
                </a:ext>
              </a:extLst>
            </p:cNvPr>
            <p:cNvCxnSpPr/>
            <p:nvPr/>
          </p:nvCxnSpPr>
          <p:spPr>
            <a:xfrm>
              <a:off x="6751983" y="5350243"/>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0119926"/>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2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27"/>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50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500"/>
                                  </p:stCondLst>
                                  <p:childTnLst>
                                    <p:set>
                                      <p:cBhvr>
                                        <p:cTn id="39" dur="1" fill="hold">
                                          <p:stCondLst>
                                            <p:cond delay="0"/>
                                          </p:stCondLst>
                                        </p:cTn>
                                        <p:tgtEl>
                                          <p:spTgt spid="54"/>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1500"/>
                                  </p:stCondLst>
                                  <p:childTnLst>
                                    <p:animMotion origin="layout" path="M 4.375E-6 -2.59259E-6 C 0.04804 -0.14004 0.09609 -0.28009 0.15755 -0.27615 C 0.21901 -0.27222 0.36849 0.02315 0.36849 0.02338 L 0.36849 0.02315 " pathEditMode="relative" rAng="0" ptsTypes="AAAA">
                                      <p:cBhvr>
                                        <p:cTn id="42" dur="2000" fill="hold"/>
                                        <p:tgtEl>
                                          <p:spTgt spid="35"/>
                                        </p:tgtEl>
                                        <p:attrNameLst>
                                          <p:attrName>ppt_x</p:attrName>
                                          <p:attrName>ppt_y</p:attrName>
                                        </p:attrNameLst>
                                      </p:cBhvr>
                                      <p:rCtr x="18424" y="-12662"/>
                                    </p:animMotion>
                                  </p:childTnLst>
                                </p:cTn>
                              </p:par>
                            </p:childTnLst>
                          </p:cTn>
                        </p:par>
                        <p:par>
                          <p:cTn id="43" fill="hold">
                            <p:stCondLst>
                              <p:cond delay="4000"/>
                            </p:stCondLst>
                            <p:childTnLst>
                              <p:par>
                                <p:cTn id="44" presetID="1"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par>
                          <p:cTn id="48" fill="hold">
                            <p:stCondLst>
                              <p:cond delay="4000"/>
                            </p:stCondLst>
                            <p:childTnLst>
                              <p:par>
                                <p:cTn id="49" presetID="10" presetClass="exit" presetSubtype="0" fill="hold" grpId="2" nodeType="afterEffect">
                                  <p:stCondLst>
                                    <p:cond delay="0"/>
                                  </p:stCondLst>
                                  <p:childTnLst>
                                    <p:animEffect transition="out" filter="fade">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4" grpId="0"/>
      <p:bldP spid="30" grpId="0" animBg="1"/>
      <p:bldP spid="32" grpId="0" animBg="1"/>
      <p:bldP spid="33" grpId="0" animBg="1"/>
      <p:bldP spid="35" grpId="0" animBg="1"/>
      <p:bldP spid="35" grpId="1" animBg="1"/>
      <p:bldP spid="35" grpId="2"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67F1-7D92-1145-92DD-E03B8BF23CA0}"/>
              </a:ext>
            </a:extLst>
          </p:cNvPr>
          <p:cNvSpPr>
            <a:spLocks noGrp="1"/>
          </p:cNvSpPr>
          <p:nvPr>
            <p:ph type="title"/>
          </p:nvPr>
        </p:nvSpPr>
        <p:spPr/>
        <p:txBody>
          <a:bodyPr/>
          <a:lstStyle/>
          <a:p>
            <a:r>
              <a:rPr lang="en-US"/>
              <a:t>Machine Learning Process</a:t>
            </a:r>
          </a:p>
        </p:txBody>
      </p:sp>
      <p:sp>
        <p:nvSpPr>
          <p:cNvPr id="5" name="usb_key" title="Icon of a flash drive">
            <a:extLst>
              <a:ext uri="{FF2B5EF4-FFF2-40B4-BE49-F238E27FC236}">
                <a16:creationId xmlns:a16="http://schemas.microsoft.com/office/drawing/2014/main" id="{3E89C4EC-C76B-0B40-ABF0-FABAC49D7776}"/>
              </a:ext>
            </a:extLst>
          </p:cNvPr>
          <p:cNvSpPr>
            <a:spLocks noChangeAspect="1" noEditPoints="1"/>
          </p:cNvSpPr>
          <p:nvPr/>
        </p:nvSpPr>
        <p:spPr bwMode="auto">
          <a:xfrm>
            <a:off x="7597478" y="2050204"/>
            <a:ext cx="1179815" cy="2163987"/>
          </a:xfrm>
          <a:custGeom>
            <a:avLst/>
            <a:gdLst>
              <a:gd name="T0" fmla="*/ 131 w 143"/>
              <a:gd name="T1" fmla="*/ 266 h 266"/>
              <a:gd name="T2" fmla="*/ 12 w 143"/>
              <a:gd name="T3" fmla="*/ 266 h 266"/>
              <a:gd name="T4" fmla="*/ 0 w 143"/>
              <a:gd name="T5" fmla="*/ 253 h 266"/>
              <a:gd name="T6" fmla="*/ 0 w 143"/>
              <a:gd name="T7" fmla="*/ 82 h 266"/>
              <a:gd name="T8" fmla="*/ 12 w 143"/>
              <a:gd name="T9" fmla="*/ 70 h 266"/>
              <a:gd name="T10" fmla="*/ 131 w 143"/>
              <a:gd name="T11" fmla="*/ 70 h 266"/>
              <a:gd name="T12" fmla="*/ 143 w 143"/>
              <a:gd name="T13" fmla="*/ 82 h 266"/>
              <a:gd name="T14" fmla="*/ 143 w 143"/>
              <a:gd name="T15" fmla="*/ 253 h 266"/>
              <a:gd name="T16" fmla="*/ 131 w 143"/>
              <a:gd name="T17" fmla="*/ 266 h 266"/>
              <a:gd name="T18" fmla="*/ 124 w 143"/>
              <a:gd name="T19" fmla="*/ 70 h 266"/>
              <a:gd name="T20" fmla="*/ 124 w 143"/>
              <a:gd name="T21" fmla="*/ 0 h 266"/>
              <a:gd name="T22" fmla="*/ 17 w 143"/>
              <a:gd name="T23" fmla="*/ 0 h 266"/>
              <a:gd name="T24" fmla="*/ 17 w 143"/>
              <a:gd name="T25" fmla="*/ 70 h 266"/>
              <a:gd name="T26" fmla="*/ 56 w 143"/>
              <a:gd name="T27" fmla="*/ 33 h 266"/>
              <a:gd name="T28" fmla="*/ 51 w 143"/>
              <a:gd name="T29" fmla="*/ 33 h 266"/>
              <a:gd name="T30" fmla="*/ 51 w 143"/>
              <a:gd name="T31" fmla="*/ 38 h 266"/>
              <a:gd name="T32" fmla="*/ 56 w 143"/>
              <a:gd name="T33" fmla="*/ 38 h 266"/>
              <a:gd name="T34" fmla="*/ 56 w 143"/>
              <a:gd name="T35" fmla="*/ 33 h 266"/>
              <a:gd name="T36" fmla="*/ 91 w 143"/>
              <a:gd name="T37" fmla="*/ 33 h 266"/>
              <a:gd name="T38" fmla="*/ 87 w 143"/>
              <a:gd name="T39" fmla="*/ 33 h 266"/>
              <a:gd name="T40" fmla="*/ 87 w 143"/>
              <a:gd name="T41" fmla="*/ 38 h 266"/>
              <a:gd name="T42" fmla="*/ 91 w 143"/>
              <a:gd name="T43" fmla="*/ 38 h 266"/>
              <a:gd name="T44" fmla="*/ 91 w 143"/>
              <a:gd name="T45" fmla="*/ 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3" h="266">
                <a:moveTo>
                  <a:pt x="131" y="266"/>
                </a:moveTo>
                <a:cubicBezTo>
                  <a:pt x="12" y="266"/>
                  <a:pt x="12" y="266"/>
                  <a:pt x="12" y="266"/>
                </a:cubicBezTo>
                <a:cubicBezTo>
                  <a:pt x="5" y="266"/>
                  <a:pt x="0" y="260"/>
                  <a:pt x="0" y="253"/>
                </a:cubicBezTo>
                <a:cubicBezTo>
                  <a:pt x="0" y="82"/>
                  <a:pt x="0" y="82"/>
                  <a:pt x="0" y="82"/>
                </a:cubicBezTo>
                <a:cubicBezTo>
                  <a:pt x="0" y="75"/>
                  <a:pt x="5" y="70"/>
                  <a:pt x="12" y="70"/>
                </a:cubicBezTo>
                <a:cubicBezTo>
                  <a:pt x="131" y="70"/>
                  <a:pt x="131" y="70"/>
                  <a:pt x="131" y="70"/>
                </a:cubicBezTo>
                <a:cubicBezTo>
                  <a:pt x="138" y="70"/>
                  <a:pt x="143" y="75"/>
                  <a:pt x="143" y="82"/>
                </a:cubicBezTo>
                <a:cubicBezTo>
                  <a:pt x="143" y="253"/>
                  <a:pt x="143" y="253"/>
                  <a:pt x="143" y="253"/>
                </a:cubicBezTo>
                <a:cubicBezTo>
                  <a:pt x="143" y="260"/>
                  <a:pt x="138" y="266"/>
                  <a:pt x="131" y="266"/>
                </a:cubicBezTo>
                <a:close/>
                <a:moveTo>
                  <a:pt x="124" y="70"/>
                </a:moveTo>
                <a:cubicBezTo>
                  <a:pt x="124" y="0"/>
                  <a:pt x="124" y="0"/>
                  <a:pt x="124" y="0"/>
                </a:cubicBezTo>
                <a:cubicBezTo>
                  <a:pt x="17" y="0"/>
                  <a:pt x="17" y="0"/>
                  <a:pt x="17" y="0"/>
                </a:cubicBezTo>
                <a:cubicBezTo>
                  <a:pt x="17" y="70"/>
                  <a:pt x="17" y="70"/>
                  <a:pt x="17" y="70"/>
                </a:cubicBezTo>
                <a:moveTo>
                  <a:pt x="56" y="33"/>
                </a:moveTo>
                <a:cubicBezTo>
                  <a:pt x="51" y="33"/>
                  <a:pt x="51" y="33"/>
                  <a:pt x="51" y="33"/>
                </a:cubicBezTo>
                <a:cubicBezTo>
                  <a:pt x="51" y="38"/>
                  <a:pt x="51" y="38"/>
                  <a:pt x="51" y="38"/>
                </a:cubicBezTo>
                <a:cubicBezTo>
                  <a:pt x="56" y="38"/>
                  <a:pt x="56" y="38"/>
                  <a:pt x="56" y="38"/>
                </a:cubicBezTo>
                <a:lnTo>
                  <a:pt x="56" y="33"/>
                </a:lnTo>
                <a:close/>
                <a:moveTo>
                  <a:pt x="91" y="33"/>
                </a:moveTo>
                <a:cubicBezTo>
                  <a:pt x="87" y="33"/>
                  <a:pt x="87" y="33"/>
                  <a:pt x="87" y="33"/>
                </a:cubicBezTo>
                <a:cubicBezTo>
                  <a:pt x="87" y="38"/>
                  <a:pt x="87" y="38"/>
                  <a:pt x="87" y="38"/>
                </a:cubicBezTo>
                <a:cubicBezTo>
                  <a:pt x="91" y="38"/>
                  <a:pt x="91" y="38"/>
                  <a:pt x="91" y="38"/>
                </a:cubicBezTo>
                <a:lnTo>
                  <a:pt x="91" y="33"/>
                </a:ln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desktop" title="a desktop PC">
            <a:extLst>
              <a:ext uri="{FF2B5EF4-FFF2-40B4-BE49-F238E27FC236}">
                <a16:creationId xmlns:a16="http://schemas.microsoft.com/office/drawing/2014/main" id="{66F4CA6E-FF46-464D-BC7B-7D432AE18AE2}"/>
              </a:ext>
            </a:extLst>
          </p:cNvPr>
          <p:cNvSpPr>
            <a:spLocks noChangeAspect="1" noEditPoints="1"/>
          </p:cNvSpPr>
          <p:nvPr/>
        </p:nvSpPr>
        <p:spPr bwMode="auto">
          <a:xfrm>
            <a:off x="2491706" y="2050204"/>
            <a:ext cx="2809163" cy="2763297"/>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8" name="server" title="Icon of a server tower">
            <a:extLst>
              <a:ext uri="{FF2B5EF4-FFF2-40B4-BE49-F238E27FC236}">
                <a16:creationId xmlns:a16="http://schemas.microsoft.com/office/drawing/2014/main" id="{E6A9956C-DE9C-9D42-8604-F2AC4B5D9624}"/>
              </a:ext>
            </a:extLst>
          </p:cNvPr>
          <p:cNvSpPr>
            <a:spLocks noChangeAspect="1" noEditPoints="1"/>
          </p:cNvSpPr>
          <p:nvPr/>
        </p:nvSpPr>
        <p:spPr bwMode="auto">
          <a:xfrm>
            <a:off x="1126976" y="2050204"/>
            <a:ext cx="1139318" cy="216398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mail_2" title="Icon of an envelope with an arrow on the lower right pointing right">
            <a:extLst>
              <a:ext uri="{FF2B5EF4-FFF2-40B4-BE49-F238E27FC236}">
                <a16:creationId xmlns:a16="http://schemas.microsoft.com/office/drawing/2014/main" id="{E70FFD18-94D6-7545-9634-F1A1E9FDC3C7}"/>
              </a:ext>
            </a:extLst>
          </p:cNvPr>
          <p:cNvSpPr>
            <a:spLocks noChangeAspect="1" noEditPoints="1"/>
          </p:cNvSpPr>
          <p:nvPr/>
        </p:nvSpPr>
        <p:spPr bwMode="auto">
          <a:xfrm>
            <a:off x="8918699" y="3546690"/>
            <a:ext cx="1849884" cy="1335001"/>
          </a:xfrm>
          <a:custGeom>
            <a:avLst/>
            <a:gdLst>
              <a:gd name="T0" fmla="*/ 341 w 600"/>
              <a:gd name="T1" fmla="*/ 356 h 433"/>
              <a:gd name="T2" fmla="*/ 0 w 600"/>
              <a:gd name="T3" fmla="*/ 356 h 433"/>
              <a:gd name="T4" fmla="*/ 0 w 600"/>
              <a:gd name="T5" fmla="*/ 0 h 433"/>
              <a:gd name="T6" fmla="*/ 600 w 600"/>
              <a:gd name="T7" fmla="*/ 0 h 433"/>
              <a:gd name="T8" fmla="*/ 600 w 600"/>
              <a:gd name="T9" fmla="*/ 269 h 433"/>
              <a:gd name="T10" fmla="*/ 0 w 600"/>
              <a:gd name="T11" fmla="*/ 0 h 433"/>
              <a:gd name="T12" fmla="*/ 300 w 600"/>
              <a:gd name="T13" fmla="*/ 178 h 433"/>
              <a:gd name="T14" fmla="*/ 600 w 600"/>
              <a:gd name="T15" fmla="*/ 0 h 433"/>
              <a:gd name="T16" fmla="*/ 392 w 600"/>
              <a:gd name="T17" fmla="*/ 356 h 433"/>
              <a:gd name="T18" fmla="*/ 600 w 600"/>
              <a:gd name="T19" fmla="*/ 356 h 433"/>
              <a:gd name="T20" fmla="*/ 524 w 600"/>
              <a:gd name="T21" fmla="*/ 433 h 433"/>
              <a:gd name="T22" fmla="*/ 600 w 600"/>
              <a:gd name="T23" fmla="*/ 356 h 433"/>
              <a:gd name="T24" fmla="*/ 524 w 600"/>
              <a:gd name="T25" fmla="*/ 28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0" h="433">
                <a:moveTo>
                  <a:pt x="341" y="356"/>
                </a:moveTo>
                <a:lnTo>
                  <a:pt x="0" y="356"/>
                </a:lnTo>
                <a:lnTo>
                  <a:pt x="0" y="0"/>
                </a:lnTo>
                <a:lnTo>
                  <a:pt x="600" y="0"/>
                </a:lnTo>
                <a:lnTo>
                  <a:pt x="600" y="269"/>
                </a:lnTo>
                <a:moveTo>
                  <a:pt x="0" y="0"/>
                </a:moveTo>
                <a:lnTo>
                  <a:pt x="300" y="178"/>
                </a:lnTo>
                <a:lnTo>
                  <a:pt x="600" y="0"/>
                </a:lnTo>
                <a:moveTo>
                  <a:pt x="392" y="356"/>
                </a:moveTo>
                <a:lnTo>
                  <a:pt x="600" y="356"/>
                </a:lnTo>
                <a:moveTo>
                  <a:pt x="524" y="433"/>
                </a:moveTo>
                <a:lnTo>
                  <a:pt x="600" y="356"/>
                </a:lnTo>
                <a:lnTo>
                  <a:pt x="524" y="280"/>
                </a:lnTo>
              </a:path>
            </a:pathLst>
          </a:custGeom>
          <a:noFill/>
          <a:ln w="222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518435812"/>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068C-8153-C84D-A46C-6E38CFD4BFD2}"/>
              </a:ext>
            </a:extLst>
          </p:cNvPr>
          <p:cNvSpPr>
            <a:spLocks noGrp="1"/>
          </p:cNvSpPr>
          <p:nvPr>
            <p:ph type="title"/>
          </p:nvPr>
        </p:nvSpPr>
        <p:spPr/>
        <p:txBody>
          <a:bodyPr/>
          <a:lstStyle/>
          <a:p>
            <a:r>
              <a:rPr lang="en-US"/>
              <a:t>DevOps Process</a:t>
            </a:r>
          </a:p>
        </p:txBody>
      </p:sp>
      <p:pic>
        <p:nvPicPr>
          <p:cNvPr id="3" name="Picture 2">
            <a:extLst>
              <a:ext uri="{FF2B5EF4-FFF2-40B4-BE49-F238E27FC236}">
                <a16:creationId xmlns:a16="http://schemas.microsoft.com/office/drawing/2014/main" id="{CD6B7FF0-A09D-6847-8B75-B609410B86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6355" y="2710048"/>
            <a:ext cx="1717257" cy="1552480"/>
          </a:xfrm>
          <a:prstGeom prst="rect">
            <a:avLst/>
          </a:prstGeom>
        </p:spPr>
      </p:pic>
      <p:pic>
        <p:nvPicPr>
          <p:cNvPr id="4" name="Picture 3">
            <a:extLst>
              <a:ext uri="{FF2B5EF4-FFF2-40B4-BE49-F238E27FC236}">
                <a16:creationId xmlns:a16="http://schemas.microsoft.com/office/drawing/2014/main" id="{E070C4EB-5A32-774D-97B2-B2E1E1C1BB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126" y="2730610"/>
            <a:ext cx="1771912" cy="1609243"/>
          </a:xfrm>
          <a:prstGeom prst="rect">
            <a:avLst/>
          </a:prstGeom>
        </p:spPr>
      </p:pic>
      <p:pic>
        <p:nvPicPr>
          <p:cNvPr id="5" name="Picture 4">
            <a:extLst>
              <a:ext uri="{FF2B5EF4-FFF2-40B4-BE49-F238E27FC236}">
                <a16:creationId xmlns:a16="http://schemas.microsoft.com/office/drawing/2014/main" id="{3D48352C-7BBA-5C4B-AB38-48B248EB36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186" y="3677302"/>
            <a:ext cx="248659" cy="204611"/>
          </a:xfrm>
          <a:prstGeom prst="rect">
            <a:avLst/>
          </a:prstGeom>
        </p:spPr>
      </p:pic>
      <p:pic>
        <p:nvPicPr>
          <p:cNvPr id="6" name="Picture 5">
            <a:extLst>
              <a:ext uri="{FF2B5EF4-FFF2-40B4-BE49-F238E27FC236}">
                <a16:creationId xmlns:a16="http://schemas.microsoft.com/office/drawing/2014/main" id="{090C53A4-AEEC-FA45-A0EF-CB373F1894A6}"/>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44445" y="1406075"/>
            <a:ext cx="4449340" cy="4449512"/>
          </a:xfrm>
          <a:prstGeom prst="rect">
            <a:avLst/>
          </a:prstGeom>
        </p:spPr>
      </p:pic>
      <p:sp>
        <p:nvSpPr>
          <p:cNvPr id="7" name="TextBox 6">
            <a:extLst>
              <a:ext uri="{FF2B5EF4-FFF2-40B4-BE49-F238E27FC236}">
                <a16:creationId xmlns:a16="http://schemas.microsoft.com/office/drawing/2014/main" id="{763E99AD-57F9-A347-BE88-6842D9F965D6}"/>
              </a:ext>
            </a:extLst>
          </p:cNvPr>
          <p:cNvSpPr txBox="1"/>
          <p:nvPr/>
        </p:nvSpPr>
        <p:spPr>
          <a:xfrm>
            <a:off x="2232003" y="1510138"/>
            <a:ext cx="825154" cy="470856"/>
          </a:xfrm>
          <a:prstGeom prst="rect">
            <a:avLst/>
          </a:prstGeom>
          <a:noFill/>
        </p:spPr>
        <p:txBody>
          <a:bodyPr wrap="square" rtlCol="0">
            <a:spAutoFit/>
          </a:bodyPr>
          <a:lstStyle/>
          <a:p>
            <a:pPr>
              <a:defRPr/>
            </a:pPr>
            <a:r>
              <a:rPr lang="en-US" sz="2400" kern="0">
                <a:latin typeface="Segoe UI Light"/>
                <a:cs typeface="Arial" pitchFamily="34" charset="0"/>
              </a:rPr>
              <a:t>Plan</a:t>
            </a:r>
          </a:p>
        </p:txBody>
      </p:sp>
      <p:sp>
        <p:nvSpPr>
          <p:cNvPr id="8" name="TextBox 7">
            <a:extLst>
              <a:ext uri="{FF2B5EF4-FFF2-40B4-BE49-F238E27FC236}">
                <a16:creationId xmlns:a16="http://schemas.microsoft.com/office/drawing/2014/main" id="{CD61EE13-E987-2046-BBED-61C36D38290F}"/>
              </a:ext>
            </a:extLst>
          </p:cNvPr>
          <p:cNvSpPr txBox="1"/>
          <p:nvPr/>
        </p:nvSpPr>
        <p:spPr>
          <a:xfrm>
            <a:off x="1618140" y="1248566"/>
            <a:ext cx="561372" cy="984757"/>
          </a:xfrm>
          <a:prstGeom prst="rect">
            <a:avLst/>
          </a:prstGeom>
          <a:noFill/>
        </p:spPr>
        <p:txBody>
          <a:bodyPr wrap="none" rtlCol="0">
            <a:spAutoFit/>
          </a:bodyPr>
          <a:lstStyle/>
          <a:p>
            <a:r>
              <a:rPr lang="en-US" sz="5799">
                <a:latin typeface="+mj-lt"/>
                <a:cs typeface="Arial" pitchFamily="34" charset="0"/>
              </a:rPr>
              <a:t>1</a:t>
            </a:r>
          </a:p>
        </p:txBody>
      </p:sp>
      <p:sp>
        <p:nvSpPr>
          <p:cNvPr id="9" name="TextBox 8">
            <a:extLst>
              <a:ext uri="{FF2B5EF4-FFF2-40B4-BE49-F238E27FC236}">
                <a16:creationId xmlns:a16="http://schemas.microsoft.com/office/drawing/2014/main" id="{931D1BAD-90F2-A94A-B37B-69E187A8BCDA}"/>
              </a:ext>
            </a:extLst>
          </p:cNvPr>
          <p:cNvSpPr txBox="1"/>
          <p:nvPr/>
        </p:nvSpPr>
        <p:spPr>
          <a:xfrm>
            <a:off x="8925895" y="1510138"/>
            <a:ext cx="2372756" cy="470856"/>
          </a:xfrm>
          <a:prstGeom prst="rect">
            <a:avLst/>
          </a:prstGeom>
          <a:noFill/>
        </p:spPr>
        <p:txBody>
          <a:bodyPr wrap="square" rtlCol="0">
            <a:spAutoFit/>
          </a:bodyPr>
          <a:lstStyle/>
          <a:p>
            <a:pPr>
              <a:defRPr/>
            </a:pPr>
            <a:r>
              <a:rPr lang="en-US" sz="2400" kern="0">
                <a:latin typeface="Segoe UI Light"/>
                <a:cs typeface="Arial" pitchFamily="34" charset="0"/>
              </a:rPr>
              <a:t>Monitor + Learn</a:t>
            </a:r>
          </a:p>
        </p:txBody>
      </p:sp>
      <p:sp>
        <p:nvSpPr>
          <p:cNvPr id="10" name="TextBox 9">
            <a:extLst>
              <a:ext uri="{FF2B5EF4-FFF2-40B4-BE49-F238E27FC236}">
                <a16:creationId xmlns:a16="http://schemas.microsoft.com/office/drawing/2014/main" id="{99EC7C8B-6040-7D41-A4F8-9B4E1142C697}"/>
              </a:ext>
            </a:extLst>
          </p:cNvPr>
          <p:cNvSpPr txBox="1"/>
          <p:nvPr/>
        </p:nvSpPr>
        <p:spPr>
          <a:xfrm>
            <a:off x="8925895" y="5511939"/>
            <a:ext cx="1489369" cy="470856"/>
          </a:xfrm>
          <a:prstGeom prst="rect">
            <a:avLst/>
          </a:prstGeom>
          <a:noFill/>
        </p:spPr>
        <p:txBody>
          <a:bodyPr wrap="square" rtlCol="0">
            <a:spAutoFit/>
          </a:bodyPr>
          <a:lstStyle/>
          <a:p>
            <a:pPr>
              <a:defRPr/>
            </a:pPr>
            <a:r>
              <a:rPr lang="en-US" sz="2400" kern="0">
                <a:latin typeface="Segoe UI Light"/>
                <a:cs typeface="Arial" pitchFamily="34" charset="0"/>
              </a:rPr>
              <a:t>Release</a:t>
            </a:r>
          </a:p>
        </p:txBody>
      </p:sp>
      <p:sp>
        <p:nvSpPr>
          <p:cNvPr id="11" name="TextBox 10">
            <a:extLst>
              <a:ext uri="{FF2B5EF4-FFF2-40B4-BE49-F238E27FC236}">
                <a16:creationId xmlns:a16="http://schemas.microsoft.com/office/drawing/2014/main" id="{30A70C94-EC60-604E-BFE6-133D82F5CCC6}"/>
              </a:ext>
            </a:extLst>
          </p:cNvPr>
          <p:cNvSpPr txBox="1"/>
          <p:nvPr/>
        </p:nvSpPr>
        <p:spPr>
          <a:xfrm>
            <a:off x="2232003" y="5511939"/>
            <a:ext cx="2140175" cy="470856"/>
          </a:xfrm>
          <a:prstGeom prst="rect">
            <a:avLst/>
          </a:prstGeom>
          <a:noFill/>
        </p:spPr>
        <p:txBody>
          <a:bodyPr wrap="square" rtlCol="0">
            <a:spAutoFit/>
          </a:bodyPr>
          <a:lstStyle/>
          <a:p>
            <a:pPr>
              <a:defRPr/>
            </a:pPr>
            <a:r>
              <a:rPr lang="en-US" sz="2400" kern="0">
                <a:latin typeface="Segoe UI Light"/>
                <a:cs typeface="Arial" pitchFamily="34" charset="0"/>
              </a:rPr>
              <a:t>Develop + Test</a:t>
            </a:r>
          </a:p>
        </p:txBody>
      </p:sp>
      <p:sp>
        <p:nvSpPr>
          <p:cNvPr id="12" name="TextBox 11">
            <a:extLst>
              <a:ext uri="{FF2B5EF4-FFF2-40B4-BE49-F238E27FC236}">
                <a16:creationId xmlns:a16="http://schemas.microsoft.com/office/drawing/2014/main" id="{83B73BBD-791B-D945-B369-0F17DF49873E}"/>
              </a:ext>
            </a:extLst>
          </p:cNvPr>
          <p:cNvSpPr txBox="1"/>
          <p:nvPr/>
        </p:nvSpPr>
        <p:spPr>
          <a:xfrm>
            <a:off x="1618140" y="5250367"/>
            <a:ext cx="561372" cy="984757"/>
          </a:xfrm>
          <a:prstGeom prst="rect">
            <a:avLst/>
          </a:prstGeom>
          <a:noFill/>
        </p:spPr>
        <p:txBody>
          <a:bodyPr wrap="none" rtlCol="0">
            <a:spAutoFit/>
          </a:bodyPr>
          <a:lstStyle/>
          <a:p>
            <a:r>
              <a:rPr lang="en-US" sz="5799">
                <a:cs typeface="Arial" pitchFamily="34" charset="0"/>
              </a:rPr>
              <a:t>2</a:t>
            </a:r>
            <a:endParaRPr lang="en-US" sz="5799">
              <a:latin typeface="Arial" pitchFamily="34" charset="0"/>
              <a:cs typeface="Arial" pitchFamily="34" charset="0"/>
            </a:endParaRPr>
          </a:p>
        </p:txBody>
      </p:sp>
      <p:sp>
        <p:nvSpPr>
          <p:cNvPr id="13" name="TextBox 12">
            <a:extLst>
              <a:ext uri="{FF2B5EF4-FFF2-40B4-BE49-F238E27FC236}">
                <a16:creationId xmlns:a16="http://schemas.microsoft.com/office/drawing/2014/main" id="{E3588AAC-0D22-F949-BCE6-62E433F1F80E}"/>
              </a:ext>
            </a:extLst>
          </p:cNvPr>
          <p:cNvSpPr txBox="1"/>
          <p:nvPr/>
        </p:nvSpPr>
        <p:spPr>
          <a:xfrm>
            <a:off x="246580" y="3418936"/>
            <a:ext cx="2668284" cy="443198"/>
          </a:xfrm>
          <a:prstGeom prst="rect">
            <a:avLst/>
          </a:prstGeom>
          <a:noFill/>
        </p:spPr>
        <p:txBody>
          <a:bodyPr wrap="square" lIns="0" tIns="0" rIns="0" bIns="0" rtlCol="0">
            <a:spAutoFit/>
          </a:bodyPr>
          <a:lstStyle/>
          <a:p>
            <a:pPr algn="r" defTabSz="1267656">
              <a:lnSpc>
                <a:spcPct val="90000"/>
              </a:lnSpc>
              <a:defRPr/>
            </a:pPr>
            <a:r>
              <a:rPr lang="en-US" sz="3200">
                <a:latin typeface="+mj-lt"/>
                <a:cs typeface="Segoe UI Semilight" panose="020B0402040204020203" pitchFamily="34" charset="0"/>
              </a:rPr>
              <a:t>Development</a:t>
            </a:r>
          </a:p>
        </p:txBody>
      </p:sp>
      <p:sp>
        <p:nvSpPr>
          <p:cNvPr id="14" name="TextBox 13">
            <a:extLst>
              <a:ext uri="{FF2B5EF4-FFF2-40B4-BE49-F238E27FC236}">
                <a16:creationId xmlns:a16="http://schemas.microsoft.com/office/drawing/2014/main" id="{ACD75CDE-51AD-784D-A47F-B7C2E72F4487}"/>
              </a:ext>
            </a:extLst>
          </p:cNvPr>
          <p:cNvSpPr txBox="1"/>
          <p:nvPr/>
        </p:nvSpPr>
        <p:spPr>
          <a:xfrm>
            <a:off x="9223259" y="3418936"/>
            <a:ext cx="2075391" cy="443198"/>
          </a:xfrm>
          <a:prstGeom prst="rect">
            <a:avLst/>
          </a:prstGeom>
          <a:noFill/>
        </p:spPr>
        <p:txBody>
          <a:bodyPr wrap="square" lIns="0" tIns="0" rIns="0" bIns="0" rtlCol="0">
            <a:spAutoFit/>
          </a:bodyPr>
          <a:lstStyle/>
          <a:p>
            <a:pPr defTabSz="1267656">
              <a:lnSpc>
                <a:spcPct val="90000"/>
              </a:lnSpc>
              <a:defRPr/>
            </a:pPr>
            <a:r>
              <a:rPr lang="en-US" sz="3200">
                <a:latin typeface="+mj-lt"/>
                <a:cs typeface="Segoe UI Semilight" panose="020B0402040204020203" pitchFamily="34" charset="0"/>
              </a:rPr>
              <a:t>Production</a:t>
            </a:r>
          </a:p>
        </p:txBody>
      </p:sp>
      <p:sp>
        <p:nvSpPr>
          <p:cNvPr id="15" name="TextBox 14">
            <a:extLst>
              <a:ext uri="{FF2B5EF4-FFF2-40B4-BE49-F238E27FC236}">
                <a16:creationId xmlns:a16="http://schemas.microsoft.com/office/drawing/2014/main" id="{426178A4-B11E-EF42-AE95-6C27D792B430}"/>
              </a:ext>
            </a:extLst>
          </p:cNvPr>
          <p:cNvSpPr txBox="1"/>
          <p:nvPr/>
        </p:nvSpPr>
        <p:spPr>
          <a:xfrm>
            <a:off x="8259535" y="1248566"/>
            <a:ext cx="561372" cy="984757"/>
          </a:xfrm>
          <a:prstGeom prst="rect">
            <a:avLst/>
          </a:prstGeom>
          <a:noFill/>
        </p:spPr>
        <p:txBody>
          <a:bodyPr wrap="none" rtlCol="0">
            <a:spAutoFit/>
          </a:bodyPr>
          <a:lstStyle/>
          <a:p>
            <a:r>
              <a:rPr lang="en-US" sz="5799">
                <a:cs typeface="Arial" pitchFamily="34" charset="0"/>
              </a:rPr>
              <a:t>4</a:t>
            </a:r>
            <a:endParaRPr lang="en-US" sz="5799">
              <a:latin typeface="Arial" pitchFamily="34" charset="0"/>
              <a:cs typeface="Arial" pitchFamily="34" charset="0"/>
            </a:endParaRPr>
          </a:p>
        </p:txBody>
      </p:sp>
      <p:sp>
        <p:nvSpPr>
          <p:cNvPr id="16" name="TextBox 15">
            <a:extLst>
              <a:ext uri="{FF2B5EF4-FFF2-40B4-BE49-F238E27FC236}">
                <a16:creationId xmlns:a16="http://schemas.microsoft.com/office/drawing/2014/main" id="{7E240444-BB6B-CF47-B975-1757ECC647B3}"/>
              </a:ext>
            </a:extLst>
          </p:cNvPr>
          <p:cNvSpPr txBox="1"/>
          <p:nvPr/>
        </p:nvSpPr>
        <p:spPr>
          <a:xfrm>
            <a:off x="8259535" y="5250367"/>
            <a:ext cx="561372" cy="984757"/>
          </a:xfrm>
          <a:prstGeom prst="rect">
            <a:avLst/>
          </a:prstGeom>
          <a:noFill/>
        </p:spPr>
        <p:txBody>
          <a:bodyPr wrap="none" rtlCol="0">
            <a:spAutoFit/>
          </a:bodyPr>
          <a:lstStyle/>
          <a:p>
            <a:r>
              <a:rPr lang="en-US" sz="5799">
                <a:cs typeface="Arial" pitchFamily="34" charset="0"/>
              </a:rPr>
              <a:t>3</a:t>
            </a:r>
            <a:endParaRPr lang="en-US" sz="5799">
              <a:latin typeface="Arial" pitchFamily="34" charset="0"/>
              <a:cs typeface="Arial" pitchFamily="34" charset="0"/>
            </a:endParaRPr>
          </a:p>
        </p:txBody>
      </p:sp>
      <p:sp>
        <p:nvSpPr>
          <p:cNvPr id="17" name="Freeform 8">
            <a:extLst>
              <a:ext uri="{FF2B5EF4-FFF2-40B4-BE49-F238E27FC236}">
                <a16:creationId xmlns:a16="http://schemas.microsoft.com/office/drawing/2014/main" id="{A3314897-6244-894D-B3A3-7E66383C879D}"/>
              </a:ext>
            </a:extLst>
          </p:cNvPr>
          <p:cNvSpPr>
            <a:spLocks/>
          </p:cNvSpPr>
          <p:nvPr/>
        </p:nvSpPr>
        <p:spPr bwMode="auto">
          <a:xfrm>
            <a:off x="3764336" y="1325734"/>
            <a:ext cx="2304724" cy="2304724"/>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18" name="Freeform 10">
            <a:extLst>
              <a:ext uri="{FF2B5EF4-FFF2-40B4-BE49-F238E27FC236}">
                <a16:creationId xmlns:a16="http://schemas.microsoft.com/office/drawing/2014/main" id="{EB78ED06-E39A-014C-8D93-F4DB2BDDB0F0}"/>
              </a:ext>
            </a:extLst>
          </p:cNvPr>
          <p:cNvSpPr>
            <a:spLocks/>
          </p:cNvSpPr>
          <p:nvPr/>
        </p:nvSpPr>
        <p:spPr bwMode="auto">
          <a:xfrm>
            <a:off x="3764336" y="3630458"/>
            <a:ext cx="2304724" cy="2306311"/>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19" name="Freeform 13">
            <a:extLst>
              <a:ext uri="{FF2B5EF4-FFF2-40B4-BE49-F238E27FC236}">
                <a16:creationId xmlns:a16="http://schemas.microsoft.com/office/drawing/2014/main" id="{C1954A61-AB52-2245-9579-47881E02EBD8}"/>
              </a:ext>
            </a:extLst>
          </p:cNvPr>
          <p:cNvSpPr>
            <a:spLocks/>
          </p:cNvSpPr>
          <p:nvPr/>
        </p:nvSpPr>
        <p:spPr bwMode="auto">
          <a:xfrm>
            <a:off x="6069060" y="1325734"/>
            <a:ext cx="2304724" cy="2304724"/>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F9349"/>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20" name="Freeform 7">
            <a:extLst>
              <a:ext uri="{FF2B5EF4-FFF2-40B4-BE49-F238E27FC236}">
                <a16:creationId xmlns:a16="http://schemas.microsoft.com/office/drawing/2014/main" id="{924CF9EE-A0E8-5D40-B9B8-13AC65DE7E63}"/>
              </a:ext>
            </a:extLst>
          </p:cNvPr>
          <p:cNvSpPr>
            <a:spLocks/>
          </p:cNvSpPr>
          <p:nvPr/>
        </p:nvSpPr>
        <p:spPr bwMode="auto">
          <a:xfrm>
            <a:off x="3764336" y="1325734"/>
            <a:ext cx="2304724" cy="2304724"/>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8661C6"/>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21" name="Freeform 9">
            <a:extLst>
              <a:ext uri="{FF2B5EF4-FFF2-40B4-BE49-F238E27FC236}">
                <a16:creationId xmlns:a16="http://schemas.microsoft.com/office/drawing/2014/main" id="{6415C303-85BB-A64F-BF01-1588226717E1}"/>
              </a:ext>
            </a:extLst>
          </p:cNvPr>
          <p:cNvSpPr>
            <a:spLocks/>
          </p:cNvSpPr>
          <p:nvPr/>
        </p:nvSpPr>
        <p:spPr bwMode="auto">
          <a:xfrm>
            <a:off x="3764336" y="3630458"/>
            <a:ext cx="2304724" cy="2306311"/>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D83A00"/>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22" name="Freeform 11">
            <a:extLst>
              <a:ext uri="{FF2B5EF4-FFF2-40B4-BE49-F238E27FC236}">
                <a16:creationId xmlns:a16="http://schemas.microsoft.com/office/drawing/2014/main" id="{C0ECB45C-A072-0E43-826D-9B411DCDEFEB}"/>
              </a:ext>
            </a:extLst>
          </p:cNvPr>
          <p:cNvSpPr>
            <a:spLocks/>
          </p:cNvSpPr>
          <p:nvPr/>
        </p:nvSpPr>
        <p:spPr bwMode="auto">
          <a:xfrm>
            <a:off x="6069060" y="3630458"/>
            <a:ext cx="2304724" cy="2306311"/>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0078D5"/>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23" name="Freeform 14">
            <a:extLst>
              <a:ext uri="{FF2B5EF4-FFF2-40B4-BE49-F238E27FC236}">
                <a16:creationId xmlns:a16="http://schemas.microsoft.com/office/drawing/2014/main" id="{FA86E392-36D8-8A4A-909D-211CDFB4C327}"/>
              </a:ext>
            </a:extLst>
          </p:cNvPr>
          <p:cNvSpPr>
            <a:spLocks/>
          </p:cNvSpPr>
          <p:nvPr/>
        </p:nvSpPr>
        <p:spPr bwMode="auto">
          <a:xfrm>
            <a:off x="6069060" y="1325734"/>
            <a:ext cx="2304724" cy="2304724"/>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840919171"/>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6"/>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600"/>
                                        <p:tgtEl>
                                          <p:spTgt spid="3"/>
                                        </p:tgtEl>
                                      </p:cBhvr>
                                    </p:animEffect>
                                  </p:childTnLst>
                                </p:cTn>
                              </p:par>
                              <p:par>
                                <p:cTn id="62" presetID="35" presetClass="path" presetSubtype="0" decel="100000" fill="hold" nodeType="withEffect">
                                  <p:stCondLst>
                                    <p:cond delay="500"/>
                                  </p:stCondLst>
                                  <p:childTnLst>
                                    <p:animMotion origin="layout" path="M 0.05565 0.00023 L 4.76385E-6 0.00023 " pathEditMode="relative" rAng="0" ptsTypes="AA">
                                      <p:cBhvr>
                                        <p:cTn id="63" dur="800" fill="hold"/>
                                        <p:tgtEl>
                                          <p:spTgt spid="3"/>
                                        </p:tgtEl>
                                        <p:attrNameLst>
                                          <p:attrName>ppt_x</p:attrName>
                                          <p:attrName>ppt_y</p:attrName>
                                        </p:attrNameLst>
                                      </p:cBhvr>
                                      <p:rCtr x="-2783" y="0"/>
                                    </p:animMotion>
                                  </p:childTnLst>
                                </p:cTn>
                              </p:par>
                              <p:par>
                                <p:cTn id="64" presetID="10" presetClass="entr" presetSubtype="0" fill="hold" nodeType="withEffect">
                                  <p:stCondLst>
                                    <p:cond delay="50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600"/>
                                        <p:tgtEl>
                                          <p:spTgt spid="4"/>
                                        </p:tgtEl>
                                      </p:cBhvr>
                                    </p:animEffect>
                                  </p:childTnLst>
                                </p:cTn>
                              </p:par>
                              <p:par>
                                <p:cTn id="67" presetID="35" presetClass="path" presetSubtype="0" decel="100000" fill="hold" nodeType="withEffect">
                                  <p:stCondLst>
                                    <p:cond delay="500"/>
                                  </p:stCondLst>
                                  <p:childTnLst>
                                    <p:animMotion origin="layout" path="M -0.04557 0.00023 L -1.87388E-6 0.00023 " pathEditMode="relative" rAng="0" ptsTypes="AA">
                                      <p:cBhvr>
                                        <p:cTn id="68" dur="800" fill="hold"/>
                                        <p:tgtEl>
                                          <p:spTgt spid="4"/>
                                        </p:tgtEl>
                                        <p:attrNameLst>
                                          <p:attrName>ppt_x</p:attrName>
                                          <p:attrName>ppt_y</p:attrName>
                                        </p:attrNameLst>
                                      </p:cBhvr>
                                      <p:rCtr x="2272" y="0"/>
                                    </p:animMotion>
                                  </p:childTnLst>
                                </p:cTn>
                              </p:par>
                              <p:par>
                                <p:cTn id="69" presetID="10" presetClass="entr" presetSubtype="0" fill="hold" nodeType="withEffect">
                                  <p:stCondLst>
                                    <p:cond delay="50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600"/>
                                        <p:tgtEl>
                                          <p:spTgt spid="5"/>
                                        </p:tgtEl>
                                      </p:cBhvr>
                                    </p:animEffect>
                                  </p:childTnLst>
                                </p:cTn>
                              </p:par>
                              <p:par>
                                <p:cTn id="72" presetID="35" presetClass="path" presetSubtype="0" decel="100000" fill="hold" nodeType="withEffect">
                                  <p:stCondLst>
                                    <p:cond delay="500"/>
                                  </p:stCondLst>
                                  <p:childTnLst>
                                    <p:animMotion origin="layout" path="M 0.05565 0.00023 L 4.76385E-6 0.00023 " pathEditMode="relative" rAng="0" ptsTypes="AA">
                                      <p:cBhvr>
                                        <p:cTn id="73" dur="800" fill="hold"/>
                                        <p:tgtEl>
                                          <p:spTgt spid="5"/>
                                        </p:tgtEl>
                                        <p:attrNameLst>
                                          <p:attrName>ppt_x</p:attrName>
                                          <p:attrName>ppt_y</p:attrName>
                                        </p:attrNameLst>
                                      </p:cBhvr>
                                      <p:rCtr x="-27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5" grpId="0"/>
      <p:bldP spid="16" grpId="0"/>
      <p:bldP spid="19"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75D5-DE41-BC4B-9D12-FF2EE27EC6B9}"/>
              </a:ext>
            </a:extLst>
          </p:cNvPr>
          <p:cNvSpPr>
            <a:spLocks noGrp="1"/>
          </p:cNvSpPr>
          <p:nvPr>
            <p:ph type="title"/>
          </p:nvPr>
        </p:nvSpPr>
        <p:spPr>
          <a:xfrm>
            <a:off x="586800" y="580310"/>
            <a:ext cx="9144000" cy="553998"/>
          </a:xfrm>
        </p:spPr>
        <p:txBody>
          <a:bodyPr/>
          <a:lstStyle/>
          <a:p>
            <a:r>
              <a:rPr lang="en-US" sz="3600"/>
              <a:t>DevOps</a:t>
            </a:r>
          </a:p>
        </p:txBody>
      </p:sp>
      <p:sp>
        <p:nvSpPr>
          <p:cNvPr id="3" name="Text Placeholder 2">
            <a:extLst>
              <a:ext uri="{FF2B5EF4-FFF2-40B4-BE49-F238E27FC236}">
                <a16:creationId xmlns:a16="http://schemas.microsoft.com/office/drawing/2014/main" id="{B23F0AF0-3E5A-7C4A-AC12-C82ED36C2613}"/>
              </a:ext>
            </a:extLst>
          </p:cNvPr>
          <p:cNvSpPr>
            <a:spLocks noGrp="1"/>
          </p:cNvSpPr>
          <p:nvPr>
            <p:ph type="body" sz="quarter" idx="12"/>
          </p:nvPr>
        </p:nvSpPr>
        <p:spPr>
          <a:xfrm>
            <a:off x="1524000" y="2128653"/>
            <a:ext cx="9144000" cy="1661993"/>
          </a:xfrm>
        </p:spPr>
        <p:txBody>
          <a:bodyPr/>
          <a:lstStyle/>
          <a:p>
            <a:pPr algn="ctr"/>
            <a:r>
              <a:rPr lang="en-US" sz="3600"/>
              <a:t>DevOps is the union of people, process, and products to enable continuous delivery of </a:t>
            </a:r>
            <a:r>
              <a:rPr lang="en-US" sz="3600" b="1">
                <a:solidFill>
                  <a:srgbClr val="FEF000"/>
                </a:solidFill>
              </a:rPr>
              <a:t>value</a:t>
            </a:r>
            <a:r>
              <a:rPr lang="en-US" sz="3600"/>
              <a:t> to our end users.</a:t>
            </a:r>
          </a:p>
        </p:txBody>
      </p:sp>
    </p:spTree>
    <p:extLst>
      <p:ext uri="{BB962C8B-B14F-4D97-AF65-F5344CB8AC3E}">
        <p14:creationId xmlns:p14="http://schemas.microsoft.com/office/powerpoint/2010/main" val="9070023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D647-0670-354D-BCAD-78F4A837C867}"/>
              </a:ext>
            </a:extLst>
          </p:cNvPr>
          <p:cNvSpPr>
            <a:spLocks noGrp="1"/>
          </p:cNvSpPr>
          <p:nvPr>
            <p:ph type="title"/>
          </p:nvPr>
        </p:nvSpPr>
        <p:spPr/>
        <p:txBody>
          <a:bodyPr/>
          <a:lstStyle/>
          <a:p>
            <a:r>
              <a:rPr lang="en-US" dirty="0"/>
              <a:t>Azure Machine Learning Service</a:t>
            </a:r>
          </a:p>
        </p:txBody>
      </p:sp>
      <p:sp>
        <p:nvSpPr>
          <p:cNvPr id="3" name="Marcador de texto 2">
            <a:extLst>
              <a:ext uri="{FF2B5EF4-FFF2-40B4-BE49-F238E27FC236}">
                <a16:creationId xmlns:a16="http://schemas.microsoft.com/office/drawing/2014/main" id="{10DE37E0-9480-45D0-880A-D612F1C92A3D}"/>
              </a:ext>
            </a:extLst>
          </p:cNvPr>
          <p:cNvSpPr>
            <a:spLocks noGrp="1"/>
          </p:cNvSpPr>
          <p:nvPr>
            <p:ph type="body" sz="quarter" idx="12"/>
          </p:nvPr>
        </p:nvSpPr>
        <p:spPr/>
        <p:txBody>
          <a:bodyPr/>
          <a:lstStyle/>
          <a:p>
            <a:r>
              <a:rPr lang="es-ES" dirty="0" err="1"/>
              <a:t>service</a:t>
            </a:r>
            <a:r>
              <a:rPr lang="es-ES" dirty="0"/>
              <a:t> </a:t>
            </a:r>
            <a:r>
              <a:rPr lang="es-ES" dirty="0" err="1"/>
              <a:t>overview</a:t>
            </a:r>
            <a:endParaRPr lang="es-ES" dirty="0"/>
          </a:p>
        </p:txBody>
      </p:sp>
    </p:spTree>
    <p:extLst>
      <p:ext uri="{BB962C8B-B14F-4D97-AF65-F5344CB8AC3E}">
        <p14:creationId xmlns:p14="http://schemas.microsoft.com/office/powerpoint/2010/main" val="3501703337"/>
      </p:ext>
    </p:extLst>
  </p:cSld>
  <p:clrMapOvr>
    <a:masterClrMapping/>
  </p:clrMapOvr>
  <p:transition spd="med" advClick="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the Azure Machine Learning Service portal">
            <a:extLst>
              <a:ext uri="{FF2B5EF4-FFF2-40B4-BE49-F238E27FC236}">
                <a16:creationId xmlns:a16="http://schemas.microsoft.com/office/drawing/2014/main" id="{DAB06EFE-BD84-D248-8CDB-C7FBE51B8FF6}"/>
              </a:ext>
            </a:extLst>
          </p:cNvPr>
          <p:cNvPicPr>
            <a:picLocks noChangeAspect="1"/>
          </p:cNvPicPr>
          <p:nvPr/>
        </p:nvPicPr>
        <p:blipFill>
          <a:blip r:embed="rId3"/>
          <a:stretch>
            <a:fillRect/>
          </a:stretch>
        </p:blipFill>
        <p:spPr>
          <a:xfrm>
            <a:off x="1049976" y="881959"/>
            <a:ext cx="10092047" cy="5094081"/>
          </a:xfrm>
          <a:prstGeom prst="rect">
            <a:avLst/>
          </a:prstGeom>
        </p:spPr>
      </p:pic>
      <p:sp>
        <p:nvSpPr>
          <p:cNvPr id="6" name="TextBox 5">
            <a:extLst>
              <a:ext uri="{FF2B5EF4-FFF2-40B4-BE49-F238E27FC236}">
                <a16:creationId xmlns:a16="http://schemas.microsoft.com/office/drawing/2014/main" id="{EB130B1C-1953-014A-9A87-C0D3A8E7AD96}"/>
              </a:ext>
            </a:extLst>
          </p:cNvPr>
          <p:cNvSpPr txBox="1"/>
          <p:nvPr/>
        </p:nvSpPr>
        <p:spPr>
          <a:xfrm>
            <a:off x="5049206" y="266901"/>
            <a:ext cx="2093586" cy="430887"/>
          </a:xfrm>
          <a:prstGeom prst="rect">
            <a:avLst/>
          </a:prstGeom>
          <a:noFill/>
        </p:spPr>
        <p:txBody>
          <a:bodyPr wrap="none" lIns="0" tIns="0" rIns="0" bIns="0" rtlCol="0">
            <a:spAutoFit/>
          </a:bodyPr>
          <a:lstStyle/>
          <a:p>
            <a:pPr algn="ctr"/>
            <a:r>
              <a:rPr lang="en-US" sz="2800" err="1">
                <a:gradFill>
                  <a:gsLst>
                    <a:gs pos="2917">
                      <a:schemeClr val="tx1"/>
                    </a:gs>
                    <a:gs pos="30000">
                      <a:schemeClr val="tx1"/>
                    </a:gs>
                  </a:gsLst>
                  <a:lin ang="5400000" scaled="0"/>
                </a:gradFill>
              </a:rPr>
              <a:t>ml.azure.com</a:t>
            </a:r>
            <a:endParaRPr lang="en-US" sz="28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78436204"/>
      </p:ext>
    </p:extLst>
  </p:cSld>
  <p:clrMapOvr>
    <a:masterClrMapping/>
  </p:clrMapOvr>
  <p:transition advClick="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066819"/>
          </a:xfrm>
        </p:spPr>
        <p:txBody>
          <a:bodyPr/>
          <a:lstStyle/>
          <a:p>
            <a:pPr>
              <a:tabLst>
                <a:tab pos="344488" algn="l"/>
              </a:tabLst>
            </a:pPr>
            <a:r>
              <a:rPr lang="en-US" sz="2000" b="1"/>
              <a:t>Datasets</a:t>
            </a:r>
            <a:r>
              <a:rPr lang="en-US" sz="2000"/>
              <a:t> – registered, known data sets</a:t>
            </a:r>
          </a:p>
          <a:p>
            <a:pPr>
              <a:tabLst>
                <a:tab pos="344488" algn="l"/>
              </a:tabLst>
            </a:pPr>
            <a:r>
              <a:rPr lang="en-US" sz="2000" b="1"/>
              <a:t>Experiments</a:t>
            </a:r>
            <a:r>
              <a:rPr lang="en-US" sz="2000"/>
              <a:t> – Training runs</a:t>
            </a:r>
          </a:p>
          <a:p>
            <a:pPr>
              <a:tabLst>
                <a:tab pos="344488" algn="l"/>
              </a:tabLst>
            </a:pPr>
            <a:r>
              <a:rPr lang="en-US" sz="2000" b="1"/>
              <a:t>Models</a:t>
            </a:r>
            <a:r>
              <a:rPr lang="en-US" sz="2000"/>
              <a:t> – Registered, versioned models</a:t>
            </a:r>
          </a:p>
          <a:p>
            <a:pPr>
              <a:tabLst>
                <a:tab pos="344488" algn="l"/>
              </a:tabLst>
            </a:pPr>
            <a:r>
              <a:rPr lang="en-US" sz="2000" b="1"/>
              <a:t>Endpoints:</a:t>
            </a:r>
          </a:p>
          <a:p>
            <a:pPr>
              <a:tabLst>
                <a:tab pos="344488" algn="l"/>
              </a:tabLst>
            </a:pPr>
            <a:r>
              <a:rPr lang="en-US" sz="2000"/>
              <a:t>	</a:t>
            </a:r>
            <a:r>
              <a:rPr lang="en-US" sz="2000" b="1"/>
              <a:t>Real-time Endpoints </a:t>
            </a:r>
            <a:r>
              <a:rPr lang="en-US" sz="2000"/>
              <a:t>– Deployed model endpoints</a:t>
            </a:r>
          </a:p>
          <a:p>
            <a:pPr>
              <a:tabLst>
                <a:tab pos="344488" algn="l"/>
              </a:tabLst>
            </a:pPr>
            <a:r>
              <a:rPr lang="en-US" sz="2000"/>
              <a:t>	</a:t>
            </a:r>
            <a:r>
              <a:rPr lang="en-US" sz="2000" b="1"/>
              <a:t>Pipeline Endpoints </a:t>
            </a:r>
            <a:r>
              <a:rPr lang="en-US" sz="2000"/>
              <a:t>– Training workflows</a:t>
            </a:r>
          </a:p>
          <a:p>
            <a:pPr>
              <a:tabLst>
                <a:tab pos="344488" algn="l"/>
              </a:tabLst>
            </a:pPr>
            <a:r>
              <a:rPr lang="en-US" sz="2000" b="1"/>
              <a:t>Compute</a:t>
            </a:r>
            <a:r>
              <a:rPr lang="en-US" sz="2000"/>
              <a:t> – Managed compute</a:t>
            </a:r>
          </a:p>
          <a:p>
            <a:pPr>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 Service</a:t>
            </a:r>
          </a:p>
        </p:txBody>
      </p:sp>
      <p:pic>
        <p:nvPicPr>
          <p:cNvPr id="12" name="Picture 11">
            <a:extLst>
              <a:ext uri="{FF2B5EF4-FFF2-40B4-BE49-F238E27FC236}">
                <a16:creationId xmlns:a16="http://schemas.microsoft.com/office/drawing/2014/main" id="{462E5684-CF59-544F-8787-E3F5BBED728A}"/>
              </a:ext>
            </a:extLst>
          </p:cNvPr>
          <p:cNvPicPr>
            <a:picLocks noChangeAspect="1"/>
          </p:cNvPicPr>
          <p:nvPr/>
        </p:nvPicPr>
        <p:blipFill rotWithShape="1">
          <a:blip r:embed="rId3"/>
          <a:srcRect l="1008" t="37416" r="83627" b="17241"/>
          <a:stretch/>
        </p:blipFill>
        <p:spPr>
          <a:xfrm>
            <a:off x="940420" y="1773044"/>
            <a:ext cx="2694877" cy="4014439"/>
          </a:xfrm>
          <a:prstGeom prst="rect">
            <a:avLst/>
          </a:prstGeom>
        </p:spPr>
      </p:pic>
    </p:spTree>
    <p:extLst>
      <p:ext uri="{BB962C8B-B14F-4D97-AF65-F5344CB8AC3E}">
        <p14:creationId xmlns:p14="http://schemas.microsoft.com/office/powerpoint/2010/main" val="3451009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066819"/>
          </a:xfrm>
        </p:spPr>
        <p:txBody>
          <a:bodyPr/>
          <a:lstStyle/>
          <a:p>
            <a:pPr>
              <a:tabLst>
                <a:tab pos="344488" algn="l"/>
              </a:tabLst>
            </a:pPr>
            <a:r>
              <a:rPr lang="en-US" sz="2000" b="1"/>
              <a:t>Datasets</a:t>
            </a:r>
            <a:r>
              <a:rPr lang="en-US" sz="2000"/>
              <a:t> – registered, known data sets</a:t>
            </a:r>
          </a:p>
          <a:p>
            <a:pPr>
              <a:tabLst>
                <a:tab pos="344488" algn="l"/>
              </a:tabLst>
            </a:pPr>
            <a:r>
              <a:rPr lang="en-US" sz="2000" b="1"/>
              <a:t>Experiments</a:t>
            </a:r>
            <a:r>
              <a:rPr lang="en-US" sz="2000"/>
              <a:t> – Training runs</a:t>
            </a:r>
          </a:p>
          <a:p>
            <a:pPr>
              <a:tabLst>
                <a:tab pos="344488" algn="l"/>
              </a:tabLst>
            </a:pPr>
            <a:r>
              <a:rPr lang="en-US" sz="2000" b="1"/>
              <a:t>Models</a:t>
            </a:r>
            <a:r>
              <a:rPr lang="en-US" sz="2000"/>
              <a:t> – Registered, versioned models</a:t>
            </a:r>
          </a:p>
          <a:p>
            <a:pPr>
              <a:tabLst>
                <a:tab pos="344488" algn="l"/>
              </a:tabLst>
            </a:pPr>
            <a:r>
              <a:rPr lang="en-US" sz="2000" b="1"/>
              <a:t>Endpoints:</a:t>
            </a:r>
          </a:p>
          <a:p>
            <a:pPr>
              <a:tabLst>
                <a:tab pos="344488" algn="l"/>
              </a:tabLst>
            </a:pPr>
            <a:r>
              <a:rPr lang="en-US" sz="2000"/>
              <a:t>	</a:t>
            </a:r>
            <a:r>
              <a:rPr lang="en-US" sz="2000" b="1"/>
              <a:t>Real-time Endpoints </a:t>
            </a:r>
            <a:r>
              <a:rPr lang="en-US" sz="2000"/>
              <a:t>– Deployed model endpoints</a:t>
            </a:r>
          </a:p>
          <a:p>
            <a:pPr>
              <a:tabLst>
                <a:tab pos="344488" algn="l"/>
              </a:tabLst>
            </a:pPr>
            <a:r>
              <a:rPr lang="en-US" sz="2000"/>
              <a:t>	</a:t>
            </a:r>
            <a:r>
              <a:rPr lang="en-US" sz="2000" b="1"/>
              <a:t>Pipeline Endpoints </a:t>
            </a:r>
            <a:r>
              <a:rPr lang="en-US" sz="2000"/>
              <a:t>– Training workflows</a:t>
            </a:r>
          </a:p>
          <a:p>
            <a:pPr>
              <a:tabLst>
                <a:tab pos="344488" algn="l"/>
              </a:tabLst>
            </a:pPr>
            <a:r>
              <a:rPr lang="en-US" sz="2000" b="1"/>
              <a:t>Compute</a:t>
            </a:r>
            <a:r>
              <a:rPr lang="en-US" sz="2000"/>
              <a:t> – Managed compute</a:t>
            </a:r>
          </a:p>
          <a:p>
            <a:pPr>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 Service</a:t>
            </a:r>
          </a:p>
        </p:txBody>
      </p:sp>
      <p:pic>
        <p:nvPicPr>
          <p:cNvPr id="12" name="Picture 11">
            <a:extLst>
              <a:ext uri="{FF2B5EF4-FFF2-40B4-BE49-F238E27FC236}">
                <a16:creationId xmlns:a16="http://schemas.microsoft.com/office/drawing/2014/main" id="{462E5684-CF59-544F-8787-E3F5BBED728A}"/>
              </a:ext>
            </a:extLst>
          </p:cNvPr>
          <p:cNvPicPr>
            <a:picLocks noChangeAspect="1"/>
          </p:cNvPicPr>
          <p:nvPr/>
        </p:nvPicPr>
        <p:blipFill rotWithShape="1">
          <a:blip r:embed="rId3"/>
          <a:srcRect l="1008" t="37416" r="83627" b="17241"/>
          <a:stretch/>
        </p:blipFill>
        <p:spPr>
          <a:xfrm>
            <a:off x="940420" y="1773044"/>
            <a:ext cx="2694877" cy="4014439"/>
          </a:xfrm>
          <a:prstGeom prst="rect">
            <a:avLst/>
          </a:prstGeom>
        </p:spPr>
      </p:pic>
      <p:sp>
        <p:nvSpPr>
          <p:cNvPr id="3" name="Rectangle 2">
            <a:extLst>
              <a:ext uri="{FF2B5EF4-FFF2-40B4-BE49-F238E27FC236}">
                <a16:creationId xmlns:a16="http://schemas.microsoft.com/office/drawing/2014/main" id="{488D6181-DB99-B748-B7F0-9C115E6A71F5}"/>
              </a:ext>
            </a:extLst>
          </p:cNvPr>
          <p:cNvSpPr/>
          <p:nvPr/>
        </p:nvSpPr>
        <p:spPr bwMode="auto">
          <a:xfrm>
            <a:off x="3969834" y="1471961"/>
            <a:ext cx="6802244" cy="2732049"/>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960E6E1D-5B00-BA4A-9EAD-241E7302DD37}"/>
              </a:ext>
            </a:extLst>
          </p:cNvPr>
          <p:cNvSpPr/>
          <p:nvPr/>
        </p:nvSpPr>
        <p:spPr bwMode="auto">
          <a:xfrm>
            <a:off x="4071668" y="4664773"/>
            <a:ext cx="6802244" cy="1122710"/>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57469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err="1"/>
              <a:t>MLOps</a:t>
            </a:r>
            <a:r>
              <a:rPr lang="en-US" dirty="0"/>
              <a:t>: </a:t>
            </a:r>
            <a:br>
              <a:rPr lang="en-US" dirty="0"/>
            </a:br>
            <a:r>
              <a:rPr lang="en-US" dirty="0"/>
              <a:t>Applying DevOps to</a:t>
            </a:r>
            <a:br>
              <a:rPr lang="en-US" dirty="0"/>
            </a:br>
            <a:r>
              <a:rPr lang="en-US" dirty="0"/>
              <a:t>Data Science</a:t>
            </a:r>
          </a:p>
        </p:txBody>
      </p:sp>
      <p:sp>
        <p:nvSpPr>
          <p:cNvPr id="7" name="Text Placeholder 6">
            <a:extLst>
              <a:ext uri="{FF2B5EF4-FFF2-40B4-BE49-F238E27FC236}">
                <a16:creationId xmlns:a16="http://schemas.microsoft.com/office/drawing/2014/main" id="{A01272F3-55BE-4FF4-8EBD-9ABF881E9BB1}"/>
              </a:ext>
            </a:extLst>
          </p:cNvPr>
          <p:cNvSpPr>
            <a:spLocks noGrp="1"/>
          </p:cNvSpPr>
          <p:nvPr>
            <p:ph type="body" sz="quarter" idx="12"/>
          </p:nvPr>
        </p:nvSpPr>
        <p:spPr/>
        <p:txBody>
          <a:bodyPr/>
          <a:lstStyle/>
          <a:p>
            <a:r>
              <a:rPr lang="en-US" dirty="0"/>
              <a:t>Alejandro Almeida</a:t>
            </a:r>
          </a:p>
        </p:txBody>
      </p:sp>
      <p:sp>
        <p:nvSpPr>
          <p:cNvPr id="15" name="Marcador de texto 14">
            <a:extLst>
              <a:ext uri="{FF2B5EF4-FFF2-40B4-BE49-F238E27FC236}">
                <a16:creationId xmlns:a16="http://schemas.microsoft.com/office/drawing/2014/main" id="{09A8B284-4DB0-400A-9929-8D2F2DEAE10E}"/>
              </a:ext>
            </a:extLst>
          </p:cNvPr>
          <p:cNvSpPr>
            <a:spLocks noGrp="1"/>
          </p:cNvSpPr>
          <p:nvPr>
            <p:ph type="body" sz="quarter" idx="13"/>
          </p:nvPr>
        </p:nvSpPr>
        <p:spPr/>
        <p:txBody>
          <a:bodyPr/>
          <a:lstStyle/>
          <a:p>
            <a:r>
              <a:rPr lang="es-ES" dirty="0"/>
              <a:t>Madrid – Spain</a:t>
            </a:r>
          </a:p>
          <a:p>
            <a:r>
              <a:rPr lang="es-ES" dirty="0"/>
              <a:t>13 </a:t>
            </a:r>
            <a:r>
              <a:rPr lang="es-ES" dirty="0" err="1"/>
              <a:t>December</a:t>
            </a:r>
            <a:r>
              <a:rPr lang="es-ES" dirty="0"/>
              <a:t> 2019</a:t>
            </a:r>
          </a:p>
        </p:txBody>
      </p:sp>
      <p:sp>
        <p:nvSpPr>
          <p:cNvPr id="16" name="Marcador de texto 15">
            <a:extLst>
              <a:ext uri="{FF2B5EF4-FFF2-40B4-BE49-F238E27FC236}">
                <a16:creationId xmlns:a16="http://schemas.microsoft.com/office/drawing/2014/main" id="{37C59955-F3DE-4533-88D3-610A607EDD64}"/>
              </a:ext>
            </a:extLst>
          </p:cNvPr>
          <p:cNvSpPr>
            <a:spLocks noGrp="1"/>
          </p:cNvSpPr>
          <p:nvPr>
            <p:ph type="body" sz="quarter" idx="15"/>
          </p:nvPr>
        </p:nvSpPr>
        <p:spPr/>
        <p:txBody>
          <a:bodyPr/>
          <a:lstStyle/>
          <a:p>
            <a:r>
              <a:rPr lang="en-US" dirty="0"/>
              <a:t>Azure MVP | Cloud TL at Bravent </a:t>
            </a:r>
          </a:p>
        </p:txBody>
      </p:sp>
      <p:sp>
        <p:nvSpPr>
          <p:cNvPr id="17" name="Marcador de texto 16">
            <a:extLst>
              <a:ext uri="{FF2B5EF4-FFF2-40B4-BE49-F238E27FC236}">
                <a16:creationId xmlns:a16="http://schemas.microsoft.com/office/drawing/2014/main" id="{7DB982D4-4E1A-46AA-83F8-B8FAAD7F82AE}"/>
              </a:ext>
            </a:extLst>
          </p:cNvPr>
          <p:cNvSpPr>
            <a:spLocks noGrp="1"/>
          </p:cNvSpPr>
          <p:nvPr>
            <p:ph type="body" sz="quarter" idx="16"/>
          </p:nvPr>
        </p:nvSpPr>
        <p:spPr/>
        <p:txBody>
          <a:bodyPr/>
          <a:lstStyle/>
          <a:p>
            <a:r>
              <a:rPr lang="en-US" dirty="0"/>
              <a:t>Alberto Picazo</a:t>
            </a:r>
          </a:p>
        </p:txBody>
      </p:sp>
      <p:sp>
        <p:nvSpPr>
          <p:cNvPr id="18" name="Marcador de texto 17">
            <a:extLst>
              <a:ext uri="{FF2B5EF4-FFF2-40B4-BE49-F238E27FC236}">
                <a16:creationId xmlns:a16="http://schemas.microsoft.com/office/drawing/2014/main" id="{50B814E0-59E0-47FB-A5EC-281547736B92}"/>
              </a:ext>
            </a:extLst>
          </p:cNvPr>
          <p:cNvSpPr>
            <a:spLocks noGrp="1"/>
          </p:cNvSpPr>
          <p:nvPr>
            <p:ph type="body" sz="quarter" idx="17"/>
          </p:nvPr>
        </p:nvSpPr>
        <p:spPr/>
        <p:txBody>
          <a:bodyPr/>
          <a:lstStyle/>
          <a:p>
            <a:r>
              <a:rPr lang="es-ES" dirty="0" err="1"/>
              <a:t>Development</a:t>
            </a:r>
            <a:r>
              <a:rPr lang="es-ES" dirty="0"/>
              <a:t> MVP | DevOps TL at Bravent</a:t>
            </a:r>
          </a:p>
        </p:txBody>
      </p:sp>
    </p:spTree>
    <p:extLst>
      <p:ext uri="{BB962C8B-B14F-4D97-AF65-F5344CB8AC3E}">
        <p14:creationId xmlns:p14="http://schemas.microsoft.com/office/powerpoint/2010/main" val="666734175"/>
      </p:ext>
    </p:extLst>
  </p:cSld>
  <p:clrMapOvr>
    <a:masterClrMapping/>
  </p:clrMapOvr>
  <p:transition spd="med" advClick="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D647-0670-354D-BCAD-78F4A837C867}"/>
              </a:ext>
            </a:extLst>
          </p:cNvPr>
          <p:cNvSpPr>
            <a:spLocks noGrp="1"/>
          </p:cNvSpPr>
          <p:nvPr>
            <p:ph type="title"/>
          </p:nvPr>
        </p:nvSpPr>
        <p:spPr/>
        <p:txBody>
          <a:bodyPr/>
          <a:lstStyle/>
          <a:p>
            <a:r>
              <a:rPr lang="en-US" dirty="0"/>
              <a:t>Pipelines</a:t>
            </a:r>
          </a:p>
        </p:txBody>
      </p:sp>
      <p:sp>
        <p:nvSpPr>
          <p:cNvPr id="3" name="Marcador de texto 2">
            <a:extLst>
              <a:ext uri="{FF2B5EF4-FFF2-40B4-BE49-F238E27FC236}">
                <a16:creationId xmlns:a16="http://schemas.microsoft.com/office/drawing/2014/main" id="{10DE37E0-9480-45D0-880A-D612F1C92A3D}"/>
              </a:ext>
            </a:extLst>
          </p:cNvPr>
          <p:cNvSpPr>
            <a:spLocks noGrp="1"/>
          </p:cNvSpPr>
          <p:nvPr>
            <p:ph type="body" sz="quarter" idx="12"/>
          </p:nvPr>
        </p:nvSpPr>
        <p:spPr/>
        <p:txBody>
          <a:bodyPr/>
          <a:lstStyle/>
          <a:p>
            <a:r>
              <a:rPr lang="es-ES" dirty="0"/>
              <a:t>Azure ML Pipelines &amp; Azure Pipelines</a:t>
            </a:r>
          </a:p>
        </p:txBody>
      </p:sp>
    </p:spTree>
    <p:extLst>
      <p:ext uri="{BB962C8B-B14F-4D97-AF65-F5344CB8AC3E}">
        <p14:creationId xmlns:p14="http://schemas.microsoft.com/office/powerpoint/2010/main" val="779377010"/>
      </p:ext>
    </p:extLst>
  </p:cSld>
  <p:clrMapOvr>
    <a:masterClrMapping/>
  </p:clrMapOvr>
  <p:transition spd="med" advClick="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6132A-B108-CD45-BF38-D70B8C530914}"/>
              </a:ext>
            </a:extLst>
          </p:cNvPr>
          <p:cNvSpPr>
            <a:spLocks noGrp="1"/>
          </p:cNvSpPr>
          <p:nvPr>
            <p:ph type="title"/>
          </p:nvPr>
        </p:nvSpPr>
        <p:spPr/>
        <p:txBody>
          <a:bodyPr/>
          <a:lstStyle/>
          <a:p>
            <a:r>
              <a:rPr lang="en-US"/>
              <a:t>Pipelines</a:t>
            </a:r>
          </a:p>
        </p:txBody>
      </p:sp>
      <p:sp>
        <p:nvSpPr>
          <p:cNvPr id="7" name="TextBox 6">
            <a:extLst>
              <a:ext uri="{FF2B5EF4-FFF2-40B4-BE49-F238E27FC236}">
                <a16:creationId xmlns:a16="http://schemas.microsoft.com/office/drawing/2014/main" id="{0B220DF3-4A05-4349-8A88-591C0F3A1EA0}"/>
              </a:ext>
            </a:extLst>
          </p:cNvPr>
          <p:cNvSpPr txBox="1"/>
          <p:nvPr/>
        </p:nvSpPr>
        <p:spPr>
          <a:xfrm>
            <a:off x="7151292" y="4129137"/>
            <a:ext cx="2952070" cy="966896"/>
          </a:xfrm>
          <a:prstGeom prst="rect">
            <a:avLst/>
          </a:prstGeom>
          <a:noFill/>
        </p:spPr>
        <p:txBody>
          <a:bodyPr rot="0" spcFirstLastPara="0" vertOverflow="overflow" horzOverflow="overflow" vert="horz" wrap="square" lIns="0" tIns="149196" rIns="0" bIns="149196" numCol="1" spcCol="0" rtlCol="0" fromWordArt="0" anchor="t" anchorCtr="0" forceAA="0" compatLnSpc="1">
            <a:prstTxWarp prst="textNoShape">
              <a:avLst/>
            </a:prstTxWarp>
            <a:noAutofit/>
          </a:bodyPr>
          <a:lstStyle/>
          <a:p>
            <a:pPr algn="ctr"/>
            <a:r>
              <a:rPr lang="en-US" sz="2800"/>
              <a:t>Azure Pipelines</a:t>
            </a:r>
            <a:endParaRPr lang="en-US" sz="2800">
              <a:cs typeface="Segoe UI"/>
            </a:endParaRPr>
          </a:p>
        </p:txBody>
      </p:sp>
      <p:pic>
        <p:nvPicPr>
          <p:cNvPr id="8" name="Graphic 7" descr="Azure Pipelines lgoo">
            <a:extLst>
              <a:ext uri="{FF2B5EF4-FFF2-40B4-BE49-F238E27FC236}">
                <a16:creationId xmlns:a16="http://schemas.microsoft.com/office/drawing/2014/main" id="{D6D7EFB1-833B-8E46-893A-38AD404BC0C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5847" y="1853764"/>
            <a:ext cx="2187029" cy="2275373"/>
          </a:xfrm>
          <a:prstGeom prst="rect">
            <a:avLst/>
          </a:prstGeom>
        </p:spPr>
      </p:pic>
      <p:pic>
        <p:nvPicPr>
          <p:cNvPr id="2" name="Picture 1" descr="Azure ML Pipelines logo">
            <a:extLst>
              <a:ext uri="{FF2B5EF4-FFF2-40B4-BE49-F238E27FC236}">
                <a16:creationId xmlns:a16="http://schemas.microsoft.com/office/drawing/2014/main" id="{B4194AF2-A199-E24D-B835-66B000279354}"/>
              </a:ext>
            </a:extLst>
          </p:cNvPr>
          <p:cNvPicPr>
            <a:picLocks noChangeAspect="1"/>
          </p:cNvPicPr>
          <p:nvPr/>
        </p:nvPicPr>
        <p:blipFill>
          <a:blip r:embed="rId5"/>
          <a:stretch>
            <a:fillRect/>
          </a:stretch>
        </p:blipFill>
        <p:spPr>
          <a:xfrm>
            <a:off x="2257545" y="1932037"/>
            <a:ext cx="2578100" cy="2197100"/>
          </a:xfrm>
          <a:prstGeom prst="rect">
            <a:avLst/>
          </a:prstGeom>
        </p:spPr>
      </p:pic>
      <p:sp>
        <p:nvSpPr>
          <p:cNvPr id="6" name="TextBox 5">
            <a:extLst>
              <a:ext uri="{FF2B5EF4-FFF2-40B4-BE49-F238E27FC236}">
                <a16:creationId xmlns:a16="http://schemas.microsoft.com/office/drawing/2014/main" id="{F0CA1D55-ABAA-1F4B-9599-EEB894CCA152}"/>
              </a:ext>
            </a:extLst>
          </p:cNvPr>
          <p:cNvSpPr txBox="1"/>
          <p:nvPr/>
        </p:nvSpPr>
        <p:spPr>
          <a:xfrm>
            <a:off x="1877197" y="4129137"/>
            <a:ext cx="3338795" cy="966896"/>
          </a:xfrm>
          <a:prstGeom prst="rect">
            <a:avLst/>
          </a:prstGeom>
          <a:noFill/>
        </p:spPr>
        <p:txBody>
          <a:bodyPr rot="0" spcFirstLastPara="0" vertOverflow="overflow" horzOverflow="overflow" vert="horz" wrap="square" lIns="0" tIns="149196" rIns="0" bIns="149196" numCol="1" spcCol="0" rtlCol="0" fromWordArt="0" anchor="t" anchorCtr="0" forceAA="0" compatLnSpc="1">
            <a:prstTxWarp prst="textNoShape">
              <a:avLst/>
            </a:prstTxWarp>
            <a:noAutofit/>
          </a:bodyPr>
          <a:lstStyle/>
          <a:p>
            <a:pPr algn="ctr"/>
            <a:r>
              <a:rPr lang="en-US" sz="2800"/>
              <a:t>Azure ML Pipelines</a:t>
            </a:r>
            <a:endParaRPr lang="en-US" sz="2800">
              <a:cs typeface="Segoe UI"/>
            </a:endParaRPr>
          </a:p>
        </p:txBody>
      </p:sp>
    </p:spTree>
    <p:extLst>
      <p:ext uri="{BB962C8B-B14F-4D97-AF65-F5344CB8AC3E}">
        <p14:creationId xmlns:p14="http://schemas.microsoft.com/office/powerpoint/2010/main" val="34803390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6132A-B108-CD45-BF38-D70B8C530914}"/>
              </a:ext>
            </a:extLst>
          </p:cNvPr>
          <p:cNvSpPr>
            <a:spLocks noGrp="1"/>
          </p:cNvSpPr>
          <p:nvPr>
            <p:ph type="title"/>
          </p:nvPr>
        </p:nvSpPr>
        <p:spPr/>
        <p:txBody>
          <a:bodyPr/>
          <a:lstStyle/>
          <a:p>
            <a:r>
              <a:rPr lang="en-US"/>
              <a:t>Pipelines</a:t>
            </a:r>
          </a:p>
        </p:txBody>
      </p:sp>
      <p:sp>
        <p:nvSpPr>
          <p:cNvPr id="7" name="TextBox 6">
            <a:extLst>
              <a:ext uri="{FF2B5EF4-FFF2-40B4-BE49-F238E27FC236}">
                <a16:creationId xmlns:a16="http://schemas.microsoft.com/office/drawing/2014/main" id="{0B220DF3-4A05-4349-8A88-591C0F3A1EA0}"/>
              </a:ext>
            </a:extLst>
          </p:cNvPr>
          <p:cNvSpPr txBox="1"/>
          <p:nvPr/>
        </p:nvSpPr>
        <p:spPr>
          <a:xfrm>
            <a:off x="8271284" y="4183613"/>
            <a:ext cx="2952070" cy="966896"/>
          </a:xfrm>
          <a:prstGeom prst="rect">
            <a:avLst/>
          </a:prstGeom>
          <a:noFill/>
        </p:spPr>
        <p:txBody>
          <a:bodyPr rot="0" spcFirstLastPara="0" vertOverflow="overflow" horzOverflow="overflow" vert="horz" wrap="square" lIns="0" tIns="149196" rIns="0" bIns="149196" numCol="1" spcCol="0" rtlCol="0" fromWordArt="0" anchor="t" anchorCtr="0" forceAA="0" compatLnSpc="1">
            <a:prstTxWarp prst="textNoShape">
              <a:avLst/>
            </a:prstTxWarp>
            <a:noAutofit/>
          </a:bodyPr>
          <a:lstStyle/>
          <a:p>
            <a:pPr algn="ctr"/>
            <a:r>
              <a:rPr lang="en-US" sz="2800"/>
              <a:t>Azure Pipelines</a:t>
            </a:r>
            <a:endParaRPr lang="en-US" sz="2800">
              <a:cs typeface="Segoe UI"/>
            </a:endParaRPr>
          </a:p>
        </p:txBody>
      </p:sp>
      <p:pic>
        <p:nvPicPr>
          <p:cNvPr id="8" name="Graphic 7" descr="Azure Pipelines logo">
            <a:extLst>
              <a:ext uri="{FF2B5EF4-FFF2-40B4-BE49-F238E27FC236}">
                <a16:creationId xmlns:a16="http://schemas.microsoft.com/office/drawing/2014/main" id="{D6D7EFB1-833B-8E46-893A-38AD404BC0C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5839" y="1908240"/>
            <a:ext cx="2187029" cy="2275373"/>
          </a:xfrm>
          <a:prstGeom prst="rect">
            <a:avLst/>
          </a:prstGeom>
        </p:spPr>
      </p:pic>
      <p:pic>
        <p:nvPicPr>
          <p:cNvPr id="2" name="Picture 1" descr="Azure ML Pipelines logo">
            <a:extLst>
              <a:ext uri="{FF2B5EF4-FFF2-40B4-BE49-F238E27FC236}">
                <a16:creationId xmlns:a16="http://schemas.microsoft.com/office/drawing/2014/main" id="{B4194AF2-A199-E24D-B835-66B000279354}"/>
              </a:ext>
            </a:extLst>
          </p:cNvPr>
          <p:cNvPicPr>
            <a:picLocks noChangeAspect="1"/>
          </p:cNvPicPr>
          <p:nvPr/>
        </p:nvPicPr>
        <p:blipFill>
          <a:blip r:embed="rId5"/>
          <a:stretch>
            <a:fillRect/>
          </a:stretch>
        </p:blipFill>
        <p:spPr>
          <a:xfrm>
            <a:off x="968646" y="1986513"/>
            <a:ext cx="2578100" cy="2197100"/>
          </a:xfrm>
          <a:prstGeom prst="rect">
            <a:avLst/>
          </a:prstGeom>
        </p:spPr>
      </p:pic>
      <p:sp>
        <p:nvSpPr>
          <p:cNvPr id="6" name="TextBox 5">
            <a:extLst>
              <a:ext uri="{FF2B5EF4-FFF2-40B4-BE49-F238E27FC236}">
                <a16:creationId xmlns:a16="http://schemas.microsoft.com/office/drawing/2014/main" id="{F0CA1D55-ABAA-1F4B-9599-EEB894CCA152}"/>
              </a:ext>
            </a:extLst>
          </p:cNvPr>
          <p:cNvSpPr txBox="1"/>
          <p:nvPr/>
        </p:nvSpPr>
        <p:spPr>
          <a:xfrm>
            <a:off x="588298" y="4183613"/>
            <a:ext cx="3338795" cy="966896"/>
          </a:xfrm>
          <a:prstGeom prst="rect">
            <a:avLst/>
          </a:prstGeom>
          <a:noFill/>
        </p:spPr>
        <p:txBody>
          <a:bodyPr rot="0" spcFirstLastPara="0" vertOverflow="overflow" horzOverflow="overflow" vert="horz" wrap="square" lIns="0" tIns="149196" rIns="0" bIns="149196" numCol="1" spcCol="0" rtlCol="0" fromWordArt="0" anchor="t" anchorCtr="0" forceAA="0" compatLnSpc="1">
            <a:prstTxWarp prst="textNoShape">
              <a:avLst/>
            </a:prstTxWarp>
            <a:noAutofit/>
          </a:bodyPr>
          <a:lstStyle/>
          <a:p>
            <a:pPr algn="ctr"/>
            <a:r>
              <a:rPr lang="en-US" sz="2800"/>
              <a:t>Azure ML Pipelines</a:t>
            </a:r>
            <a:endParaRPr lang="en-US" sz="2800">
              <a:cs typeface="Segoe UI"/>
            </a:endParaRPr>
          </a:p>
        </p:txBody>
      </p:sp>
      <p:pic>
        <p:nvPicPr>
          <p:cNvPr id="4" name="Picture 3">
            <a:extLst>
              <a:ext uri="{FF2B5EF4-FFF2-40B4-BE49-F238E27FC236}">
                <a16:creationId xmlns:a16="http://schemas.microsoft.com/office/drawing/2014/main" id="{13266B77-6D25-4149-B9AD-D5100239CF06}"/>
              </a:ext>
            </a:extLst>
          </p:cNvPr>
          <p:cNvPicPr>
            <a:picLocks noChangeAspect="1"/>
          </p:cNvPicPr>
          <p:nvPr/>
        </p:nvPicPr>
        <p:blipFill>
          <a:blip r:embed="rId6"/>
          <a:stretch>
            <a:fillRect/>
          </a:stretch>
        </p:blipFill>
        <p:spPr>
          <a:xfrm>
            <a:off x="5368941" y="1542539"/>
            <a:ext cx="1460500" cy="1993900"/>
          </a:xfrm>
          <a:prstGeom prst="rect">
            <a:avLst/>
          </a:prstGeom>
        </p:spPr>
      </p:pic>
      <p:sp>
        <p:nvSpPr>
          <p:cNvPr id="5" name="Rectangle 4">
            <a:extLst>
              <a:ext uri="{FF2B5EF4-FFF2-40B4-BE49-F238E27FC236}">
                <a16:creationId xmlns:a16="http://schemas.microsoft.com/office/drawing/2014/main" id="{CC475903-BA46-404E-88CA-890CA25CEE4B}"/>
              </a:ext>
            </a:extLst>
          </p:cNvPr>
          <p:cNvSpPr/>
          <p:nvPr/>
        </p:nvSpPr>
        <p:spPr>
          <a:xfrm>
            <a:off x="4211493" y="3791064"/>
            <a:ext cx="3775393" cy="338554"/>
          </a:xfrm>
          <a:prstGeom prst="rect">
            <a:avLst/>
          </a:prstGeom>
          <a:solidFill>
            <a:schemeClr val="tx1">
              <a:lumMod val="85000"/>
              <a:lumOff val="15000"/>
            </a:schemeClr>
          </a:solidFill>
        </p:spPr>
        <p:txBody>
          <a:bodyPr wrap="none">
            <a:spAutoFit/>
          </a:bodyPr>
          <a:lstStyle/>
          <a:p>
            <a:r>
              <a:rPr lang="en-US" sz="1600" err="1">
                <a:solidFill>
                  <a:schemeClr val="bg1"/>
                </a:solidFill>
                <a:latin typeface="Consolas" panose="020B0609020204030204" pitchFamily="49" charset="0"/>
                <a:cs typeface="Consolas" panose="020B0609020204030204" pitchFamily="49" charset="0"/>
              </a:rPr>
              <a:t>az</a:t>
            </a:r>
            <a:r>
              <a:rPr lang="en-US" sz="1600">
                <a:solidFill>
                  <a:schemeClr val="bg1"/>
                </a:solidFill>
                <a:latin typeface="Consolas" panose="020B0609020204030204" pitchFamily="49" charset="0"/>
                <a:cs typeface="Consolas" panose="020B0609020204030204" pitchFamily="49" charset="0"/>
              </a:rPr>
              <a:t> extension add -n azure-cli-ml</a:t>
            </a:r>
          </a:p>
        </p:txBody>
      </p:sp>
      <p:sp>
        <p:nvSpPr>
          <p:cNvPr id="9" name="Rectangle 8">
            <a:extLst>
              <a:ext uri="{FF2B5EF4-FFF2-40B4-BE49-F238E27FC236}">
                <a16:creationId xmlns:a16="http://schemas.microsoft.com/office/drawing/2014/main" id="{22566DEE-7F31-9744-A426-B6AC581B1C8B}"/>
              </a:ext>
            </a:extLst>
          </p:cNvPr>
          <p:cNvSpPr/>
          <p:nvPr/>
        </p:nvSpPr>
        <p:spPr>
          <a:xfrm>
            <a:off x="4155387" y="4545677"/>
            <a:ext cx="3887603" cy="338554"/>
          </a:xfrm>
          <a:prstGeom prst="rect">
            <a:avLst/>
          </a:prstGeom>
          <a:solidFill>
            <a:schemeClr val="tx1">
              <a:lumMod val="85000"/>
              <a:lumOff val="15000"/>
            </a:schemeClr>
          </a:solidFill>
        </p:spPr>
        <p:txBody>
          <a:bodyPr wrap="none">
            <a:spAutoFit/>
          </a:bodyPr>
          <a:lstStyle/>
          <a:p>
            <a:r>
              <a:rPr lang="en-CA" sz="1600">
                <a:solidFill>
                  <a:schemeClr val="bg1"/>
                </a:solidFill>
                <a:latin typeface="Consolas" panose="020B0609020204030204" pitchFamily="49" charset="0"/>
                <a:cs typeface="Consolas" panose="020B0609020204030204" pitchFamily="49" charset="0"/>
              </a:rPr>
              <a:t>pip install --upgrade </a:t>
            </a:r>
            <a:r>
              <a:rPr lang="en-CA" sz="1600" err="1">
                <a:solidFill>
                  <a:schemeClr val="bg1"/>
                </a:solidFill>
                <a:latin typeface="Consolas" panose="020B0609020204030204" pitchFamily="49" charset="0"/>
                <a:cs typeface="Consolas" panose="020B0609020204030204" pitchFamily="49" charset="0"/>
              </a:rPr>
              <a:t>azureml-sdk</a:t>
            </a:r>
            <a:endParaRPr lang="en-US" sz="160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0085874"/>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2540398-7F24-D043-A16F-BE702B67F183}"/>
              </a:ext>
            </a:extLst>
          </p:cNvPr>
          <p:cNvSpPr>
            <a:spLocks noGrp="1"/>
          </p:cNvSpPr>
          <p:nvPr>
            <p:ph type="body" sz="quarter" idx="13"/>
          </p:nvPr>
        </p:nvSpPr>
        <p:spPr/>
        <p:txBody>
          <a:bodyPr/>
          <a:lstStyle/>
          <a:p>
            <a:r>
              <a:rPr lang="en-US" b="1" dirty="0"/>
              <a:t>Workflows</a:t>
            </a:r>
            <a:r>
              <a:rPr lang="en-US" dirty="0"/>
              <a:t> with of steps that can use </a:t>
            </a:r>
            <a:r>
              <a:rPr lang="en-US" b="1" dirty="0"/>
              <a:t>Data Sources</a:t>
            </a:r>
            <a:r>
              <a:rPr lang="en-US" dirty="0"/>
              <a:t>, </a:t>
            </a:r>
            <a:r>
              <a:rPr lang="en-US" b="1" dirty="0"/>
              <a:t>Datasets</a:t>
            </a:r>
            <a:r>
              <a:rPr lang="en-US" dirty="0"/>
              <a:t>, and </a:t>
            </a:r>
            <a:r>
              <a:rPr lang="en-US" b="1" dirty="0"/>
              <a:t>Compute</a:t>
            </a:r>
            <a:r>
              <a:rPr lang="en-US" dirty="0"/>
              <a:t> targets</a:t>
            </a:r>
          </a:p>
          <a:p>
            <a:br>
              <a:rPr lang="en-US" sz="1400" dirty="0"/>
            </a:br>
            <a:r>
              <a:rPr lang="en-US" dirty="0"/>
              <a:t>Unattended runs</a:t>
            </a:r>
          </a:p>
          <a:p>
            <a:r>
              <a:rPr lang="en-US" dirty="0"/>
              <a:t>Reusability</a:t>
            </a:r>
          </a:p>
          <a:p>
            <a:r>
              <a:rPr lang="en-US" dirty="0"/>
              <a:t>Tracking and versioning of ML concepts</a:t>
            </a:r>
          </a:p>
        </p:txBody>
      </p:sp>
      <p:sp>
        <p:nvSpPr>
          <p:cNvPr id="5" name="Title 4">
            <a:extLst>
              <a:ext uri="{FF2B5EF4-FFF2-40B4-BE49-F238E27FC236}">
                <a16:creationId xmlns:a16="http://schemas.microsoft.com/office/drawing/2014/main" id="{7BBE007E-6602-8745-A782-1B86018B2EF4}"/>
              </a:ext>
            </a:extLst>
          </p:cNvPr>
          <p:cNvSpPr>
            <a:spLocks noGrp="1"/>
          </p:cNvSpPr>
          <p:nvPr>
            <p:ph type="title"/>
          </p:nvPr>
        </p:nvSpPr>
        <p:spPr/>
        <p:txBody>
          <a:bodyPr/>
          <a:lstStyle/>
          <a:p>
            <a:r>
              <a:rPr lang="en-US"/>
              <a:t>Azure Machine Learning Pipelines</a:t>
            </a:r>
          </a:p>
        </p:txBody>
      </p:sp>
      <p:sp>
        <p:nvSpPr>
          <p:cNvPr id="6" name="Text Placeholder 5">
            <a:extLst>
              <a:ext uri="{FF2B5EF4-FFF2-40B4-BE49-F238E27FC236}">
                <a16:creationId xmlns:a16="http://schemas.microsoft.com/office/drawing/2014/main" id="{C6D8786B-43E4-BB4E-9829-8B0CBD8C6690}"/>
              </a:ext>
            </a:extLst>
          </p:cNvPr>
          <p:cNvSpPr>
            <a:spLocks noGrp="1"/>
          </p:cNvSpPr>
          <p:nvPr>
            <p:ph type="body" sz="quarter" idx="14"/>
          </p:nvPr>
        </p:nvSpPr>
        <p:spPr/>
        <p:txBody>
          <a:bodyPr/>
          <a:lstStyle/>
          <a:p>
            <a:endParaRPr lang="en-US" dirty="0"/>
          </a:p>
        </p:txBody>
      </p:sp>
      <p:pic>
        <p:nvPicPr>
          <p:cNvPr id="10" name="Picture 9" descr="Azure ML logo">
            <a:extLst>
              <a:ext uri="{FF2B5EF4-FFF2-40B4-BE49-F238E27FC236}">
                <a16:creationId xmlns:a16="http://schemas.microsoft.com/office/drawing/2014/main" id="{DEC3565B-D6AE-7C42-B29F-F476B186D3B8}"/>
              </a:ext>
            </a:extLst>
          </p:cNvPr>
          <p:cNvPicPr>
            <a:picLocks noChangeAspect="1"/>
          </p:cNvPicPr>
          <p:nvPr/>
        </p:nvPicPr>
        <p:blipFill>
          <a:blip r:embed="rId3"/>
          <a:stretch>
            <a:fillRect/>
          </a:stretch>
        </p:blipFill>
        <p:spPr>
          <a:xfrm>
            <a:off x="642447" y="2634563"/>
            <a:ext cx="2578100" cy="2197100"/>
          </a:xfrm>
          <a:prstGeom prst="rect">
            <a:avLst/>
          </a:prstGeom>
        </p:spPr>
      </p:pic>
    </p:spTree>
    <p:extLst>
      <p:ext uri="{BB962C8B-B14F-4D97-AF65-F5344CB8AC3E}">
        <p14:creationId xmlns:p14="http://schemas.microsoft.com/office/powerpoint/2010/main" val="2334610196"/>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2540398-7F24-D043-A16F-BE702B67F183}"/>
              </a:ext>
            </a:extLst>
          </p:cNvPr>
          <p:cNvSpPr>
            <a:spLocks noGrp="1"/>
          </p:cNvSpPr>
          <p:nvPr>
            <p:ph type="body" sz="quarter" idx="13"/>
          </p:nvPr>
        </p:nvSpPr>
        <p:spPr>
          <a:xfrm>
            <a:off x="4071668" y="1630800"/>
            <a:ext cx="7535115" cy="3409908"/>
          </a:xfrm>
        </p:spPr>
        <p:txBody>
          <a:bodyPr/>
          <a:lstStyle/>
          <a:p>
            <a:r>
              <a:rPr lang="en-US" b="1">
                <a:cs typeface="Segoe UI"/>
              </a:rPr>
              <a:t>Orchestration </a:t>
            </a:r>
            <a:r>
              <a:rPr lang="en-US">
                <a:cs typeface="Segoe UI"/>
              </a:rPr>
              <a:t>for </a:t>
            </a:r>
            <a:r>
              <a:rPr lang="en-US" b="1">
                <a:cs typeface="Segoe UI"/>
              </a:rPr>
              <a:t>Continuous Integration </a:t>
            </a:r>
            <a:r>
              <a:rPr lang="en-US">
                <a:cs typeface="Segoe UI"/>
              </a:rPr>
              <a:t>and </a:t>
            </a:r>
            <a:r>
              <a:rPr lang="en-US" b="1">
                <a:cs typeface="Segoe UI"/>
              </a:rPr>
              <a:t>Continuous Delivery</a:t>
            </a:r>
          </a:p>
          <a:p>
            <a:r>
              <a:rPr lang="en-US">
                <a:cs typeface="Segoe UI"/>
              </a:rPr>
              <a:t>Gates, tasks, and processes for quality</a:t>
            </a:r>
          </a:p>
          <a:p>
            <a:r>
              <a:rPr lang="en-US">
                <a:cs typeface="Segoe UI"/>
              </a:rPr>
              <a:t>Integration with other services</a:t>
            </a:r>
          </a:p>
          <a:p>
            <a:r>
              <a:rPr lang="en-US">
                <a:cs typeface="Segoe UI"/>
              </a:rPr>
              <a:t>Triggers on code and non-code events</a:t>
            </a:r>
          </a:p>
        </p:txBody>
      </p:sp>
      <p:sp>
        <p:nvSpPr>
          <p:cNvPr id="5" name="Title 4">
            <a:extLst>
              <a:ext uri="{FF2B5EF4-FFF2-40B4-BE49-F238E27FC236}">
                <a16:creationId xmlns:a16="http://schemas.microsoft.com/office/drawing/2014/main" id="{7BBE007E-6602-8745-A782-1B86018B2EF4}"/>
              </a:ext>
            </a:extLst>
          </p:cNvPr>
          <p:cNvSpPr>
            <a:spLocks noGrp="1"/>
          </p:cNvSpPr>
          <p:nvPr>
            <p:ph type="title"/>
          </p:nvPr>
        </p:nvSpPr>
        <p:spPr/>
        <p:txBody>
          <a:bodyPr/>
          <a:lstStyle/>
          <a:p>
            <a:r>
              <a:rPr lang="en-US"/>
              <a:t>Azure Pipelines</a:t>
            </a:r>
          </a:p>
        </p:txBody>
      </p:sp>
      <p:sp>
        <p:nvSpPr>
          <p:cNvPr id="7" name="Text Placeholder 6">
            <a:extLst>
              <a:ext uri="{FF2B5EF4-FFF2-40B4-BE49-F238E27FC236}">
                <a16:creationId xmlns:a16="http://schemas.microsoft.com/office/drawing/2014/main" id="{9A545854-A4CA-014D-8C3C-2D9B29E7AFAF}"/>
              </a:ext>
            </a:extLst>
          </p:cNvPr>
          <p:cNvSpPr>
            <a:spLocks noGrp="1"/>
          </p:cNvSpPr>
          <p:nvPr>
            <p:ph type="body" sz="quarter" idx="14"/>
          </p:nvPr>
        </p:nvSpPr>
        <p:spPr/>
        <p:txBody>
          <a:bodyPr/>
          <a:lstStyle/>
          <a:p>
            <a:endParaRPr lang="en-US"/>
          </a:p>
        </p:txBody>
      </p:sp>
      <p:pic>
        <p:nvPicPr>
          <p:cNvPr id="6" name="Graphic 5" descr="Azure Pipelines logo">
            <a:extLst>
              <a:ext uri="{FF2B5EF4-FFF2-40B4-BE49-F238E27FC236}">
                <a16:creationId xmlns:a16="http://schemas.microsoft.com/office/drawing/2014/main" id="{DF37FCD9-2138-8A47-AFB4-5B42254FB58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387" y="2736827"/>
            <a:ext cx="2187029" cy="2275373"/>
          </a:xfrm>
          <a:prstGeom prst="rect">
            <a:avLst/>
          </a:prstGeom>
        </p:spPr>
      </p:pic>
    </p:spTree>
    <p:extLst>
      <p:ext uri="{BB962C8B-B14F-4D97-AF65-F5344CB8AC3E}">
        <p14:creationId xmlns:p14="http://schemas.microsoft.com/office/powerpoint/2010/main" val="47520323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066819"/>
          </a:xfrm>
        </p:spPr>
        <p:txBody>
          <a:bodyPr/>
          <a:lstStyle/>
          <a:p>
            <a:pPr>
              <a:tabLst>
                <a:tab pos="344488" algn="l"/>
              </a:tabLst>
            </a:pPr>
            <a:r>
              <a:rPr lang="en-US" sz="2000" b="1"/>
              <a:t>Datasets</a:t>
            </a:r>
            <a:r>
              <a:rPr lang="en-US" sz="2000"/>
              <a:t> – registered, known data sets</a:t>
            </a:r>
          </a:p>
          <a:p>
            <a:pPr>
              <a:tabLst>
                <a:tab pos="344488" algn="l"/>
              </a:tabLst>
            </a:pPr>
            <a:r>
              <a:rPr lang="en-US" sz="2000" b="1"/>
              <a:t>Experiments</a:t>
            </a:r>
            <a:r>
              <a:rPr lang="en-US" sz="2000"/>
              <a:t> – Training runs</a:t>
            </a:r>
          </a:p>
          <a:p>
            <a:pPr>
              <a:tabLst>
                <a:tab pos="344488" algn="l"/>
              </a:tabLst>
            </a:pPr>
            <a:r>
              <a:rPr lang="en-US" sz="2000" b="1"/>
              <a:t>Models</a:t>
            </a:r>
            <a:r>
              <a:rPr lang="en-US" sz="2000"/>
              <a:t> – Registered, versioned models</a:t>
            </a:r>
          </a:p>
          <a:p>
            <a:pPr>
              <a:tabLst>
                <a:tab pos="344488" algn="l"/>
              </a:tabLst>
            </a:pPr>
            <a:r>
              <a:rPr lang="en-US" sz="2000" b="1"/>
              <a:t>Endpoints:</a:t>
            </a:r>
          </a:p>
          <a:p>
            <a:pPr>
              <a:tabLst>
                <a:tab pos="344488" algn="l"/>
              </a:tabLst>
            </a:pPr>
            <a:r>
              <a:rPr lang="en-US" sz="2000"/>
              <a:t>	</a:t>
            </a:r>
            <a:r>
              <a:rPr lang="en-US" sz="2000" b="1"/>
              <a:t>Real-time Endpoints </a:t>
            </a:r>
            <a:r>
              <a:rPr lang="en-US" sz="2000"/>
              <a:t>– Deployed model endpoints</a:t>
            </a:r>
          </a:p>
          <a:p>
            <a:pPr>
              <a:tabLst>
                <a:tab pos="344488" algn="l"/>
              </a:tabLst>
            </a:pPr>
            <a:r>
              <a:rPr lang="en-US" sz="2000"/>
              <a:t>	</a:t>
            </a:r>
            <a:r>
              <a:rPr lang="en-US" sz="2000" b="1"/>
              <a:t>Pipeline Endpoints </a:t>
            </a:r>
            <a:r>
              <a:rPr lang="en-US" sz="2000"/>
              <a:t>– Training workflows</a:t>
            </a:r>
          </a:p>
          <a:p>
            <a:pPr>
              <a:tabLst>
                <a:tab pos="344488" algn="l"/>
              </a:tabLst>
            </a:pPr>
            <a:r>
              <a:rPr lang="en-US" sz="2000" b="1"/>
              <a:t>Compute</a:t>
            </a:r>
            <a:r>
              <a:rPr lang="en-US" sz="2000"/>
              <a:t> – Managed compute</a:t>
            </a:r>
          </a:p>
          <a:p>
            <a:pPr>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 Service</a:t>
            </a:r>
          </a:p>
        </p:txBody>
      </p:sp>
      <p:pic>
        <p:nvPicPr>
          <p:cNvPr id="12" name="Picture 11" descr="Menu of options in Azure ML Service">
            <a:extLst>
              <a:ext uri="{FF2B5EF4-FFF2-40B4-BE49-F238E27FC236}">
                <a16:creationId xmlns:a16="http://schemas.microsoft.com/office/drawing/2014/main" id="{462E5684-CF59-544F-8787-E3F5BBED728A}"/>
              </a:ext>
            </a:extLst>
          </p:cNvPr>
          <p:cNvPicPr>
            <a:picLocks noChangeAspect="1"/>
          </p:cNvPicPr>
          <p:nvPr/>
        </p:nvPicPr>
        <p:blipFill rotWithShape="1">
          <a:blip r:embed="rId3"/>
          <a:srcRect l="1008" t="37416" r="83627" b="17241"/>
          <a:stretch/>
        </p:blipFill>
        <p:spPr>
          <a:xfrm>
            <a:off x="940420" y="1773044"/>
            <a:ext cx="2694877" cy="4014439"/>
          </a:xfrm>
          <a:prstGeom prst="rect">
            <a:avLst/>
          </a:prstGeom>
        </p:spPr>
      </p:pic>
      <p:sp>
        <p:nvSpPr>
          <p:cNvPr id="3" name="Rectangle 2">
            <a:extLst>
              <a:ext uri="{FF2B5EF4-FFF2-40B4-BE49-F238E27FC236}">
                <a16:creationId xmlns:a16="http://schemas.microsoft.com/office/drawing/2014/main" id="{488D6181-DB99-B748-B7F0-9C115E6A71F5}"/>
              </a:ext>
            </a:extLst>
          </p:cNvPr>
          <p:cNvSpPr/>
          <p:nvPr/>
        </p:nvSpPr>
        <p:spPr bwMode="auto">
          <a:xfrm>
            <a:off x="3969834" y="1471961"/>
            <a:ext cx="6802244" cy="2732049"/>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960E6E1D-5B00-BA4A-9EAD-241E7302DD37}"/>
              </a:ext>
            </a:extLst>
          </p:cNvPr>
          <p:cNvSpPr/>
          <p:nvPr/>
        </p:nvSpPr>
        <p:spPr bwMode="auto">
          <a:xfrm>
            <a:off x="4071668" y="4664773"/>
            <a:ext cx="6802244" cy="1122710"/>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8065797"/>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066819"/>
          </a:xfrm>
        </p:spPr>
        <p:txBody>
          <a:bodyPr/>
          <a:lstStyle/>
          <a:p>
            <a:pPr>
              <a:tabLst>
                <a:tab pos="344488" algn="l"/>
              </a:tabLst>
            </a:pPr>
            <a:r>
              <a:rPr lang="en-US" sz="2000" b="1"/>
              <a:t>Datasets</a:t>
            </a:r>
            <a:r>
              <a:rPr lang="en-US" sz="2000"/>
              <a:t> – registered, known data sets</a:t>
            </a:r>
          </a:p>
          <a:p>
            <a:pPr>
              <a:tabLst>
                <a:tab pos="344488" algn="l"/>
              </a:tabLst>
            </a:pPr>
            <a:r>
              <a:rPr lang="en-US" sz="2000" b="1"/>
              <a:t>Experiments</a:t>
            </a:r>
            <a:r>
              <a:rPr lang="en-US" sz="2000"/>
              <a:t> – Training runs</a:t>
            </a:r>
          </a:p>
          <a:p>
            <a:pPr>
              <a:tabLst>
                <a:tab pos="344488" algn="l"/>
              </a:tabLst>
            </a:pPr>
            <a:r>
              <a:rPr lang="en-US" sz="2000" b="1"/>
              <a:t>Models</a:t>
            </a:r>
            <a:r>
              <a:rPr lang="en-US" sz="2000"/>
              <a:t> – Registered, versioned models</a:t>
            </a:r>
          </a:p>
          <a:p>
            <a:pPr>
              <a:tabLst>
                <a:tab pos="344488" algn="l"/>
              </a:tabLst>
            </a:pPr>
            <a:r>
              <a:rPr lang="en-US" sz="2000" b="1"/>
              <a:t>Endpoints:</a:t>
            </a:r>
          </a:p>
          <a:p>
            <a:pPr>
              <a:tabLst>
                <a:tab pos="344488" algn="l"/>
              </a:tabLst>
            </a:pPr>
            <a:r>
              <a:rPr lang="en-US" sz="2000"/>
              <a:t>	</a:t>
            </a:r>
            <a:r>
              <a:rPr lang="en-US" sz="2000" b="1"/>
              <a:t>Real-time Endpoints </a:t>
            </a:r>
            <a:r>
              <a:rPr lang="en-US" sz="2000"/>
              <a:t>– Deployed model endpoints</a:t>
            </a:r>
          </a:p>
          <a:p>
            <a:pPr>
              <a:tabLst>
                <a:tab pos="344488" algn="l"/>
              </a:tabLst>
            </a:pPr>
            <a:r>
              <a:rPr lang="en-US" sz="2000"/>
              <a:t>	</a:t>
            </a:r>
            <a:r>
              <a:rPr lang="en-US" sz="2000" b="1"/>
              <a:t>Pipeline Endpoints </a:t>
            </a:r>
            <a:r>
              <a:rPr lang="en-US" sz="2000"/>
              <a:t>– Training workflows</a:t>
            </a:r>
          </a:p>
          <a:p>
            <a:pPr>
              <a:tabLst>
                <a:tab pos="344488" algn="l"/>
              </a:tabLst>
            </a:pPr>
            <a:r>
              <a:rPr lang="en-US" sz="2000" b="1"/>
              <a:t>Compute</a:t>
            </a:r>
            <a:r>
              <a:rPr lang="en-US" sz="2000"/>
              <a:t> – Managed compute</a:t>
            </a:r>
          </a:p>
          <a:p>
            <a:pPr>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 Service</a:t>
            </a:r>
          </a:p>
        </p:txBody>
      </p:sp>
      <p:pic>
        <p:nvPicPr>
          <p:cNvPr id="12" name="Picture 11" descr="Menu of options in Azure ML Service">
            <a:extLst>
              <a:ext uri="{FF2B5EF4-FFF2-40B4-BE49-F238E27FC236}">
                <a16:creationId xmlns:a16="http://schemas.microsoft.com/office/drawing/2014/main" id="{462E5684-CF59-544F-8787-E3F5BBED728A}"/>
              </a:ext>
            </a:extLst>
          </p:cNvPr>
          <p:cNvPicPr>
            <a:picLocks noChangeAspect="1"/>
          </p:cNvPicPr>
          <p:nvPr/>
        </p:nvPicPr>
        <p:blipFill rotWithShape="1">
          <a:blip r:embed="rId3"/>
          <a:srcRect l="1008" t="37416" r="83627" b="17241"/>
          <a:stretch/>
        </p:blipFill>
        <p:spPr>
          <a:xfrm>
            <a:off x="940420" y="1773044"/>
            <a:ext cx="2694877" cy="4014439"/>
          </a:xfrm>
          <a:prstGeom prst="rect">
            <a:avLst/>
          </a:prstGeom>
        </p:spPr>
      </p:pic>
      <p:sp>
        <p:nvSpPr>
          <p:cNvPr id="3" name="Rectangle 2">
            <a:extLst>
              <a:ext uri="{FF2B5EF4-FFF2-40B4-BE49-F238E27FC236}">
                <a16:creationId xmlns:a16="http://schemas.microsoft.com/office/drawing/2014/main" id="{488D6181-DB99-B748-B7F0-9C115E6A71F5}"/>
              </a:ext>
            </a:extLst>
          </p:cNvPr>
          <p:cNvSpPr/>
          <p:nvPr/>
        </p:nvSpPr>
        <p:spPr bwMode="auto">
          <a:xfrm>
            <a:off x="3969834" y="3650012"/>
            <a:ext cx="6802244" cy="553998"/>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4670703"/>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53DD2F-99E8-4349-8741-25A1C263B3D7}"/>
              </a:ext>
            </a:extLst>
          </p:cNvPr>
          <p:cNvSpPr>
            <a:spLocks noGrp="1"/>
          </p:cNvSpPr>
          <p:nvPr>
            <p:ph type="title"/>
          </p:nvPr>
        </p:nvSpPr>
        <p:spPr/>
        <p:txBody>
          <a:bodyPr/>
          <a:lstStyle/>
          <a:p>
            <a:r>
              <a:rPr lang="es-ES" dirty="0"/>
              <a:t>Pipelines</a:t>
            </a:r>
          </a:p>
        </p:txBody>
      </p:sp>
      <p:sp>
        <p:nvSpPr>
          <p:cNvPr id="3" name="Marcador de texto 2">
            <a:extLst>
              <a:ext uri="{FF2B5EF4-FFF2-40B4-BE49-F238E27FC236}">
                <a16:creationId xmlns:a16="http://schemas.microsoft.com/office/drawing/2014/main" id="{E7D6E0AE-08C2-48D9-BB29-F12313AF12FF}"/>
              </a:ext>
            </a:extLst>
          </p:cNvPr>
          <p:cNvSpPr>
            <a:spLocks noGrp="1"/>
          </p:cNvSpPr>
          <p:nvPr>
            <p:ph type="body" sz="quarter" idx="12"/>
          </p:nvPr>
        </p:nvSpPr>
        <p:spPr/>
        <p:txBody>
          <a:bodyPr/>
          <a:lstStyle/>
          <a:p>
            <a:r>
              <a:rPr lang="es-ES" dirty="0"/>
              <a:t>Machine </a:t>
            </a:r>
            <a:r>
              <a:rPr lang="es-ES" dirty="0" err="1"/>
              <a:t>Learning</a:t>
            </a:r>
            <a:r>
              <a:rPr lang="es-ES" dirty="0"/>
              <a:t> Pipelines</a:t>
            </a:r>
          </a:p>
        </p:txBody>
      </p:sp>
    </p:spTree>
    <p:extLst>
      <p:ext uri="{BB962C8B-B14F-4D97-AF65-F5344CB8AC3E}">
        <p14:creationId xmlns:p14="http://schemas.microsoft.com/office/powerpoint/2010/main" val="1482683301"/>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dirty="0"/>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2516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3754701"/>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4388181"/>
            <a:ext cx="2540000" cy="307776"/>
          </a:xfrm>
          <a:prstGeom prst="rect">
            <a:avLst/>
          </a:prstGeom>
          <a:solidFill>
            <a:srgbClr val="4A4D5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26587015"/>
      </p:ext>
    </p:extLst>
  </p:cSld>
  <p:clrMapOvr>
    <a:masterClrMapping/>
  </p:clrMapOvr>
  <p:transition advClick="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2516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38680" y="25169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3754701"/>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13053" y="3754701"/>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4388181"/>
            <a:ext cx="4965700" cy="307776"/>
          </a:xfrm>
          <a:prstGeom prst="rect">
            <a:avLst/>
          </a:prstGeom>
          <a:solidFill>
            <a:srgbClr val="4A4D5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1149142"/>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advClick="0">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2516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38680" y="25169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491860" y="25170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3754702"/>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10743" y="3754702"/>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888741" y="3754702"/>
            <a:ext cx="2155334"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Model Registration</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4388181"/>
            <a:ext cx="8267700" cy="307776"/>
          </a:xfrm>
          <a:prstGeom prst="rect">
            <a:avLst/>
          </a:prstGeom>
          <a:solidFill>
            <a:srgbClr val="4A4D5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74018712"/>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3405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38680" y="34059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491860" y="34060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4643702"/>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10743" y="4643702"/>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888741" y="4643702"/>
            <a:ext cx="2155334"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Model Registration</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5277181"/>
            <a:ext cx="8267700" cy="307776"/>
          </a:xfrm>
          <a:prstGeom prst="rect">
            <a:avLst/>
          </a:prstGeom>
          <a:solidFill>
            <a:srgbClr val="4A4D5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Database_EFC7" title="Icon of a cylinder">
            <a:extLst>
              <a:ext uri="{FF2B5EF4-FFF2-40B4-BE49-F238E27FC236}">
                <a16:creationId xmlns:a16="http://schemas.microsoft.com/office/drawing/2014/main" id="{EABC9716-10CA-4F40-AFA6-A0F6E88F5331}"/>
              </a:ext>
            </a:extLst>
          </p:cNvPr>
          <p:cNvSpPr>
            <a:spLocks noChangeAspect="1" noEditPoints="1"/>
          </p:cNvSpPr>
          <p:nvPr/>
        </p:nvSpPr>
        <p:spPr bwMode="auto">
          <a:xfrm>
            <a:off x="4414045" y="1600772"/>
            <a:ext cx="712239" cy="92579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chip" title="Icon of a computer chip">
            <a:extLst>
              <a:ext uri="{FF2B5EF4-FFF2-40B4-BE49-F238E27FC236}">
                <a16:creationId xmlns:a16="http://schemas.microsoft.com/office/drawing/2014/main" id="{96F7BA98-72C4-4F42-B2C4-9242E910E725}"/>
              </a:ext>
            </a:extLst>
          </p:cNvPr>
          <p:cNvSpPr>
            <a:spLocks noChangeAspect="1" noEditPoints="1"/>
          </p:cNvSpPr>
          <p:nvPr/>
        </p:nvSpPr>
        <p:spPr bwMode="auto">
          <a:xfrm>
            <a:off x="7044408" y="1600772"/>
            <a:ext cx="907406" cy="925797"/>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 name="TextBox 14">
            <a:extLst>
              <a:ext uri="{FF2B5EF4-FFF2-40B4-BE49-F238E27FC236}">
                <a16:creationId xmlns:a16="http://schemas.microsoft.com/office/drawing/2014/main" id="{A5E62D71-8E4F-A042-8401-E339D41E69FF}"/>
              </a:ext>
            </a:extLst>
          </p:cNvPr>
          <p:cNvSpPr txBox="1"/>
          <p:nvPr/>
        </p:nvSpPr>
        <p:spPr>
          <a:xfrm>
            <a:off x="4361073" y="2689420"/>
            <a:ext cx="856005"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Dataset</a:t>
            </a:r>
          </a:p>
        </p:txBody>
      </p:sp>
      <p:sp>
        <p:nvSpPr>
          <p:cNvPr id="16" name="TextBox 15">
            <a:extLst>
              <a:ext uri="{FF2B5EF4-FFF2-40B4-BE49-F238E27FC236}">
                <a16:creationId xmlns:a16="http://schemas.microsoft.com/office/drawing/2014/main" id="{6D228F1D-C5EE-9F4E-854F-B19E0E611544}"/>
              </a:ext>
            </a:extLst>
          </p:cNvPr>
          <p:cNvSpPr txBox="1"/>
          <p:nvPr/>
        </p:nvSpPr>
        <p:spPr>
          <a:xfrm>
            <a:off x="6974923" y="2689420"/>
            <a:ext cx="1046377"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Compute</a:t>
            </a:r>
          </a:p>
        </p:txBody>
      </p:sp>
    </p:spTree>
    <p:extLst>
      <p:ext uri="{BB962C8B-B14F-4D97-AF65-F5344CB8AC3E}">
        <p14:creationId xmlns:p14="http://schemas.microsoft.com/office/powerpoint/2010/main" val="1540105510"/>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D647-0670-354D-BCAD-78F4A837C867}"/>
              </a:ext>
            </a:extLst>
          </p:cNvPr>
          <p:cNvSpPr>
            <a:spLocks noGrp="1"/>
          </p:cNvSpPr>
          <p:nvPr>
            <p:ph type="title"/>
          </p:nvPr>
        </p:nvSpPr>
        <p:spPr/>
        <p:txBody>
          <a:bodyPr/>
          <a:lstStyle/>
          <a:p>
            <a:r>
              <a:rPr lang="en-US" dirty="0"/>
              <a:t>Demo</a:t>
            </a:r>
          </a:p>
        </p:txBody>
      </p:sp>
      <p:sp>
        <p:nvSpPr>
          <p:cNvPr id="3" name="Marcador de texto 2">
            <a:extLst>
              <a:ext uri="{FF2B5EF4-FFF2-40B4-BE49-F238E27FC236}">
                <a16:creationId xmlns:a16="http://schemas.microsoft.com/office/drawing/2014/main" id="{10DE37E0-9480-45D0-880A-D612F1C92A3D}"/>
              </a:ext>
            </a:extLst>
          </p:cNvPr>
          <p:cNvSpPr>
            <a:spLocks noGrp="1"/>
          </p:cNvSpPr>
          <p:nvPr>
            <p:ph type="body" sz="quarter" idx="12"/>
          </p:nvPr>
        </p:nvSpPr>
        <p:spPr/>
        <p:txBody>
          <a:bodyPr/>
          <a:lstStyle/>
          <a:p>
            <a:r>
              <a:rPr lang="es-ES" dirty="0"/>
              <a:t>Azure ML Pipelines (AML)</a:t>
            </a:r>
          </a:p>
        </p:txBody>
      </p:sp>
    </p:spTree>
    <p:extLst>
      <p:ext uri="{BB962C8B-B14F-4D97-AF65-F5344CB8AC3E}">
        <p14:creationId xmlns:p14="http://schemas.microsoft.com/office/powerpoint/2010/main" val="1420877479"/>
      </p:ext>
    </p:extLst>
  </p:cSld>
  <p:clrMapOvr>
    <a:masterClrMapping/>
  </p:clrMapOvr>
  <p:transition spd="med" advClick="0">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D647-0670-354D-BCAD-78F4A837C867}"/>
              </a:ext>
            </a:extLst>
          </p:cNvPr>
          <p:cNvSpPr>
            <a:spLocks noGrp="1"/>
          </p:cNvSpPr>
          <p:nvPr>
            <p:ph type="title"/>
          </p:nvPr>
        </p:nvSpPr>
        <p:spPr/>
        <p:txBody>
          <a:bodyPr/>
          <a:lstStyle/>
          <a:p>
            <a:r>
              <a:rPr lang="es-ES" dirty="0"/>
              <a:t>Azure DevOps</a:t>
            </a:r>
            <a:endParaRPr lang="en-US" dirty="0"/>
          </a:p>
        </p:txBody>
      </p:sp>
      <p:sp>
        <p:nvSpPr>
          <p:cNvPr id="3" name="Marcador de texto 2">
            <a:extLst>
              <a:ext uri="{FF2B5EF4-FFF2-40B4-BE49-F238E27FC236}">
                <a16:creationId xmlns:a16="http://schemas.microsoft.com/office/drawing/2014/main" id="{10DE37E0-9480-45D0-880A-D612F1C92A3D}"/>
              </a:ext>
            </a:extLst>
          </p:cNvPr>
          <p:cNvSpPr>
            <a:spLocks noGrp="1"/>
          </p:cNvSpPr>
          <p:nvPr>
            <p:ph type="body" sz="quarter" idx="12"/>
          </p:nvPr>
        </p:nvSpPr>
        <p:spPr/>
        <p:txBody>
          <a:bodyPr/>
          <a:lstStyle/>
          <a:p>
            <a:r>
              <a:rPr lang="es-ES" dirty="0" err="1"/>
              <a:t>Best</a:t>
            </a:r>
            <a:r>
              <a:rPr lang="es-ES" dirty="0"/>
              <a:t> </a:t>
            </a:r>
            <a:r>
              <a:rPr lang="es-ES" dirty="0" err="1"/>
              <a:t>Practices</a:t>
            </a:r>
            <a:endParaRPr lang="es-ES" dirty="0"/>
          </a:p>
        </p:txBody>
      </p:sp>
    </p:spTree>
    <p:extLst>
      <p:ext uri="{BB962C8B-B14F-4D97-AF65-F5344CB8AC3E}">
        <p14:creationId xmlns:p14="http://schemas.microsoft.com/office/powerpoint/2010/main" val="2820487432"/>
      </p:ext>
    </p:extLst>
  </p:cSld>
  <p:clrMapOvr>
    <a:masterClrMapping/>
  </p:clrMapOvr>
  <p:transition spd="med" advClick="0">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24C0-1A19-2F44-8B20-C59F492EEBA9}"/>
              </a:ext>
            </a:extLst>
          </p:cNvPr>
          <p:cNvSpPr>
            <a:spLocks noGrp="1"/>
          </p:cNvSpPr>
          <p:nvPr>
            <p:ph type="title"/>
          </p:nvPr>
        </p:nvSpPr>
        <p:spPr/>
        <p:txBody>
          <a:bodyPr/>
          <a:lstStyle/>
          <a:p>
            <a:r>
              <a:rPr lang="en-US"/>
              <a:t>(Some) DevOps Good Practices</a:t>
            </a:r>
          </a:p>
        </p:txBody>
      </p:sp>
      <p:sp>
        <p:nvSpPr>
          <p:cNvPr id="3" name="Text Placeholder 2">
            <a:extLst>
              <a:ext uri="{FF2B5EF4-FFF2-40B4-BE49-F238E27FC236}">
                <a16:creationId xmlns:a16="http://schemas.microsoft.com/office/drawing/2014/main" id="{27F1A753-A6F1-8048-94AD-7E0B39974278}"/>
              </a:ext>
            </a:extLst>
          </p:cNvPr>
          <p:cNvSpPr>
            <a:spLocks noGrp="1"/>
          </p:cNvSpPr>
          <p:nvPr>
            <p:ph type="body" sz="quarter" idx="10"/>
          </p:nvPr>
        </p:nvSpPr>
        <p:spPr>
          <a:xfrm>
            <a:off x="584200" y="1779318"/>
            <a:ext cx="11018520" cy="2769989"/>
          </a:xfrm>
        </p:spPr>
        <p:txBody>
          <a:bodyPr vert="horz" wrap="square" lIns="0" tIns="0" rIns="0" bIns="0" rtlCol="0" anchor="t">
            <a:spAutoFit/>
          </a:bodyPr>
          <a:lstStyle/>
          <a:p>
            <a:pPr marL="457200" indent="-457200">
              <a:buFont typeface="Arial" panose="05000000000000000000" pitchFamily="2" charset="2"/>
              <a:buChar char="•"/>
            </a:pPr>
            <a:r>
              <a:rPr lang="en-US"/>
              <a:t>Source Control</a:t>
            </a:r>
          </a:p>
          <a:p>
            <a:pPr marL="457200" indent="-457200">
              <a:buFont typeface="Arial" panose="05000000000000000000" pitchFamily="2" charset="2"/>
              <a:buChar char="•"/>
            </a:pPr>
            <a:endParaRPr lang="en-US"/>
          </a:p>
          <a:p>
            <a:pPr marL="457200" indent="-457200">
              <a:buFont typeface="Arial" panose="05000000000000000000" pitchFamily="2" charset="2"/>
              <a:buChar char="•"/>
            </a:pPr>
            <a:r>
              <a:rPr lang="en-US"/>
              <a:t>Continuous Integration</a:t>
            </a:r>
          </a:p>
          <a:p>
            <a:pPr marL="457200" indent="-457200">
              <a:buFont typeface="Arial" panose="05000000000000000000" pitchFamily="2" charset="2"/>
              <a:buChar char="•"/>
            </a:pPr>
            <a:endParaRPr lang="en-US"/>
          </a:p>
          <a:p>
            <a:pPr marL="457200" indent="-457200">
              <a:buFont typeface="Arial" panose="05000000000000000000" pitchFamily="2" charset="2"/>
              <a:buChar char="•"/>
            </a:pPr>
            <a:r>
              <a:rPr lang="en-US"/>
              <a:t>Continuous Delivery</a:t>
            </a:r>
          </a:p>
        </p:txBody>
      </p:sp>
    </p:spTree>
    <p:extLst>
      <p:ext uri="{BB962C8B-B14F-4D97-AF65-F5344CB8AC3E}">
        <p14:creationId xmlns:p14="http://schemas.microsoft.com/office/powerpoint/2010/main" val="238273061"/>
      </p:ext>
    </p:extLst>
  </p:cSld>
  <p:clrMapOvr>
    <a:masterClrMapping/>
  </p:clrMapOvr>
  <p:transition advClick="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F1A753-A6F1-8048-94AD-7E0B39974278}"/>
              </a:ext>
            </a:extLst>
          </p:cNvPr>
          <p:cNvSpPr>
            <a:spLocks noGrp="1"/>
          </p:cNvSpPr>
          <p:nvPr>
            <p:ph type="body" sz="quarter" idx="13"/>
          </p:nvPr>
        </p:nvSpPr>
        <p:spPr>
          <a:xfrm>
            <a:off x="4071668" y="2069103"/>
            <a:ext cx="7535115" cy="2763577"/>
          </a:xfrm>
        </p:spPr>
        <p:txBody>
          <a:bodyPr/>
          <a:lstStyle/>
          <a:p>
            <a:r>
              <a:rPr lang="en-US"/>
              <a:t>Code and comments only (not </a:t>
            </a:r>
            <a:r>
              <a:rPr lang="en-US" err="1"/>
              <a:t>Jupyter</a:t>
            </a:r>
            <a:r>
              <a:rPr lang="en-US"/>
              <a:t> output)</a:t>
            </a:r>
          </a:p>
          <a:p>
            <a:r>
              <a:rPr lang="en-US"/>
              <a:t>Plus every part of the pipeline</a:t>
            </a:r>
          </a:p>
          <a:p>
            <a:r>
              <a:rPr lang="en-US"/>
              <a:t>And Infrastructure and dependencies</a:t>
            </a:r>
          </a:p>
          <a:p>
            <a:r>
              <a:rPr lang="en-US"/>
              <a:t>And maybe a subset of data</a:t>
            </a:r>
            <a:endParaRPr lang="en-US">
              <a:gradFill>
                <a:gsLst>
                  <a:gs pos="2917">
                    <a:schemeClr val="tx1"/>
                  </a:gs>
                  <a:gs pos="30000">
                    <a:schemeClr val="tx1"/>
                  </a:gs>
                </a:gsLst>
                <a:lin ang="5400000" scaled="0"/>
              </a:gradFill>
            </a:endParaRPr>
          </a:p>
        </p:txBody>
      </p:sp>
      <p:sp>
        <p:nvSpPr>
          <p:cNvPr id="2" name="Title 1">
            <a:extLst>
              <a:ext uri="{FF2B5EF4-FFF2-40B4-BE49-F238E27FC236}">
                <a16:creationId xmlns:a16="http://schemas.microsoft.com/office/drawing/2014/main" id="{EA5424C0-1A19-2F44-8B20-C59F492EEBA9}"/>
              </a:ext>
            </a:extLst>
          </p:cNvPr>
          <p:cNvSpPr>
            <a:spLocks noGrp="1"/>
          </p:cNvSpPr>
          <p:nvPr>
            <p:ph type="title"/>
          </p:nvPr>
        </p:nvSpPr>
        <p:spPr/>
        <p:txBody>
          <a:bodyPr/>
          <a:lstStyle/>
          <a:p>
            <a:r>
              <a:rPr lang="en-US"/>
              <a:t>Source Control</a:t>
            </a:r>
          </a:p>
        </p:txBody>
      </p:sp>
      <p:pic>
        <p:nvPicPr>
          <p:cNvPr id="11" name="Content Placeholder 10" descr="Git logo">
            <a:extLst>
              <a:ext uri="{FF2B5EF4-FFF2-40B4-BE49-F238E27FC236}">
                <a16:creationId xmlns:a16="http://schemas.microsoft.com/office/drawing/2014/main" id="{C092E2B6-38A4-A549-8380-0E88C0497E5B}"/>
              </a:ext>
            </a:extLst>
          </p:cNvPr>
          <p:cNvPicPr>
            <a:picLocks noGrp="1" noChangeAspect="1"/>
          </p:cNvPicPr>
          <p:nvPr>
            <p:ph sz="quarter" idx="36"/>
          </p:nvPr>
        </p:nvPicPr>
        <p:blipFill>
          <a:blip r:embed="rId3">
            <a:extLst>
              <a:ext uri="{96DAC541-7B7A-43D3-8B79-37D633B846F1}">
                <asvg:svgBlip xmlns:asvg="http://schemas.microsoft.com/office/drawing/2016/SVG/main" r:embed="rId4"/>
              </a:ext>
            </a:extLst>
          </a:blip>
          <a:stretch>
            <a:fillRect/>
          </a:stretch>
        </p:blipFill>
        <p:spPr>
          <a:xfrm>
            <a:off x="643973" y="2358862"/>
            <a:ext cx="2316596" cy="2316596"/>
          </a:xfrm>
        </p:spPr>
      </p:pic>
    </p:spTree>
    <p:extLst>
      <p:ext uri="{BB962C8B-B14F-4D97-AF65-F5344CB8AC3E}">
        <p14:creationId xmlns:p14="http://schemas.microsoft.com/office/powerpoint/2010/main" val="2244739846"/>
      </p:ext>
    </p:extLst>
  </p:cSld>
  <p:clrMapOvr>
    <a:masterClrMapping/>
  </p:clrMapOvr>
  <p:transition advClick="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C873-9037-0343-BEEC-4C862E573471}"/>
              </a:ext>
            </a:extLst>
          </p:cNvPr>
          <p:cNvSpPr>
            <a:spLocks noGrp="1"/>
          </p:cNvSpPr>
          <p:nvPr>
            <p:ph type="title"/>
          </p:nvPr>
        </p:nvSpPr>
        <p:spPr>
          <a:xfrm>
            <a:off x="1651000" y="2431138"/>
            <a:ext cx="9144000" cy="553998"/>
          </a:xfrm>
        </p:spPr>
        <p:txBody>
          <a:bodyPr/>
          <a:lstStyle/>
          <a:p>
            <a:r>
              <a:rPr lang="en-US" sz="3600"/>
              <a:t>Everything should be in source control!</a:t>
            </a:r>
          </a:p>
        </p:txBody>
      </p:sp>
      <p:sp>
        <p:nvSpPr>
          <p:cNvPr id="3" name="Text Placeholder 2">
            <a:extLst>
              <a:ext uri="{FF2B5EF4-FFF2-40B4-BE49-F238E27FC236}">
                <a16:creationId xmlns:a16="http://schemas.microsoft.com/office/drawing/2014/main" id="{20E7DF82-417A-8C47-A6F3-83C0B362D91C}"/>
              </a:ext>
            </a:extLst>
          </p:cNvPr>
          <p:cNvSpPr>
            <a:spLocks noGrp="1"/>
          </p:cNvSpPr>
          <p:nvPr>
            <p:ph type="body" sz="quarter" idx="12"/>
          </p:nvPr>
        </p:nvSpPr>
        <p:spPr>
          <a:xfrm>
            <a:off x="1651000" y="3413760"/>
            <a:ext cx="9144000" cy="338554"/>
          </a:xfrm>
        </p:spPr>
        <p:txBody>
          <a:bodyPr wrap="square" lIns="0" tIns="0" rIns="0" bIns="0" anchor="t">
            <a:spAutoFit/>
          </a:bodyPr>
          <a:lstStyle/>
          <a:p>
            <a:r>
              <a:rPr lang="en-US">
                <a:cs typeface="Segoe UI"/>
              </a:rPr>
              <a:t>Except your training data which should be a known, shared data source</a:t>
            </a:r>
          </a:p>
        </p:txBody>
      </p:sp>
    </p:spTree>
    <p:extLst>
      <p:ext uri="{BB962C8B-B14F-4D97-AF65-F5344CB8AC3E}">
        <p14:creationId xmlns:p14="http://schemas.microsoft.com/office/powerpoint/2010/main" val="11528425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C4FA29-8D75-CF40-9426-D40FD1213C30}"/>
              </a:ext>
            </a:extLst>
          </p:cNvPr>
          <p:cNvSpPr>
            <a:spLocks noGrp="1"/>
          </p:cNvSpPr>
          <p:nvPr>
            <p:ph type="body" sz="quarter" idx="13"/>
          </p:nvPr>
        </p:nvSpPr>
        <p:spPr>
          <a:xfrm>
            <a:off x="4071668" y="2069103"/>
            <a:ext cx="7535115" cy="2768450"/>
          </a:xfrm>
        </p:spPr>
        <p:txBody>
          <a:bodyPr/>
          <a:lstStyle/>
          <a:p>
            <a:r>
              <a:rPr lang="en-US" dirty="0"/>
              <a:t>Triggered on code change</a:t>
            </a:r>
          </a:p>
          <a:p>
            <a:r>
              <a:rPr lang="en-US" dirty="0"/>
              <a:t>Refresh and execute AML Pipeline</a:t>
            </a:r>
          </a:p>
          <a:p>
            <a:r>
              <a:rPr lang="en-US" dirty="0"/>
              <a:t>Code quality, linting, and unit testing</a:t>
            </a:r>
          </a:p>
          <a:p>
            <a:r>
              <a:rPr lang="en-US" dirty="0">
                <a:cs typeface="Segoe UI"/>
              </a:rPr>
              <a:t>Pull request process</a:t>
            </a:r>
          </a:p>
        </p:txBody>
      </p:sp>
      <p:sp>
        <p:nvSpPr>
          <p:cNvPr id="3" name="Title 2">
            <a:extLst>
              <a:ext uri="{FF2B5EF4-FFF2-40B4-BE49-F238E27FC236}">
                <a16:creationId xmlns:a16="http://schemas.microsoft.com/office/drawing/2014/main" id="{C19E08A2-25AA-784E-B9DD-9CF934E051BB}"/>
              </a:ext>
            </a:extLst>
          </p:cNvPr>
          <p:cNvSpPr>
            <a:spLocks noGrp="1"/>
          </p:cNvSpPr>
          <p:nvPr>
            <p:ph type="title"/>
          </p:nvPr>
        </p:nvSpPr>
        <p:spPr/>
        <p:txBody>
          <a:bodyPr/>
          <a:lstStyle/>
          <a:p>
            <a:r>
              <a:rPr lang="en-US"/>
              <a:t>Continuous Integration</a:t>
            </a:r>
          </a:p>
        </p:txBody>
      </p:sp>
      <p:pic>
        <p:nvPicPr>
          <p:cNvPr id="6" name="Content Placeholder 5">
            <a:extLst>
              <a:ext uri="{FF2B5EF4-FFF2-40B4-BE49-F238E27FC236}">
                <a16:creationId xmlns:a16="http://schemas.microsoft.com/office/drawing/2014/main" id="{42AC1F7B-BDD9-544D-9D93-CE560496EC4C}"/>
              </a:ext>
            </a:extLst>
          </p:cNvPr>
          <p:cNvPicPr>
            <a:picLocks noGrp="1" noChangeAspect="1"/>
          </p:cNvPicPr>
          <p:nvPr>
            <p:ph sz="quarter" idx="36"/>
          </p:nvPr>
        </p:nvPicPr>
        <p:blipFill>
          <a:blip r:embed="rId3">
            <a:extLst>
              <a:ext uri="{96DAC541-7B7A-43D3-8B79-37D633B846F1}">
                <asvg:svgBlip xmlns:asvg="http://schemas.microsoft.com/office/drawing/2016/SVG/main" r:embed="rId4"/>
              </a:ext>
            </a:extLst>
          </a:blip>
          <a:stretch>
            <a:fillRect/>
          </a:stretch>
        </p:blipFill>
        <p:spPr>
          <a:xfrm>
            <a:off x="644400" y="2345532"/>
            <a:ext cx="2314800" cy="2314800"/>
          </a:xfrm>
        </p:spPr>
      </p:pic>
    </p:spTree>
    <p:extLst>
      <p:ext uri="{BB962C8B-B14F-4D97-AF65-F5344CB8AC3E}">
        <p14:creationId xmlns:p14="http://schemas.microsoft.com/office/powerpoint/2010/main" val="3771384479"/>
      </p:ext>
    </p:extLst>
  </p:cSld>
  <p:clrMapOvr>
    <a:masterClrMapping/>
  </p:clrMapOvr>
  <p:transition advClick="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C873-9037-0343-BEEC-4C862E573471}"/>
              </a:ext>
            </a:extLst>
          </p:cNvPr>
          <p:cNvSpPr>
            <a:spLocks noGrp="1"/>
          </p:cNvSpPr>
          <p:nvPr>
            <p:ph type="title"/>
          </p:nvPr>
        </p:nvSpPr>
        <p:spPr>
          <a:xfrm>
            <a:off x="1651000" y="2431138"/>
            <a:ext cx="9144000" cy="553998"/>
          </a:xfrm>
        </p:spPr>
        <p:txBody>
          <a:bodyPr/>
          <a:lstStyle/>
          <a:p>
            <a:r>
              <a:rPr lang="en-US" sz="3600"/>
              <a:t>Code quality matters!</a:t>
            </a:r>
          </a:p>
        </p:txBody>
      </p:sp>
      <p:sp>
        <p:nvSpPr>
          <p:cNvPr id="3" name="Text Placeholder 2">
            <a:extLst>
              <a:ext uri="{FF2B5EF4-FFF2-40B4-BE49-F238E27FC236}">
                <a16:creationId xmlns:a16="http://schemas.microsoft.com/office/drawing/2014/main" id="{20E7DF82-417A-8C47-A6F3-83C0B362D91C}"/>
              </a:ext>
            </a:extLst>
          </p:cNvPr>
          <p:cNvSpPr>
            <a:spLocks noGrp="1"/>
          </p:cNvSpPr>
          <p:nvPr>
            <p:ph type="body" sz="quarter" idx="12"/>
          </p:nvPr>
        </p:nvSpPr>
        <p:spPr/>
        <p:txBody>
          <a:bodyPr/>
          <a:lstStyle/>
          <a:p>
            <a:r>
              <a:rPr lang="en-US"/>
              <a:t>Even in data science</a:t>
            </a:r>
          </a:p>
        </p:txBody>
      </p:sp>
    </p:spTree>
    <p:extLst>
      <p:ext uri="{BB962C8B-B14F-4D97-AF65-F5344CB8AC3E}">
        <p14:creationId xmlns:p14="http://schemas.microsoft.com/office/powerpoint/2010/main" val="27275194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D647-0670-354D-BCAD-78F4A837C867}"/>
              </a:ext>
            </a:extLst>
          </p:cNvPr>
          <p:cNvSpPr>
            <a:spLocks noGrp="1"/>
          </p:cNvSpPr>
          <p:nvPr>
            <p:ph type="title"/>
          </p:nvPr>
        </p:nvSpPr>
        <p:spPr/>
        <p:txBody>
          <a:bodyPr/>
          <a:lstStyle/>
          <a:p>
            <a:r>
              <a:rPr lang="en-US" dirty="0"/>
              <a:t>Demo</a:t>
            </a:r>
          </a:p>
        </p:txBody>
      </p:sp>
      <p:sp>
        <p:nvSpPr>
          <p:cNvPr id="3" name="Marcador de texto 2">
            <a:extLst>
              <a:ext uri="{FF2B5EF4-FFF2-40B4-BE49-F238E27FC236}">
                <a16:creationId xmlns:a16="http://schemas.microsoft.com/office/drawing/2014/main" id="{10DE37E0-9480-45D0-880A-D612F1C92A3D}"/>
              </a:ext>
            </a:extLst>
          </p:cNvPr>
          <p:cNvSpPr>
            <a:spLocks noGrp="1"/>
          </p:cNvSpPr>
          <p:nvPr>
            <p:ph type="body" sz="quarter" idx="12"/>
          </p:nvPr>
        </p:nvSpPr>
        <p:spPr/>
        <p:txBody>
          <a:bodyPr/>
          <a:lstStyle/>
          <a:p>
            <a:r>
              <a:rPr lang="es-ES" dirty="0"/>
              <a:t>Azure Pipelines “</a:t>
            </a:r>
            <a:r>
              <a:rPr lang="es-ES" dirty="0" err="1"/>
              <a:t>Build</a:t>
            </a:r>
            <a:r>
              <a:rPr lang="es-ES" dirty="0"/>
              <a:t>”</a:t>
            </a:r>
          </a:p>
        </p:txBody>
      </p:sp>
    </p:spTree>
    <p:extLst>
      <p:ext uri="{BB962C8B-B14F-4D97-AF65-F5344CB8AC3E}">
        <p14:creationId xmlns:p14="http://schemas.microsoft.com/office/powerpoint/2010/main" val="2011463632"/>
      </p:ext>
    </p:extLst>
  </p:cSld>
  <p:clrMapOvr>
    <a:masterClrMapping/>
  </p:clrMapOvr>
  <p:transition spd="med" advClick="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p:txBody>
          <a:bodyPr/>
          <a:lstStyle/>
          <a:p>
            <a:r>
              <a:rPr lang="en-US" b="1" dirty="0"/>
              <a:t>Resources</a:t>
            </a:r>
          </a:p>
        </p:txBody>
      </p:sp>
      <p:sp>
        <p:nvSpPr>
          <p:cNvPr id="20" name="camera" title="Icon of a camera">
            <a:extLst>
              <a:ext uri="{FF2B5EF4-FFF2-40B4-BE49-F238E27FC236}">
                <a16:creationId xmlns:a16="http://schemas.microsoft.com/office/drawing/2014/main" id="{6B481D93-1EBC-214C-AD42-54A654A173DC}"/>
              </a:ext>
            </a:extLst>
          </p:cNvPr>
          <p:cNvSpPr>
            <a:spLocks noChangeAspect="1" noEditPoints="1"/>
          </p:cNvSpPr>
          <p:nvPr/>
        </p:nvSpPr>
        <p:spPr bwMode="auto">
          <a:xfrm>
            <a:off x="11332657" y="242923"/>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 name="Text Placeholder 2">
            <a:extLst>
              <a:ext uri="{FF2B5EF4-FFF2-40B4-BE49-F238E27FC236}">
                <a16:creationId xmlns:a16="http://schemas.microsoft.com/office/drawing/2014/main" id="{81DD0A54-63EE-6E48-AE4B-B4434975105E}"/>
              </a:ext>
            </a:extLst>
          </p:cNvPr>
          <p:cNvSpPr txBox="1">
            <a:spLocks/>
          </p:cNvSpPr>
          <p:nvPr/>
        </p:nvSpPr>
        <p:spPr>
          <a:xfrm>
            <a:off x="1061400" y="3161630"/>
            <a:ext cx="11018520" cy="430887"/>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en-US" dirty="0">
                <a:solidFill>
                  <a:srgbClr val="43444A"/>
                </a:solidFill>
                <a:latin typeface="Quicksand" pitchFamily="2" charset="0"/>
                <a:cs typeface="Segoe UI"/>
              </a:rPr>
              <a:t>Session Code on GitHub</a:t>
            </a:r>
            <a:endParaRPr lang="en-US" dirty="0">
              <a:solidFill>
                <a:srgbClr val="43444A"/>
              </a:solidFill>
              <a:latin typeface="Quicksand" pitchFamily="2" charset="0"/>
            </a:endParaRPr>
          </a:p>
        </p:txBody>
      </p:sp>
      <p:sp>
        <p:nvSpPr>
          <p:cNvPr id="14" name="browser_3" title="Icon of a browser window with an arrow pointing from the outside to the center">
            <a:extLst>
              <a:ext uri="{FF2B5EF4-FFF2-40B4-BE49-F238E27FC236}">
                <a16:creationId xmlns:a16="http://schemas.microsoft.com/office/drawing/2014/main" id="{7417E17C-90B4-E14A-80B6-6958320DFCED}"/>
              </a:ext>
            </a:extLst>
          </p:cNvPr>
          <p:cNvSpPr>
            <a:spLocks noChangeAspect="1" noEditPoints="1"/>
          </p:cNvSpPr>
          <p:nvPr/>
        </p:nvSpPr>
        <p:spPr bwMode="auto">
          <a:xfrm>
            <a:off x="676868" y="3194710"/>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Quicksand" pitchFamily="2" charset="0"/>
            </a:endParaRPr>
          </a:p>
        </p:txBody>
      </p:sp>
      <p:sp>
        <p:nvSpPr>
          <p:cNvPr id="15" name="TextBox 14">
            <a:extLst>
              <a:ext uri="{FF2B5EF4-FFF2-40B4-BE49-F238E27FC236}">
                <a16:creationId xmlns:a16="http://schemas.microsoft.com/office/drawing/2014/main" id="{254DACFE-C545-5348-8141-1CFDBEE2B167}"/>
              </a:ext>
            </a:extLst>
          </p:cNvPr>
          <p:cNvSpPr txBox="1"/>
          <p:nvPr/>
        </p:nvSpPr>
        <p:spPr>
          <a:xfrm>
            <a:off x="1349295" y="3709556"/>
            <a:ext cx="2401298" cy="307777"/>
          </a:xfrm>
          <a:prstGeom prst="rect">
            <a:avLst/>
          </a:prstGeom>
          <a:noFill/>
        </p:spPr>
        <p:txBody>
          <a:bodyPr wrap="none" lIns="0" tIns="0" rIns="0" bIns="0" rtlCol="0" anchor="t">
            <a:spAutoFit/>
          </a:bodyPr>
          <a:lstStyle/>
          <a:p>
            <a:pPr lvl="0">
              <a:defRPr/>
            </a:pPr>
            <a:r>
              <a:rPr lang="en-US" sz="2000" dirty="0">
                <a:solidFill>
                  <a:srgbClr val="D6532B"/>
                </a:solidFill>
                <a:latin typeface="Quicksand" pitchFamily="2" charset="0"/>
              </a:rPr>
              <a:t>aka.ms/AIML50repo</a:t>
            </a:r>
          </a:p>
        </p:txBody>
      </p:sp>
      <p:sp>
        <p:nvSpPr>
          <p:cNvPr id="16" name="browser_3" title="Icon of a browser window with an arrow pointing from the outside to the center">
            <a:extLst>
              <a:ext uri="{FF2B5EF4-FFF2-40B4-BE49-F238E27FC236}">
                <a16:creationId xmlns:a16="http://schemas.microsoft.com/office/drawing/2014/main" id="{B5086A1D-C547-5341-A89A-EFF10392BC1A}"/>
              </a:ext>
            </a:extLst>
          </p:cNvPr>
          <p:cNvSpPr>
            <a:spLocks noChangeAspect="1" noEditPoints="1"/>
          </p:cNvSpPr>
          <p:nvPr/>
        </p:nvSpPr>
        <p:spPr bwMode="auto">
          <a:xfrm>
            <a:off x="659146" y="1913839"/>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Quicksand" pitchFamily="2" charset="0"/>
            </a:endParaRPr>
          </a:p>
        </p:txBody>
      </p:sp>
      <p:sp>
        <p:nvSpPr>
          <p:cNvPr id="17" name="TextBox 16">
            <a:extLst>
              <a:ext uri="{FF2B5EF4-FFF2-40B4-BE49-F238E27FC236}">
                <a16:creationId xmlns:a16="http://schemas.microsoft.com/office/drawing/2014/main" id="{4E3FEB7D-0874-D445-BFEC-44AA42A6BF2D}"/>
              </a:ext>
            </a:extLst>
          </p:cNvPr>
          <p:cNvSpPr txBox="1"/>
          <p:nvPr/>
        </p:nvSpPr>
        <p:spPr>
          <a:xfrm>
            <a:off x="1331573" y="2428685"/>
            <a:ext cx="1853071" cy="307777"/>
          </a:xfrm>
          <a:prstGeom prst="rect">
            <a:avLst/>
          </a:prstGeom>
          <a:noFill/>
        </p:spPr>
        <p:txBody>
          <a:bodyPr wrap="none" lIns="0" tIns="0" rIns="0" bIns="0" rtlCol="0" anchor="t">
            <a:spAutoFit/>
          </a:bodyPr>
          <a:lstStyle/>
          <a:p>
            <a:pPr lvl="0">
              <a:defRPr/>
            </a:pPr>
            <a:r>
              <a:rPr lang="en-US" sz="2000" dirty="0">
                <a:solidFill>
                  <a:srgbClr val="D6532B"/>
                </a:solidFill>
                <a:latin typeface="Quicksand" pitchFamily="2" charset="0"/>
              </a:rPr>
              <a:t>aka.ms/AIML50</a:t>
            </a:r>
            <a:endParaRPr lang="en-US" sz="2000" dirty="0">
              <a:solidFill>
                <a:srgbClr val="D6532B"/>
              </a:solidFill>
              <a:latin typeface="Quicksand" pitchFamily="2" charset="0"/>
              <a:cs typeface="Segoe UI"/>
            </a:endParaRPr>
          </a:p>
        </p:txBody>
      </p:sp>
      <p:sp>
        <p:nvSpPr>
          <p:cNvPr id="19" name="Text Placeholder 2">
            <a:extLst>
              <a:ext uri="{FF2B5EF4-FFF2-40B4-BE49-F238E27FC236}">
                <a16:creationId xmlns:a16="http://schemas.microsoft.com/office/drawing/2014/main" id="{2E41308A-A05D-E843-A275-12F0F924D037}"/>
              </a:ext>
            </a:extLst>
          </p:cNvPr>
          <p:cNvSpPr txBox="1">
            <a:spLocks/>
          </p:cNvSpPr>
          <p:nvPr/>
        </p:nvSpPr>
        <p:spPr>
          <a:xfrm>
            <a:off x="1043679" y="1919238"/>
            <a:ext cx="11018520" cy="4308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79400"/>
            <a:r>
              <a:rPr lang="en-US" dirty="0">
                <a:solidFill>
                  <a:srgbClr val="43444A"/>
                </a:solidFill>
                <a:latin typeface="Quicksand" pitchFamily="2" charset="0"/>
                <a:cs typeface="Segoe UI Semilight"/>
              </a:rPr>
              <a:t>Session Resources Hub</a:t>
            </a:r>
            <a:endParaRPr lang="en-US" dirty="0">
              <a:solidFill>
                <a:srgbClr val="43444A"/>
              </a:solidFill>
              <a:latin typeface="Quicksand" pitchFamily="2" charset="0"/>
            </a:endParaRPr>
          </a:p>
        </p:txBody>
      </p:sp>
    </p:spTree>
    <p:extLst>
      <p:ext uri="{BB962C8B-B14F-4D97-AF65-F5344CB8AC3E}">
        <p14:creationId xmlns:p14="http://schemas.microsoft.com/office/powerpoint/2010/main" val="989289801"/>
      </p:ext>
    </p:extLst>
  </p:cSld>
  <p:clrMapOvr>
    <a:masterClrMapping/>
  </p:clrMapOvr>
  <p:transition advClick="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D647-0670-354D-BCAD-78F4A837C867}"/>
              </a:ext>
            </a:extLst>
          </p:cNvPr>
          <p:cNvSpPr>
            <a:spLocks noGrp="1"/>
          </p:cNvSpPr>
          <p:nvPr>
            <p:ph type="title"/>
          </p:nvPr>
        </p:nvSpPr>
        <p:spPr/>
        <p:txBody>
          <a:bodyPr/>
          <a:lstStyle/>
          <a:p>
            <a:r>
              <a:rPr lang="en-US" dirty="0"/>
              <a:t>Deployment</a:t>
            </a:r>
          </a:p>
        </p:txBody>
      </p:sp>
      <p:sp>
        <p:nvSpPr>
          <p:cNvPr id="3" name="Marcador de texto 2">
            <a:extLst>
              <a:ext uri="{FF2B5EF4-FFF2-40B4-BE49-F238E27FC236}">
                <a16:creationId xmlns:a16="http://schemas.microsoft.com/office/drawing/2014/main" id="{10DE37E0-9480-45D0-880A-D612F1C92A3D}"/>
              </a:ext>
            </a:extLst>
          </p:cNvPr>
          <p:cNvSpPr>
            <a:spLocks noGrp="1"/>
          </p:cNvSpPr>
          <p:nvPr>
            <p:ph type="body" sz="quarter" idx="12"/>
          </p:nvPr>
        </p:nvSpPr>
        <p:spPr/>
        <p:txBody>
          <a:bodyPr/>
          <a:lstStyle/>
          <a:p>
            <a:r>
              <a:rPr lang="es-ES" dirty="0"/>
              <a:t>Azure ML Services</a:t>
            </a:r>
          </a:p>
        </p:txBody>
      </p:sp>
    </p:spTree>
    <p:extLst>
      <p:ext uri="{BB962C8B-B14F-4D97-AF65-F5344CB8AC3E}">
        <p14:creationId xmlns:p14="http://schemas.microsoft.com/office/powerpoint/2010/main" val="2262736301"/>
      </p:ext>
    </p:extLst>
  </p:cSld>
  <p:clrMapOvr>
    <a:masterClrMapping/>
  </p:clrMapOvr>
  <p:transition spd="med" advClick="0">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066819"/>
          </a:xfrm>
          <a:solidFill>
            <a:srgbClr val="FFFFFF"/>
          </a:solidFill>
        </p:spPr>
        <p:txBody>
          <a:bodyPr/>
          <a:lstStyle/>
          <a:p>
            <a:pPr>
              <a:tabLst>
                <a:tab pos="344488" algn="l"/>
              </a:tabLst>
            </a:pPr>
            <a:r>
              <a:rPr lang="en-US" sz="2000" b="1" dirty="0"/>
              <a:t>Datasets</a:t>
            </a:r>
            <a:r>
              <a:rPr lang="en-US" sz="2000" dirty="0"/>
              <a:t> – registered, known data sets</a:t>
            </a:r>
          </a:p>
          <a:p>
            <a:pPr>
              <a:tabLst>
                <a:tab pos="344488" algn="l"/>
              </a:tabLst>
            </a:pPr>
            <a:r>
              <a:rPr lang="en-US" sz="2000" b="1" dirty="0"/>
              <a:t>Experiments</a:t>
            </a:r>
            <a:r>
              <a:rPr lang="en-US" sz="2000" dirty="0"/>
              <a:t> – Training runs</a:t>
            </a:r>
          </a:p>
          <a:p>
            <a:pPr>
              <a:tabLst>
                <a:tab pos="344488" algn="l"/>
              </a:tabLst>
            </a:pPr>
            <a:r>
              <a:rPr lang="en-US" sz="2000" b="1" dirty="0"/>
              <a:t>Models</a:t>
            </a:r>
            <a:r>
              <a:rPr lang="en-US" sz="2000" dirty="0"/>
              <a:t> – Registered, versioned models</a:t>
            </a:r>
          </a:p>
          <a:p>
            <a:pPr>
              <a:tabLst>
                <a:tab pos="344488" algn="l"/>
              </a:tabLst>
            </a:pPr>
            <a:r>
              <a:rPr lang="en-US" sz="2000" b="1" dirty="0"/>
              <a:t>Endpoints:</a:t>
            </a:r>
          </a:p>
          <a:p>
            <a:pPr>
              <a:tabLst>
                <a:tab pos="344488" algn="l"/>
              </a:tabLst>
            </a:pPr>
            <a:r>
              <a:rPr lang="en-US" sz="2000" dirty="0"/>
              <a:t>	</a:t>
            </a:r>
            <a:r>
              <a:rPr lang="en-US" sz="2000" b="1" dirty="0"/>
              <a:t>Real-time Endpoints </a:t>
            </a:r>
            <a:r>
              <a:rPr lang="en-US" sz="2000" dirty="0"/>
              <a:t>– Deployed model endpoints</a:t>
            </a:r>
          </a:p>
          <a:p>
            <a:pPr>
              <a:tabLst>
                <a:tab pos="344488" algn="l"/>
              </a:tabLst>
            </a:pPr>
            <a:r>
              <a:rPr lang="en-US" sz="2000" dirty="0"/>
              <a:t>	</a:t>
            </a:r>
            <a:r>
              <a:rPr lang="en-US" sz="2000" b="1" dirty="0"/>
              <a:t>Pipeline Endpoints </a:t>
            </a:r>
            <a:r>
              <a:rPr lang="en-US" sz="2000" dirty="0"/>
              <a:t>– Training workflows</a:t>
            </a:r>
          </a:p>
          <a:p>
            <a:pPr>
              <a:tabLst>
                <a:tab pos="344488" algn="l"/>
              </a:tabLst>
            </a:pPr>
            <a:r>
              <a:rPr lang="en-US" sz="2000" b="1" dirty="0"/>
              <a:t>Compute</a:t>
            </a:r>
            <a:r>
              <a:rPr lang="en-US" sz="2000" dirty="0"/>
              <a:t> – Managed compute</a:t>
            </a:r>
          </a:p>
          <a:p>
            <a:pPr>
              <a:tabLst>
                <a:tab pos="344488" algn="l"/>
              </a:tabLst>
            </a:pPr>
            <a:r>
              <a:rPr lang="en-US" sz="2000" b="1" dirty="0"/>
              <a:t>Datastores</a:t>
            </a:r>
            <a:r>
              <a:rPr lang="en-US" sz="2000" dirty="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 Service</a:t>
            </a:r>
          </a:p>
        </p:txBody>
      </p:sp>
      <p:pic>
        <p:nvPicPr>
          <p:cNvPr id="12" name="Picture 11" descr="Menu items from Azure ML Service">
            <a:extLst>
              <a:ext uri="{FF2B5EF4-FFF2-40B4-BE49-F238E27FC236}">
                <a16:creationId xmlns:a16="http://schemas.microsoft.com/office/drawing/2014/main" id="{462E5684-CF59-544F-8787-E3F5BBED728A}"/>
              </a:ext>
            </a:extLst>
          </p:cNvPr>
          <p:cNvPicPr>
            <a:picLocks noChangeAspect="1"/>
          </p:cNvPicPr>
          <p:nvPr/>
        </p:nvPicPr>
        <p:blipFill rotWithShape="1">
          <a:blip r:embed="rId3"/>
          <a:srcRect l="1008" t="37416" r="83627" b="17241"/>
          <a:stretch/>
        </p:blipFill>
        <p:spPr>
          <a:xfrm>
            <a:off x="940420" y="1773044"/>
            <a:ext cx="2694877" cy="4014439"/>
          </a:xfrm>
          <a:prstGeom prst="rect">
            <a:avLst/>
          </a:prstGeom>
        </p:spPr>
      </p:pic>
      <p:sp>
        <p:nvSpPr>
          <p:cNvPr id="3" name="Rectangle 2">
            <a:extLst>
              <a:ext uri="{FF2B5EF4-FFF2-40B4-BE49-F238E27FC236}">
                <a16:creationId xmlns:a16="http://schemas.microsoft.com/office/drawing/2014/main" id="{488D6181-DB99-B748-B7F0-9C115E6A71F5}"/>
              </a:ext>
            </a:extLst>
          </p:cNvPr>
          <p:cNvSpPr/>
          <p:nvPr/>
        </p:nvSpPr>
        <p:spPr bwMode="auto">
          <a:xfrm>
            <a:off x="3951173" y="4245429"/>
            <a:ext cx="6802244" cy="1535769"/>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2">
            <a:extLst>
              <a:ext uri="{FF2B5EF4-FFF2-40B4-BE49-F238E27FC236}">
                <a16:creationId xmlns:a16="http://schemas.microsoft.com/office/drawing/2014/main" id="{94A3DF82-8E5F-4EA6-BF9A-4DB0D07E7287}"/>
              </a:ext>
            </a:extLst>
          </p:cNvPr>
          <p:cNvSpPr/>
          <p:nvPr/>
        </p:nvSpPr>
        <p:spPr bwMode="auto">
          <a:xfrm>
            <a:off x="3951173" y="1631975"/>
            <a:ext cx="6802244" cy="2062947"/>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3120397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2516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38680" y="25169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491860" y="25170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3754702"/>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10743" y="3754702"/>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888741" y="3754702"/>
            <a:ext cx="2155334"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Model Registration</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4388181"/>
            <a:ext cx="8267700" cy="307776"/>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Up Arrow 4">
            <a:extLst>
              <a:ext uri="{FF2B5EF4-FFF2-40B4-BE49-F238E27FC236}">
                <a16:creationId xmlns:a16="http://schemas.microsoft.com/office/drawing/2014/main" id="{E853CAD4-44FD-4D49-90EA-AEEC0B044E12}"/>
              </a:ext>
            </a:extLst>
          </p:cNvPr>
          <p:cNvSpPr/>
          <p:nvPr/>
        </p:nvSpPr>
        <p:spPr bwMode="auto">
          <a:xfrm rot="8085076">
            <a:off x="9395790" y="929173"/>
            <a:ext cx="636105" cy="2080591"/>
          </a:xfrm>
          <a:prstGeom prst="upArrow">
            <a:avLst/>
          </a:prstGeom>
          <a:solidFill>
            <a:schemeClr val="accent3"/>
          </a:solid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19515049"/>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descr="Azure pipelines logo&#10;">
            <a:extLst>
              <a:ext uri="{FF2B5EF4-FFF2-40B4-BE49-F238E27FC236}">
                <a16:creationId xmlns:a16="http://schemas.microsoft.com/office/drawing/2014/main" id="{54C4FA29-8D75-CF40-9426-D40FD1213C30}"/>
              </a:ext>
            </a:extLst>
          </p:cNvPr>
          <p:cNvSpPr>
            <a:spLocks noGrp="1"/>
          </p:cNvSpPr>
          <p:nvPr>
            <p:ph type="body" sz="quarter" idx="13"/>
          </p:nvPr>
        </p:nvSpPr>
        <p:spPr>
          <a:xfrm>
            <a:off x="4071668" y="2069103"/>
            <a:ext cx="7535115" cy="2763577"/>
          </a:xfrm>
        </p:spPr>
        <p:txBody>
          <a:bodyPr/>
          <a:lstStyle/>
          <a:p>
            <a:r>
              <a:rPr lang="en-US">
                <a:cs typeface="Segoe UI"/>
              </a:rPr>
              <a:t>Trigger on model registration</a:t>
            </a:r>
          </a:p>
          <a:p>
            <a:r>
              <a:rPr lang="en-US"/>
              <a:t>Deploy to test and staging environments</a:t>
            </a:r>
          </a:p>
          <a:p>
            <a:r>
              <a:rPr lang="en-US">
                <a:cs typeface="Segoe UI"/>
              </a:rPr>
              <a:t>Run integration and load tests</a:t>
            </a:r>
          </a:p>
          <a:p>
            <a:r>
              <a:rPr lang="en-US" b="1"/>
              <a:t>Control:</a:t>
            </a:r>
            <a:r>
              <a:rPr lang="en-US"/>
              <a:t> rollout, feature flags, A/B testing</a:t>
            </a:r>
          </a:p>
        </p:txBody>
      </p:sp>
      <p:sp>
        <p:nvSpPr>
          <p:cNvPr id="3" name="Title 2">
            <a:extLst>
              <a:ext uri="{FF2B5EF4-FFF2-40B4-BE49-F238E27FC236}">
                <a16:creationId xmlns:a16="http://schemas.microsoft.com/office/drawing/2014/main" id="{C19E08A2-25AA-784E-B9DD-9CF934E051BB}"/>
              </a:ext>
            </a:extLst>
          </p:cNvPr>
          <p:cNvSpPr>
            <a:spLocks noGrp="1"/>
          </p:cNvSpPr>
          <p:nvPr>
            <p:ph type="title"/>
          </p:nvPr>
        </p:nvSpPr>
        <p:spPr/>
        <p:txBody>
          <a:bodyPr/>
          <a:lstStyle/>
          <a:p>
            <a:r>
              <a:rPr lang="en-US"/>
              <a:t>Continuous Delivery</a:t>
            </a:r>
          </a:p>
        </p:txBody>
      </p:sp>
      <p:pic>
        <p:nvPicPr>
          <p:cNvPr id="6" name="Content Placeholder 5" descr="Azure Pipelines logo">
            <a:extLst>
              <a:ext uri="{FF2B5EF4-FFF2-40B4-BE49-F238E27FC236}">
                <a16:creationId xmlns:a16="http://schemas.microsoft.com/office/drawing/2014/main" id="{42AC1F7B-BDD9-544D-9D93-CE560496EC4C}"/>
              </a:ext>
            </a:extLst>
          </p:cNvPr>
          <p:cNvPicPr>
            <a:picLocks noGrp="1" noChangeAspect="1"/>
          </p:cNvPicPr>
          <p:nvPr>
            <p:ph sz="quarter" idx="36"/>
          </p:nvPr>
        </p:nvPicPr>
        <p:blipFill>
          <a:blip r:embed="rId3">
            <a:extLst>
              <a:ext uri="{96DAC541-7B7A-43D3-8B79-37D633B846F1}">
                <asvg:svgBlip xmlns:asvg="http://schemas.microsoft.com/office/drawing/2016/SVG/main" r:embed="rId4"/>
              </a:ext>
            </a:extLst>
          </a:blip>
          <a:stretch>
            <a:fillRect/>
          </a:stretch>
        </p:blipFill>
        <p:spPr>
          <a:xfrm>
            <a:off x="644400" y="2345532"/>
            <a:ext cx="2314800" cy="2314800"/>
          </a:xfrm>
        </p:spPr>
      </p:pic>
    </p:spTree>
    <p:extLst>
      <p:ext uri="{BB962C8B-B14F-4D97-AF65-F5344CB8AC3E}">
        <p14:creationId xmlns:p14="http://schemas.microsoft.com/office/powerpoint/2010/main" val="3192890335"/>
      </p:ext>
    </p:extLst>
  </p:cSld>
  <p:clrMapOvr>
    <a:masterClrMapping/>
  </p:clrMapOvr>
  <p:transition advClick="0">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C873-9037-0343-BEEC-4C862E573471}"/>
              </a:ext>
            </a:extLst>
          </p:cNvPr>
          <p:cNvSpPr>
            <a:spLocks noGrp="1"/>
          </p:cNvSpPr>
          <p:nvPr>
            <p:ph type="title"/>
          </p:nvPr>
        </p:nvSpPr>
        <p:spPr>
          <a:xfrm>
            <a:off x="1651000" y="2431138"/>
            <a:ext cx="9144000" cy="553998"/>
          </a:xfrm>
        </p:spPr>
        <p:txBody>
          <a:bodyPr/>
          <a:lstStyle/>
          <a:p>
            <a:r>
              <a:rPr lang="en-US" sz="3600"/>
              <a:t>Control model rollout!</a:t>
            </a:r>
          </a:p>
        </p:txBody>
      </p:sp>
      <p:sp>
        <p:nvSpPr>
          <p:cNvPr id="3" name="Text Placeholder 2">
            <a:extLst>
              <a:ext uri="{FF2B5EF4-FFF2-40B4-BE49-F238E27FC236}">
                <a16:creationId xmlns:a16="http://schemas.microsoft.com/office/drawing/2014/main" id="{20E7DF82-417A-8C47-A6F3-83C0B362D91C}"/>
              </a:ext>
            </a:extLst>
          </p:cNvPr>
          <p:cNvSpPr>
            <a:spLocks noGrp="1"/>
          </p:cNvSpPr>
          <p:nvPr>
            <p:ph type="body" sz="quarter" idx="12"/>
          </p:nvPr>
        </p:nvSpPr>
        <p:spPr/>
        <p:txBody>
          <a:bodyPr/>
          <a:lstStyle/>
          <a:p>
            <a:r>
              <a:rPr lang="en-US"/>
              <a:t>The same way you do with other software</a:t>
            </a:r>
          </a:p>
        </p:txBody>
      </p:sp>
    </p:spTree>
    <p:extLst>
      <p:ext uri="{BB962C8B-B14F-4D97-AF65-F5344CB8AC3E}">
        <p14:creationId xmlns:p14="http://schemas.microsoft.com/office/powerpoint/2010/main" val="35928973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D647-0670-354D-BCAD-78F4A837C867}"/>
              </a:ext>
            </a:extLst>
          </p:cNvPr>
          <p:cNvSpPr>
            <a:spLocks noGrp="1"/>
          </p:cNvSpPr>
          <p:nvPr>
            <p:ph type="title"/>
          </p:nvPr>
        </p:nvSpPr>
        <p:spPr/>
        <p:txBody>
          <a:bodyPr/>
          <a:lstStyle/>
          <a:p>
            <a:r>
              <a:rPr lang="en-US" dirty="0"/>
              <a:t>Demo</a:t>
            </a:r>
          </a:p>
        </p:txBody>
      </p:sp>
      <p:sp>
        <p:nvSpPr>
          <p:cNvPr id="3" name="Marcador de texto 2">
            <a:extLst>
              <a:ext uri="{FF2B5EF4-FFF2-40B4-BE49-F238E27FC236}">
                <a16:creationId xmlns:a16="http://schemas.microsoft.com/office/drawing/2014/main" id="{10DE37E0-9480-45D0-880A-D612F1C92A3D}"/>
              </a:ext>
            </a:extLst>
          </p:cNvPr>
          <p:cNvSpPr>
            <a:spLocks noGrp="1"/>
          </p:cNvSpPr>
          <p:nvPr>
            <p:ph type="body" sz="quarter" idx="12"/>
          </p:nvPr>
        </p:nvSpPr>
        <p:spPr/>
        <p:txBody>
          <a:bodyPr/>
          <a:lstStyle/>
          <a:p>
            <a:r>
              <a:rPr lang="es-ES" dirty="0"/>
              <a:t>Azure Pipelines </a:t>
            </a:r>
            <a:r>
              <a:rPr lang="es-ES" dirty="0" err="1"/>
              <a:t>Release</a:t>
            </a:r>
            <a:endParaRPr lang="es-ES" dirty="0"/>
          </a:p>
        </p:txBody>
      </p:sp>
    </p:spTree>
    <p:extLst>
      <p:ext uri="{BB962C8B-B14F-4D97-AF65-F5344CB8AC3E}">
        <p14:creationId xmlns:p14="http://schemas.microsoft.com/office/powerpoint/2010/main" val="2844305861"/>
      </p:ext>
    </p:extLst>
  </p:cSld>
  <p:clrMapOvr>
    <a:masterClrMapping/>
  </p:clrMapOvr>
  <p:transition spd="med" advClick="0">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D647-0670-354D-BCAD-78F4A837C867}"/>
              </a:ext>
            </a:extLst>
          </p:cNvPr>
          <p:cNvSpPr>
            <a:spLocks noGrp="1"/>
          </p:cNvSpPr>
          <p:nvPr>
            <p:ph type="title"/>
          </p:nvPr>
        </p:nvSpPr>
        <p:spPr/>
        <p:txBody>
          <a:bodyPr/>
          <a:lstStyle/>
          <a:p>
            <a:r>
              <a:rPr lang="en-US" dirty="0"/>
              <a:t>Next Steps</a:t>
            </a:r>
          </a:p>
        </p:txBody>
      </p:sp>
      <p:sp>
        <p:nvSpPr>
          <p:cNvPr id="3" name="Marcador de texto 2">
            <a:extLst>
              <a:ext uri="{FF2B5EF4-FFF2-40B4-BE49-F238E27FC236}">
                <a16:creationId xmlns:a16="http://schemas.microsoft.com/office/drawing/2014/main" id="{10DE37E0-9480-45D0-880A-D612F1C92A3D}"/>
              </a:ext>
            </a:extLst>
          </p:cNvPr>
          <p:cNvSpPr>
            <a:spLocks noGrp="1"/>
          </p:cNvSpPr>
          <p:nvPr>
            <p:ph type="body" sz="quarter" idx="12"/>
          </p:nvPr>
        </p:nvSpPr>
        <p:spPr/>
        <p:txBody>
          <a:bodyPr/>
          <a:lstStyle/>
          <a:p>
            <a:r>
              <a:rPr lang="es-ES" dirty="0"/>
              <a:t>pipelines </a:t>
            </a:r>
            <a:r>
              <a:rPr lang="es-ES" dirty="0" err="1"/>
              <a:t>scenarios</a:t>
            </a:r>
            <a:endParaRPr lang="es-ES" dirty="0"/>
          </a:p>
        </p:txBody>
      </p:sp>
    </p:spTree>
    <p:extLst>
      <p:ext uri="{BB962C8B-B14F-4D97-AF65-F5344CB8AC3E}">
        <p14:creationId xmlns:p14="http://schemas.microsoft.com/office/powerpoint/2010/main" val="1312535886"/>
      </p:ext>
    </p:extLst>
  </p:cSld>
  <p:clrMapOvr>
    <a:masterClrMapping/>
  </p:clrMapOvr>
  <p:transition spd="med" advClick="0">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78806E-2FFE-9A4F-BE54-38D665C6D02F}"/>
              </a:ext>
            </a:extLst>
          </p:cNvPr>
          <p:cNvSpPr/>
          <p:nvPr/>
        </p:nvSpPr>
        <p:spPr bwMode="auto">
          <a:xfrm>
            <a:off x="1778000"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Complete Pipeline</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828290"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89480"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542660"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404383" y="2980002"/>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61543" y="2980002"/>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939541" y="2980002"/>
            <a:ext cx="2155334"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Model Registration</a:t>
            </a:r>
          </a:p>
        </p:txBody>
      </p:sp>
      <p:cxnSp>
        <p:nvCxnSpPr>
          <p:cNvPr id="13" name="Straight Arrow Connector 12">
            <a:extLst>
              <a:ext uri="{FF2B5EF4-FFF2-40B4-BE49-F238E27FC236}">
                <a16:creationId xmlns:a16="http://schemas.microsoft.com/office/drawing/2014/main" id="{F92F6A98-E172-784E-9344-858DAFF2FDB8}"/>
              </a:ext>
            </a:extLst>
          </p:cNvPr>
          <p:cNvCxnSpPr/>
          <p:nvPr/>
        </p:nvCxnSpPr>
        <p:spPr>
          <a:xfrm>
            <a:off x="4533900"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BF66F-30FC-544A-AA5E-9C1C123464DF}"/>
              </a:ext>
            </a:extLst>
          </p:cNvPr>
          <p:cNvCxnSpPr/>
          <p:nvPr/>
        </p:nvCxnSpPr>
        <p:spPr>
          <a:xfrm>
            <a:off x="7253741"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533B52-6CD6-AF46-8672-55493AB9CBFF}"/>
              </a:ext>
            </a:extLst>
          </p:cNvPr>
          <p:cNvSpPr txBox="1"/>
          <p:nvPr/>
        </p:nvSpPr>
        <p:spPr>
          <a:xfrm>
            <a:off x="1778000" y="1330523"/>
            <a:ext cx="148438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AML Pipeline</a:t>
            </a:r>
          </a:p>
        </p:txBody>
      </p:sp>
      <p:sp>
        <p:nvSpPr>
          <p:cNvPr id="16" name="cloud" title="Icon of a cloud">
            <a:extLst>
              <a:ext uri="{FF2B5EF4-FFF2-40B4-BE49-F238E27FC236}">
                <a16:creationId xmlns:a16="http://schemas.microsoft.com/office/drawing/2014/main" id="{6AA99E92-6862-AA44-A821-89F7F89F82CC}"/>
              </a:ext>
            </a:extLst>
          </p:cNvPr>
          <p:cNvSpPr>
            <a:spLocks noChangeAspect="1"/>
          </p:cNvSpPr>
          <p:nvPr/>
        </p:nvSpPr>
        <p:spPr bwMode="auto">
          <a:xfrm>
            <a:off x="4227865"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6270A3C8-8FC2-BF4D-9AB8-0AC08264D73F}"/>
              </a:ext>
            </a:extLst>
          </p:cNvPr>
          <p:cNvSpPr txBox="1"/>
          <p:nvPr/>
        </p:nvSpPr>
        <p:spPr>
          <a:xfrm>
            <a:off x="3726372" y="5288763"/>
            <a:ext cx="2155462"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ACI</a:t>
            </a:r>
          </a:p>
        </p:txBody>
      </p:sp>
      <p:sp>
        <p:nvSpPr>
          <p:cNvPr id="18" name="cloud" title="Icon of a cloud">
            <a:extLst>
              <a:ext uri="{FF2B5EF4-FFF2-40B4-BE49-F238E27FC236}">
                <a16:creationId xmlns:a16="http://schemas.microsoft.com/office/drawing/2014/main" id="{23531B9D-5553-9642-9F0C-61583B3AF61C}"/>
              </a:ext>
            </a:extLst>
          </p:cNvPr>
          <p:cNvSpPr>
            <a:spLocks noChangeAspect="1"/>
          </p:cNvSpPr>
          <p:nvPr/>
        </p:nvSpPr>
        <p:spPr bwMode="auto">
          <a:xfrm>
            <a:off x="7088334"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B3372F1D-75C1-5040-B8A1-96ACE3B2D8DE}"/>
              </a:ext>
            </a:extLst>
          </p:cNvPr>
          <p:cNvSpPr txBox="1"/>
          <p:nvPr/>
        </p:nvSpPr>
        <p:spPr>
          <a:xfrm>
            <a:off x="6637641" y="5288763"/>
            <a:ext cx="221656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AKS</a:t>
            </a:r>
          </a:p>
        </p:txBody>
      </p:sp>
      <p:cxnSp>
        <p:nvCxnSpPr>
          <p:cNvPr id="20" name="Straight Arrow Connector 19">
            <a:extLst>
              <a:ext uri="{FF2B5EF4-FFF2-40B4-BE49-F238E27FC236}">
                <a16:creationId xmlns:a16="http://schemas.microsoft.com/office/drawing/2014/main" id="{01A03933-6D70-6F4D-A618-1325D546C8F3}"/>
              </a:ext>
            </a:extLst>
          </p:cNvPr>
          <p:cNvCxnSpPr/>
          <p:nvPr/>
        </p:nvCxnSpPr>
        <p:spPr>
          <a:xfrm>
            <a:off x="5981629" y="4833011"/>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1" name="graph_9" title="Icon of a line chart with connected circles at varying points">
            <a:extLst>
              <a:ext uri="{FF2B5EF4-FFF2-40B4-BE49-F238E27FC236}">
                <a16:creationId xmlns:a16="http://schemas.microsoft.com/office/drawing/2014/main" id="{5B69148E-208D-EF41-875F-0A012AF2BCDC}"/>
              </a:ext>
            </a:extLst>
          </p:cNvPr>
          <p:cNvSpPr>
            <a:spLocks noChangeAspect="1" noEditPoints="1"/>
          </p:cNvSpPr>
          <p:nvPr/>
        </p:nvSpPr>
        <p:spPr bwMode="auto">
          <a:xfrm>
            <a:off x="6121857" y="42506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2" name="Rectangle 21">
            <a:extLst>
              <a:ext uri="{FF2B5EF4-FFF2-40B4-BE49-F238E27FC236}">
                <a16:creationId xmlns:a16="http://schemas.microsoft.com/office/drawing/2014/main" id="{BF77F129-4570-A841-9E6A-A6DCD3E68D24}"/>
              </a:ext>
            </a:extLst>
          </p:cNvPr>
          <p:cNvSpPr/>
          <p:nvPr/>
        </p:nvSpPr>
        <p:spPr bwMode="auto">
          <a:xfrm>
            <a:off x="1778000" y="4097603"/>
            <a:ext cx="9017000"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6A7EE2B3-B1DF-6F41-A9AF-2FFC217FE1E7}"/>
              </a:ext>
            </a:extLst>
          </p:cNvPr>
          <p:cNvSpPr txBox="1"/>
          <p:nvPr/>
        </p:nvSpPr>
        <p:spPr>
          <a:xfrm>
            <a:off x="1778000" y="3789826"/>
            <a:ext cx="350006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Azure DevOps Release Pipeline</a:t>
            </a:r>
          </a:p>
        </p:txBody>
      </p:sp>
      <p:cxnSp>
        <p:nvCxnSpPr>
          <p:cNvPr id="25" name="Elbow Connector 24">
            <a:extLst>
              <a:ext uri="{FF2B5EF4-FFF2-40B4-BE49-F238E27FC236}">
                <a16:creationId xmlns:a16="http://schemas.microsoft.com/office/drawing/2014/main" id="{391C5E91-DFB0-8843-8924-D188E4991F18}"/>
              </a:ext>
            </a:extLst>
          </p:cNvPr>
          <p:cNvCxnSpPr>
            <a:stCxn id="5" idx="3"/>
            <a:endCxn id="22" idx="1"/>
          </p:cNvCxnSpPr>
          <p:nvPr/>
        </p:nvCxnSpPr>
        <p:spPr>
          <a:xfrm flipH="1">
            <a:off x="1778000" y="2544935"/>
            <a:ext cx="9017000" cy="2412167"/>
          </a:xfrm>
          <a:prstGeom prst="bentConnector5">
            <a:avLst>
              <a:gd name="adj1" fmla="val -4929"/>
              <a:gd name="adj2" fmla="val 47292"/>
              <a:gd name="adj3" fmla="val 105352"/>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048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animBg="1"/>
      <p:bldP spid="17" grpId="0"/>
      <p:bldP spid="18" grpId="0" animBg="1"/>
      <p:bldP spid="19" grpId="0"/>
      <p:bldP spid="21" grpId="0" animBg="1"/>
      <p:bldP spid="22" grpId="0" animBg="1"/>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17D61CE-0611-EA44-A22F-84E65EE3F05E}"/>
              </a:ext>
            </a:extLst>
          </p:cNvPr>
          <p:cNvSpPr/>
          <p:nvPr/>
        </p:nvSpPr>
        <p:spPr bwMode="auto">
          <a:xfrm>
            <a:off x="1778000" y="4097602"/>
            <a:ext cx="152400" cy="1718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C118DB1-EE63-664F-8F36-9DF454E67EF5}"/>
              </a:ext>
            </a:extLst>
          </p:cNvPr>
          <p:cNvSpPr/>
          <p:nvPr/>
        </p:nvSpPr>
        <p:spPr bwMode="auto">
          <a:xfrm>
            <a:off x="1778000" y="1638300"/>
            <a:ext cx="152400" cy="18132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E178806E-2FFE-9A4F-BE54-38D665C6D02F}"/>
              </a:ext>
            </a:extLst>
          </p:cNvPr>
          <p:cNvSpPr/>
          <p:nvPr/>
        </p:nvSpPr>
        <p:spPr bwMode="auto">
          <a:xfrm>
            <a:off x="1778000"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Retraining</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828290"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89480"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542660"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404383" y="2980002"/>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61543" y="2980002"/>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939541" y="2980002"/>
            <a:ext cx="2155334"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Model Registration</a:t>
            </a:r>
          </a:p>
        </p:txBody>
      </p:sp>
      <p:cxnSp>
        <p:nvCxnSpPr>
          <p:cNvPr id="13" name="Straight Arrow Connector 12">
            <a:extLst>
              <a:ext uri="{FF2B5EF4-FFF2-40B4-BE49-F238E27FC236}">
                <a16:creationId xmlns:a16="http://schemas.microsoft.com/office/drawing/2014/main" id="{F92F6A98-E172-784E-9344-858DAFF2FDB8}"/>
              </a:ext>
            </a:extLst>
          </p:cNvPr>
          <p:cNvCxnSpPr/>
          <p:nvPr/>
        </p:nvCxnSpPr>
        <p:spPr>
          <a:xfrm>
            <a:off x="4533900"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BF66F-30FC-544A-AA5E-9C1C123464DF}"/>
              </a:ext>
            </a:extLst>
          </p:cNvPr>
          <p:cNvCxnSpPr/>
          <p:nvPr/>
        </p:nvCxnSpPr>
        <p:spPr>
          <a:xfrm>
            <a:off x="7253741"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533B52-6CD6-AF46-8672-55493AB9CBFF}"/>
              </a:ext>
            </a:extLst>
          </p:cNvPr>
          <p:cNvSpPr txBox="1"/>
          <p:nvPr/>
        </p:nvSpPr>
        <p:spPr>
          <a:xfrm>
            <a:off x="1778000" y="1330523"/>
            <a:ext cx="148438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AML Pipeline</a:t>
            </a:r>
          </a:p>
        </p:txBody>
      </p:sp>
      <p:sp>
        <p:nvSpPr>
          <p:cNvPr id="16" name="cloud" title="Icon of a cloud">
            <a:extLst>
              <a:ext uri="{FF2B5EF4-FFF2-40B4-BE49-F238E27FC236}">
                <a16:creationId xmlns:a16="http://schemas.microsoft.com/office/drawing/2014/main" id="{6AA99E92-6862-AA44-A821-89F7F89F82CC}"/>
              </a:ext>
            </a:extLst>
          </p:cNvPr>
          <p:cNvSpPr>
            <a:spLocks noChangeAspect="1"/>
          </p:cNvSpPr>
          <p:nvPr/>
        </p:nvSpPr>
        <p:spPr bwMode="auto">
          <a:xfrm>
            <a:off x="4227865"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6270A3C8-8FC2-BF4D-9AB8-0AC08264D73F}"/>
              </a:ext>
            </a:extLst>
          </p:cNvPr>
          <p:cNvSpPr txBox="1"/>
          <p:nvPr/>
        </p:nvSpPr>
        <p:spPr>
          <a:xfrm>
            <a:off x="3726372" y="5288763"/>
            <a:ext cx="2155462"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ACI</a:t>
            </a:r>
          </a:p>
        </p:txBody>
      </p:sp>
      <p:sp>
        <p:nvSpPr>
          <p:cNvPr id="18" name="cloud" title="Icon of a cloud">
            <a:extLst>
              <a:ext uri="{FF2B5EF4-FFF2-40B4-BE49-F238E27FC236}">
                <a16:creationId xmlns:a16="http://schemas.microsoft.com/office/drawing/2014/main" id="{23531B9D-5553-9642-9F0C-61583B3AF61C}"/>
              </a:ext>
            </a:extLst>
          </p:cNvPr>
          <p:cNvSpPr>
            <a:spLocks noChangeAspect="1"/>
          </p:cNvSpPr>
          <p:nvPr/>
        </p:nvSpPr>
        <p:spPr bwMode="auto">
          <a:xfrm>
            <a:off x="7088334"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B3372F1D-75C1-5040-B8A1-96ACE3B2D8DE}"/>
              </a:ext>
            </a:extLst>
          </p:cNvPr>
          <p:cNvSpPr txBox="1"/>
          <p:nvPr/>
        </p:nvSpPr>
        <p:spPr>
          <a:xfrm>
            <a:off x="6637641" y="5288763"/>
            <a:ext cx="221656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AKS</a:t>
            </a:r>
          </a:p>
        </p:txBody>
      </p:sp>
      <p:cxnSp>
        <p:nvCxnSpPr>
          <p:cNvPr id="20" name="Straight Arrow Connector 19">
            <a:extLst>
              <a:ext uri="{FF2B5EF4-FFF2-40B4-BE49-F238E27FC236}">
                <a16:creationId xmlns:a16="http://schemas.microsoft.com/office/drawing/2014/main" id="{01A03933-6D70-6F4D-A618-1325D546C8F3}"/>
              </a:ext>
            </a:extLst>
          </p:cNvPr>
          <p:cNvCxnSpPr/>
          <p:nvPr/>
        </p:nvCxnSpPr>
        <p:spPr>
          <a:xfrm>
            <a:off x="5981629" y="4833011"/>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1" name="graph_9" title="Icon of a line chart with connected circles at varying points">
            <a:extLst>
              <a:ext uri="{FF2B5EF4-FFF2-40B4-BE49-F238E27FC236}">
                <a16:creationId xmlns:a16="http://schemas.microsoft.com/office/drawing/2014/main" id="{5B69148E-208D-EF41-875F-0A012AF2BCDC}"/>
              </a:ext>
            </a:extLst>
          </p:cNvPr>
          <p:cNvSpPr>
            <a:spLocks noChangeAspect="1" noEditPoints="1"/>
          </p:cNvSpPr>
          <p:nvPr/>
        </p:nvSpPr>
        <p:spPr bwMode="auto">
          <a:xfrm>
            <a:off x="6121857" y="42506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2" name="Rectangle 21">
            <a:extLst>
              <a:ext uri="{FF2B5EF4-FFF2-40B4-BE49-F238E27FC236}">
                <a16:creationId xmlns:a16="http://schemas.microsoft.com/office/drawing/2014/main" id="{BF77F129-4570-A841-9E6A-A6DCD3E68D24}"/>
              </a:ext>
            </a:extLst>
          </p:cNvPr>
          <p:cNvSpPr/>
          <p:nvPr/>
        </p:nvSpPr>
        <p:spPr bwMode="auto">
          <a:xfrm>
            <a:off x="1778000" y="4097603"/>
            <a:ext cx="9017000"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6A7EE2B3-B1DF-6F41-A9AF-2FFC217FE1E7}"/>
              </a:ext>
            </a:extLst>
          </p:cNvPr>
          <p:cNvSpPr txBox="1"/>
          <p:nvPr/>
        </p:nvSpPr>
        <p:spPr>
          <a:xfrm>
            <a:off x="1778000" y="3789826"/>
            <a:ext cx="350006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Azure DevOps Release Pipeline</a:t>
            </a:r>
          </a:p>
        </p:txBody>
      </p:sp>
      <p:sp>
        <p:nvSpPr>
          <p:cNvPr id="24" name="speedometer_2" title="Icon of a spedometer showing fast speed">
            <a:extLst>
              <a:ext uri="{FF2B5EF4-FFF2-40B4-BE49-F238E27FC236}">
                <a16:creationId xmlns:a16="http://schemas.microsoft.com/office/drawing/2014/main" id="{483A77BC-00E5-784D-8A72-E018EF7BF869}"/>
              </a:ext>
            </a:extLst>
          </p:cNvPr>
          <p:cNvSpPr>
            <a:spLocks noChangeAspect="1" noEditPoints="1"/>
          </p:cNvSpPr>
          <p:nvPr/>
        </p:nvSpPr>
        <p:spPr bwMode="auto">
          <a:xfrm>
            <a:off x="929241" y="2706402"/>
            <a:ext cx="547200" cy="54720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7" name="Elbow Connector 26">
            <a:extLst>
              <a:ext uri="{FF2B5EF4-FFF2-40B4-BE49-F238E27FC236}">
                <a16:creationId xmlns:a16="http://schemas.microsoft.com/office/drawing/2014/main" id="{F51208FF-AFB9-D94D-9910-1B4BD22B7AE4}"/>
              </a:ext>
            </a:extLst>
          </p:cNvPr>
          <p:cNvCxnSpPr/>
          <p:nvPr/>
        </p:nvCxnSpPr>
        <p:spPr>
          <a:xfrm flipH="1">
            <a:off x="1778000" y="2544935"/>
            <a:ext cx="9017000" cy="2412167"/>
          </a:xfrm>
          <a:prstGeom prst="bentConnector5">
            <a:avLst>
              <a:gd name="adj1" fmla="val -4929"/>
              <a:gd name="adj2" fmla="val 47292"/>
              <a:gd name="adj3" fmla="val 105352"/>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1" name="DevUpdate_ECC5" title="Icon of a clock with an arrow around it pointing clockwise">
            <a:extLst>
              <a:ext uri="{FF2B5EF4-FFF2-40B4-BE49-F238E27FC236}">
                <a16:creationId xmlns:a16="http://schemas.microsoft.com/office/drawing/2014/main" id="{586EDAFC-0669-F44F-8C63-9E4B2BDA0A97}"/>
              </a:ext>
            </a:extLst>
          </p:cNvPr>
          <p:cNvSpPr>
            <a:spLocks noChangeAspect="1" noEditPoints="1"/>
          </p:cNvSpPr>
          <p:nvPr/>
        </p:nvSpPr>
        <p:spPr bwMode="auto">
          <a:xfrm>
            <a:off x="929307" y="1865246"/>
            <a:ext cx="547068" cy="547200"/>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222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6225320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6" presetClass="emph" presetSubtype="0" fill="hold" grpId="1" nodeType="withEffect">
                                  <p:stCondLst>
                                    <p:cond delay="200"/>
                                  </p:stCondLst>
                                  <p:childTnLst>
                                    <p:animScale>
                                      <p:cBhvr>
                                        <p:cTn id="18" dur="500" fill="hold"/>
                                        <p:tgtEl>
                                          <p:spTgt spid="6"/>
                                        </p:tgtEl>
                                      </p:cBhvr>
                                      <p:by x="400000" y="100000"/>
                                    </p:animScale>
                                  </p:childTnLst>
                                </p:cTn>
                              </p:par>
                              <p:par>
                                <p:cTn id="19" presetID="0" presetClass="path" presetSubtype="0" accel="50000" decel="50000" fill="hold" grpId="2" nodeType="withEffect">
                                  <p:stCondLst>
                                    <p:cond delay="0"/>
                                  </p:stCondLst>
                                  <p:childTnLst>
                                    <p:animMotion origin="layout" path="M -3.33333E-6 -4.81481E-6 L 0.72539 -0.003 " pathEditMode="relative" rAng="0" ptsTypes="AA">
                                      <p:cBhvr>
                                        <p:cTn id="20" dur="2000" fill="hold"/>
                                        <p:tgtEl>
                                          <p:spTgt spid="6"/>
                                        </p:tgtEl>
                                        <p:attrNameLst>
                                          <p:attrName>ppt_x</p:attrName>
                                          <p:attrName>ppt_y</p:attrName>
                                        </p:attrNameLst>
                                      </p:cBhvr>
                                      <p:rCtr x="36263" y="-162"/>
                                    </p:animMotion>
                                  </p:childTnLst>
                                </p:cTn>
                              </p:par>
                              <p:par>
                                <p:cTn id="21" presetID="6" presetClass="emph" presetSubtype="0" fill="hold" grpId="4" nodeType="withEffect">
                                  <p:stCondLst>
                                    <p:cond delay="1500"/>
                                  </p:stCondLst>
                                  <p:childTnLst>
                                    <p:animScale>
                                      <p:cBhvr>
                                        <p:cTn id="22" dur="500" fill="hold"/>
                                        <p:tgtEl>
                                          <p:spTgt spid="6"/>
                                        </p:tgtEl>
                                      </p:cBhvr>
                                      <p:by x="25000" y="100000"/>
                                    </p:animScale>
                                  </p:childTnLst>
                                </p:cTn>
                              </p:par>
                              <p:par>
                                <p:cTn id="23" presetID="10" presetClass="exit" presetSubtype="0" fill="hold" grpId="3" nodeType="withEffect">
                                  <p:stCondLst>
                                    <p:cond delay="150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6" presetClass="emph" presetSubtype="0" fill="hold" grpId="1" nodeType="withEffect">
                                  <p:stCondLst>
                                    <p:cond delay="200"/>
                                  </p:stCondLst>
                                  <p:childTnLst>
                                    <p:animScale>
                                      <p:cBhvr>
                                        <p:cTn id="32" dur="500" fill="hold"/>
                                        <p:tgtEl>
                                          <p:spTgt spid="26"/>
                                        </p:tgtEl>
                                      </p:cBhvr>
                                      <p:by x="400000" y="100000"/>
                                    </p:animScale>
                                  </p:childTnLst>
                                </p:cTn>
                              </p:par>
                              <p:par>
                                <p:cTn id="33" presetID="0" presetClass="path" presetSubtype="0" accel="50000" decel="50000" fill="hold" grpId="2" nodeType="withEffect">
                                  <p:stCondLst>
                                    <p:cond delay="0"/>
                                  </p:stCondLst>
                                  <p:childTnLst>
                                    <p:animMotion origin="layout" path="M -3.33333E-6 4.81481E-6 L 0.72539 -0.00301 " pathEditMode="relative" rAng="0" ptsTypes="AA">
                                      <p:cBhvr>
                                        <p:cTn id="34" dur="2000" fill="hold"/>
                                        <p:tgtEl>
                                          <p:spTgt spid="26"/>
                                        </p:tgtEl>
                                        <p:attrNameLst>
                                          <p:attrName>ppt_x</p:attrName>
                                          <p:attrName>ppt_y</p:attrName>
                                        </p:attrNameLst>
                                      </p:cBhvr>
                                      <p:rCtr x="36263" y="-162"/>
                                    </p:animMotion>
                                  </p:childTnLst>
                                </p:cTn>
                              </p:par>
                              <p:par>
                                <p:cTn id="35" presetID="6" presetClass="emph" presetSubtype="0" fill="hold" grpId="4" nodeType="withEffect">
                                  <p:stCondLst>
                                    <p:cond delay="1500"/>
                                  </p:stCondLst>
                                  <p:childTnLst>
                                    <p:animScale>
                                      <p:cBhvr>
                                        <p:cTn id="36" dur="500" fill="hold"/>
                                        <p:tgtEl>
                                          <p:spTgt spid="26"/>
                                        </p:tgtEl>
                                      </p:cBhvr>
                                      <p:by x="25000" y="100000"/>
                                    </p:animScale>
                                  </p:childTnLst>
                                </p:cTn>
                              </p:par>
                              <p:par>
                                <p:cTn id="37" presetID="10" presetClass="exit" presetSubtype="0" fill="hold" grpId="3" nodeType="withEffect">
                                  <p:stCondLst>
                                    <p:cond delay="1500"/>
                                  </p:stCondLst>
                                  <p:childTnLst>
                                    <p:animEffect transition="out" filter="fad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6" grpId="3" animBg="1"/>
      <p:bldP spid="26" grpId="4" animBg="1"/>
      <p:bldP spid="6" grpId="0" animBg="1"/>
      <p:bldP spid="6" grpId="1" animBg="1"/>
      <p:bldP spid="6" grpId="2" animBg="1"/>
      <p:bldP spid="6" grpId="3" animBg="1"/>
      <p:bldP spid="6" grpId="4" animBg="1"/>
      <p:bldP spid="24"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45657D7-978C-1246-9914-6966387E64BD}"/>
              </a:ext>
            </a:extLst>
          </p:cNvPr>
          <p:cNvSpPr/>
          <p:nvPr/>
        </p:nvSpPr>
        <p:spPr bwMode="auto">
          <a:xfrm>
            <a:off x="1778000" y="4097602"/>
            <a:ext cx="152400" cy="1718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D5BA18CF-F6BC-EB43-9A65-70785D3FAA79}"/>
              </a:ext>
            </a:extLst>
          </p:cNvPr>
          <p:cNvSpPr/>
          <p:nvPr/>
        </p:nvSpPr>
        <p:spPr bwMode="auto">
          <a:xfrm>
            <a:off x="2435047" y="1638300"/>
            <a:ext cx="152400" cy="18132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Retraining</a:t>
            </a:r>
          </a:p>
        </p:txBody>
      </p:sp>
      <p:sp>
        <p:nvSpPr>
          <p:cNvPr id="17" name="Rectangle 16">
            <a:extLst>
              <a:ext uri="{FF2B5EF4-FFF2-40B4-BE49-F238E27FC236}">
                <a16:creationId xmlns:a16="http://schemas.microsoft.com/office/drawing/2014/main" id="{0978C13D-F0E4-1E4D-9D12-507F4C9A674E}"/>
              </a:ext>
            </a:extLst>
          </p:cNvPr>
          <p:cNvSpPr/>
          <p:nvPr/>
        </p:nvSpPr>
        <p:spPr bwMode="auto">
          <a:xfrm>
            <a:off x="2424764"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binary" title="Icon of binary code, ones and zeros">
            <a:extLst>
              <a:ext uri="{FF2B5EF4-FFF2-40B4-BE49-F238E27FC236}">
                <a16:creationId xmlns:a16="http://schemas.microsoft.com/office/drawing/2014/main" id="{2915A568-4CB2-534F-9DBE-C59D9624AC15}"/>
              </a:ext>
            </a:extLst>
          </p:cNvPr>
          <p:cNvSpPr>
            <a:spLocks noChangeAspect="1" noEditPoints="1"/>
          </p:cNvSpPr>
          <p:nvPr/>
        </p:nvSpPr>
        <p:spPr bwMode="auto">
          <a:xfrm>
            <a:off x="3475054"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brain_3" title="Icon of a brain">
            <a:extLst>
              <a:ext uri="{FF2B5EF4-FFF2-40B4-BE49-F238E27FC236}">
                <a16:creationId xmlns:a16="http://schemas.microsoft.com/office/drawing/2014/main" id="{8BE6B83C-D019-D24B-995B-86055607DCC0}"/>
              </a:ext>
            </a:extLst>
          </p:cNvPr>
          <p:cNvSpPr>
            <a:spLocks noChangeAspect="1" noEditPoints="1"/>
          </p:cNvSpPr>
          <p:nvPr/>
        </p:nvSpPr>
        <p:spPr bwMode="auto">
          <a:xfrm>
            <a:off x="6436244"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Intelligence" title="Icon of circles connected by crossing lines">
            <a:extLst>
              <a:ext uri="{FF2B5EF4-FFF2-40B4-BE49-F238E27FC236}">
                <a16:creationId xmlns:a16="http://schemas.microsoft.com/office/drawing/2014/main" id="{A5526B30-EA42-E54B-905E-11A04E685B2B}"/>
              </a:ext>
            </a:extLst>
          </p:cNvPr>
          <p:cNvSpPr>
            <a:spLocks noChangeAspect="1" noEditPoints="1"/>
          </p:cNvSpPr>
          <p:nvPr/>
        </p:nvSpPr>
        <p:spPr bwMode="auto">
          <a:xfrm>
            <a:off x="9189424"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1" name="TextBox 20">
            <a:extLst>
              <a:ext uri="{FF2B5EF4-FFF2-40B4-BE49-F238E27FC236}">
                <a16:creationId xmlns:a16="http://schemas.microsoft.com/office/drawing/2014/main" id="{1301888E-803E-B846-8F04-683FED88C367}"/>
              </a:ext>
            </a:extLst>
          </p:cNvPr>
          <p:cNvSpPr txBox="1"/>
          <p:nvPr/>
        </p:nvSpPr>
        <p:spPr>
          <a:xfrm>
            <a:off x="3051147" y="2980002"/>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22" name="TextBox 21">
            <a:extLst>
              <a:ext uri="{FF2B5EF4-FFF2-40B4-BE49-F238E27FC236}">
                <a16:creationId xmlns:a16="http://schemas.microsoft.com/office/drawing/2014/main" id="{422CED97-CFA7-CD44-9A9B-8BD2BB2F2076}"/>
              </a:ext>
            </a:extLst>
          </p:cNvPr>
          <p:cNvSpPr txBox="1"/>
          <p:nvPr/>
        </p:nvSpPr>
        <p:spPr>
          <a:xfrm>
            <a:off x="6408307" y="2980002"/>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23" name="TextBox 22">
            <a:extLst>
              <a:ext uri="{FF2B5EF4-FFF2-40B4-BE49-F238E27FC236}">
                <a16:creationId xmlns:a16="http://schemas.microsoft.com/office/drawing/2014/main" id="{BBF0AEAA-D7F1-D54C-9BCE-3B2345B5F006}"/>
              </a:ext>
            </a:extLst>
          </p:cNvPr>
          <p:cNvSpPr txBox="1"/>
          <p:nvPr/>
        </p:nvSpPr>
        <p:spPr>
          <a:xfrm>
            <a:off x="8586305" y="2980002"/>
            <a:ext cx="2155334"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Model Registration</a:t>
            </a:r>
          </a:p>
        </p:txBody>
      </p:sp>
      <p:cxnSp>
        <p:nvCxnSpPr>
          <p:cNvPr id="24" name="Straight Arrow Connector 23">
            <a:extLst>
              <a:ext uri="{FF2B5EF4-FFF2-40B4-BE49-F238E27FC236}">
                <a16:creationId xmlns:a16="http://schemas.microsoft.com/office/drawing/2014/main" id="{6BC240D9-BB1C-EE43-A8D6-5EB77A12A648}"/>
              </a:ext>
            </a:extLst>
          </p:cNvPr>
          <p:cNvCxnSpPr/>
          <p:nvPr/>
        </p:nvCxnSpPr>
        <p:spPr>
          <a:xfrm>
            <a:off x="5180664"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641FB4-277C-674D-83B7-C0B0C60D794C}"/>
              </a:ext>
            </a:extLst>
          </p:cNvPr>
          <p:cNvCxnSpPr/>
          <p:nvPr/>
        </p:nvCxnSpPr>
        <p:spPr>
          <a:xfrm>
            <a:off x="7900505"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6" name="Database_EFC7" title="Icon of a cylinder">
            <a:extLst>
              <a:ext uri="{FF2B5EF4-FFF2-40B4-BE49-F238E27FC236}">
                <a16:creationId xmlns:a16="http://schemas.microsoft.com/office/drawing/2014/main" id="{A392CF88-879F-B347-9C00-12F85716B3B2}"/>
              </a:ext>
            </a:extLst>
          </p:cNvPr>
          <p:cNvSpPr>
            <a:spLocks noChangeAspect="1" noEditPoints="1"/>
          </p:cNvSpPr>
          <p:nvPr/>
        </p:nvSpPr>
        <p:spPr bwMode="auto">
          <a:xfrm>
            <a:off x="767002" y="1891354"/>
            <a:ext cx="712239" cy="92579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id="{32528CEC-5F05-C145-BA61-9A91ADC9BA16}"/>
              </a:ext>
            </a:extLst>
          </p:cNvPr>
          <p:cNvSpPr txBox="1"/>
          <p:nvPr/>
        </p:nvSpPr>
        <p:spPr>
          <a:xfrm>
            <a:off x="689002" y="2836017"/>
            <a:ext cx="899412" cy="615553"/>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a:p>
            <a:pPr algn="ctr"/>
            <a:r>
              <a:rPr lang="en-US" sz="2000">
                <a:gradFill>
                  <a:gsLst>
                    <a:gs pos="2917">
                      <a:schemeClr val="tx1"/>
                    </a:gs>
                    <a:gs pos="30000">
                      <a:schemeClr val="tx1"/>
                    </a:gs>
                  </a:gsLst>
                  <a:lin ang="5400000" scaled="0"/>
                </a:gradFill>
              </a:rPr>
              <a:t>Dataset</a:t>
            </a:r>
          </a:p>
        </p:txBody>
      </p:sp>
      <p:cxnSp>
        <p:nvCxnSpPr>
          <p:cNvPr id="28" name="Straight Arrow Connector 27">
            <a:extLst>
              <a:ext uri="{FF2B5EF4-FFF2-40B4-BE49-F238E27FC236}">
                <a16:creationId xmlns:a16="http://schemas.microsoft.com/office/drawing/2014/main" id="{BDA3361F-FBE6-7F42-B924-D22E97A61727}"/>
              </a:ext>
            </a:extLst>
          </p:cNvPr>
          <p:cNvCxnSpPr>
            <a:cxnSpLocks/>
          </p:cNvCxnSpPr>
          <p:nvPr/>
        </p:nvCxnSpPr>
        <p:spPr>
          <a:xfrm>
            <a:off x="1570035" y="2451100"/>
            <a:ext cx="1630365"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9" name="cloud" title="Icon of a cloud">
            <a:extLst>
              <a:ext uri="{FF2B5EF4-FFF2-40B4-BE49-F238E27FC236}">
                <a16:creationId xmlns:a16="http://schemas.microsoft.com/office/drawing/2014/main" id="{48958E52-294C-0941-B7CF-0BD268330E9D}"/>
              </a:ext>
            </a:extLst>
          </p:cNvPr>
          <p:cNvSpPr>
            <a:spLocks noChangeAspect="1"/>
          </p:cNvSpPr>
          <p:nvPr/>
        </p:nvSpPr>
        <p:spPr bwMode="auto">
          <a:xfrm>
            <a:off x="2778206" y="4448851"/>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Box 29">
            <a:extLst>
              <a:ext uri="{FF2B5EF4-FFF2-40B4-BE49-F238E27FC236}">
                <a16:creationId xmlns:a16="http://schemas.microsoft.com/office/drawing/2014/main" id="{1AA0C257-E4A9-9740-9953-B191F05A6261}"/>
              </a:ext>
            </a:extLst>
          </p:cNvPr>
          <p:cNvSpPr txBox="1"/>
          <p:nvPr/>
        </p:nvSpPr>
        <p:spPr>
          <a:xfrm>
            <a:off x="2276713" y="5302456"/>
            <a:ext cx="2155462"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ACI</a:t>
            </a:r>
          </a:p>
        </p:txBody>
      </p:sp>
      <p:sp>
        <p:nvSpPr>
          <p:cNvPr id="31" name="cloud" title="Icon of a cloud">
            <a:extLst>
              <a:ext uri="{FF2B5EF4-FFF2-40B4-BE49-F238E27FC236}">
                <a16:creationId xmlns:a16="http://schemas.microsoft.com/office/drawing/2014/main" id="{11DDC629-3CEB-2A46-97EA-1E31C488D7E7}"/>
              </a:ext>
            </a:extLst>
          </p:cNvPr>
          <p:cNvSpPr>
            <a:spLocks noChangeAspect="1"/>
          </p:cNvSpPr>
          <p:nvPr/>
        </p:nvSpPr>
        <p:spPr bwMode="auto">
          <a:xfrm>
            <a:off x="5638675" y="4448851"/>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TextBox 31">
            <a:extLst>
              <a:ext uri="{FF2B5EF4-FFF2-40B4-BE49-F238E27FC236}">
                <a16:creationId xmlns:a16="http://schemas.microsoft.com/office/drawing/2014/main" id="{8E7C64CE-802A-1144-B75A-B63517E4EBB7}"/>
              </a:ext>
            </a:extLst>
          </p:cNvPr>
          <p:cNvSpPr txBox="1"/>
          <p:nvPr/>
        </p:nvSpPr>
        <p:spPr>
          <a:xfrm>
            <a:off x="5187982" y="5302456"/>
            <a:ext cx="221656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AKS</a:t>
            </a:r>
          </a:p>
        </p:txBody>
      </p:sp>
      <p:cxnSp>
        <p:nvCxnSpPr>
          <p:cNvPr id="33" name="Straight Arrow Connector 32">
            <a:extLst>
              <a:ext uri="{FF2B5EF4-FFF2-40B4-BE49-F238E27FC236}">
                <a16:creationId xmlns:a16="http://schemas.microsoft.com/office/drawing/2014/main" id="{39732E07-A6F6-694D-B2DD-29D88D3D55E2}"/>
              </a:ext>
            </a:extLst>
          </p:cNvPr>
          <p:cNvCxnSpPr/>
          <p:nvPr/>
        </p:nvCxnSpPr>
        <p:spPr>
          <a:xfrm>
            <a:off x="4531970" y="4846704"/>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4" name="graph_9" title="Icon of a line chart with connected circles at varying points">
            <a:extLst>
              <a:ext uri="{FF2B5EF4-FFF2-40B4-BE49-F238E27FC236}">
                <a16:creationId xmlns:a16="http://schemas.microsoft.com/office/drawing/2014/main" id="{8E95951C-28B6-D145-A553-7B19437B7EB2}"/>
              </a:ext>
            </a:extLst>
          </p:cNvPr>
          <p:cNvSpPr>
            <a:spLocks noChangeAspect="1" noEditPoints="1"/>
          </p:cNvSpPr>
          <p:nvPr/>
        </p:nvSpPr>
        <p:spPr bwMode="auto">
          <a:xfrm>
            <a:off x="4672198" y="4264370"/>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5" name="Rectangle 34">
            <a:extLst>
              <a:ext uri="{FF2B5EF4-FFF2-40B4-BE49-F238E27FC236}">
                <a16:creationId xmlns:a16="http://schemas.microsoft.com/office/drawing/2014/main" id="{BA2F0E76-2532-DF45-9418-E71CEDC66712}"/>
              </a:ext>
            </a:extLst>
          </p:cNvPr>
          <p:cNvSpPr/>
          <p:nvPr/>
        </p:nvSpPr>
        <p:spPr bwMode="auto">
          <a:xfrm>
            <a:off x="1778000" y="4097603"/>
            <a:ext cx="6016702"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Database_EFC7" title="Icon of a cylinder">
            <a:extLst>
              <a:ext uri="{FF2B5EF4-FFF2-40B4-BE49-F238E27FC236}">
                <a16:creationId xmlns:a16="http://schemas.microsoft.com/office/drawing/2014/main" id="{C0C6449D-059D-B447-B1B7-743A769B3008}"/>
              </a:ext>
            </a:extLst>
          </p:cNvPr>
          <p:cNvSpPr>
            <a:spLocks noChangeAspect="1" noEditPoints="1"/>
          </p:cNvSpPr>
          <p:nvPr/>
        </p:nvSpPr>
        <p:spPr bwMode="auto">
          <a:xfrm>
            <a:off x="8586305" y="4151781"/>
            <a:ext cx="712239" cy="92579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Box 36">
            <a:extLst>
              <a:ext uri="{FF2B5EF4-FFF2-40B4-BE49-F238E27FC236}">
                <a16:creationId xmlns:a16="http://schemas.microsoft.com/office/drawing/2014/main" id="{0BA2C648-1E64-4548-85AC-7A2A1FB9CBFD}"/>
              </a:ext>
            </a:extLst>
          </p:cNvPr>
          <p:cNvSpPr txBox="1"/>
          <p:nvPr/>
        </p:nvSpPr>
        <p:spPr>
          <a:xfrm>
            <a:off x="8436449" y="5070578"/>
            <a:ext cx="1049775" cy="615553"/>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Inference</a:t>
            </a:r>
          </a:p>
          <a:p>
            <a:pPr algn="ctr"/>
            <a:r>
              <a:rPr lang="en-US" sz="2000">
                <a:gradFill>
                  <a:gsLst>
                    <a:gs pos="2917">
                      <a:schemeClr val="tx1"/>
                    </a:gs>
                    <a:gs pos="30000">
                      <a:schemeClr val="tx1"/>
                    </a:gs>
                  </a:gsLst>
                  <a:lin ang="5400000" scaled="0"/>
                </a:gradFill>
              </a:rPr>
              <a:t>Dataset</a:t>
            </a:r>
          </a:p>
        </p:txBody>
      </p:sp>
      <p:cxnSp>
        <p:nvCxnSpPr>
          <p:cNvPr id="38" name="Straight Arrow Connector 37">
            <a:extLst>
              <a:ext uri="{FF2B5EF4-FFF2-40B4-BE49-F238E27FC236}">
                <a16:creationId xmlns:a16="http://schemas.microsoft.com/office/drawing/2014/main" id="{EFF798C0-EF76-074C-B74F-B3A9DEAE42D9}"/>
              </a:ext>
            </a:extLst>
          </p:cNvPr>
          <p:cNvCxnSpPr>
            <a:cxnSpLocks/>
          </p:cNvCxnSpPr>
          <p:nvPr/>
        </p:nvCxnSpPr>
        <p:spPr>
          <a:xfrm flipV="1">
            <a:off x="6492537" y="4840447"/>
            <a:ext cx="1943912" cy="6257"/>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9" name="Intelligence" title="Icon of circles connected by crossing lines">
            <a:extLst>
              <a:ext uri="{FF2B5EF4-FFF2-40B4-BE49-F238E27FC236}">
                <a16:creationId xmlns:a16="http://schemas.microsoft.com/office/drawing/2014/main" id="{702892F6-01FC-AC40-990C-913AA2211F5E}"/>
              </a:ext>
            </a:extLst>
          </p:cNvPr>
          <p:cNvSpPr>
            <a:spLocks noChangeAspect="1" noEditPoints="1"/>
          </p:cNvSpPr>
          <p:nvPr/>
        </p:nvSpPr>
        <p:spPr bwMode="auto">
          <a:xfrm>
            <a:off x="6071632" y="4692815"/>
            <a:ext cx="320296" cy="307777"/>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cxnSp>
        <p:nvCxnSpPr>
          <p:cNvPr id="40" name="Straight Arrow Connector 39">
            <a:extLst>
              <a:ext uri="{FF2B5EF4-FFF2-40B4-BE49-F238E27FC236}">
                <a16:creationId xmlns:a16="http://schemas.microsoft.com/office/drawing/2014/main" id="{82CDC0B9-BCBB-6C4B-93B8-6A883E23E9DB}"/>
              </a:ext>
            </a:extLst>
          </p:cNvPr>
          <p:cNvCxnSpPr>
            <a:cxnSpLocks/>
          </p:cNvCxnSpPr>
          <p:nvPr/>
        </p:nvCxnSpPr>
        <p:spPr>
          <a:xfrm flipH="1">
            <a:off x="6447027" y="4868448"/>
            <a:ext cx="2049750" cy="15699"/>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2" name="people_4" title="Icon of a person">
            <a:extLst>
              <a:ext uri="{FF2B5EF4-FFF2-40B4-BE49-F238E27FC236}">
                <a16:creationId xmlns:a16="http://schemas.microsoft.com/office/drawing/2014/main" id="{D907E8B9-A12E-E64D-8104-2CF76BFFEE2A}"/>
              </a:ext>
            </a:extLst>
          </p:cNvPr>
          <p:cNvSpPr>
            <a:spLocks noChangeAspect="1" noEditPoints="1"/>
          </p:cNvSpPr>
          <p:nvPr/>
        </p:nvSpPr>
        <p:spPr bwMode="auto">
          <a:xfrm>
            <a:off x="8618364" y="4588498"/>
            <a:ext cx="667100" cy="74580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5" name="Elbow Connector 44">
            <a:extLst>
              <a:ext uri="{FF2B5EF4-FFF2-40B4-BE49-F238E27FC236}">
                <a16:creationId xmlns:a16="http://schemas.microsoft.com/office/drawing/2014/main" id="{96668570-8637-0749-9713-3148F7AA4589}"/>
              </a:ext>
            </a:extLst>
          </p:cNvPr>
          <p:cNvCxnSpPr>
            <a:cxnSpLocks/>
            <a:stCxn id="17" idx="3"/>
            <a:endCxn id="35" idx="1"/>
          </p:cNvCxnSpPr>
          <p:nvPr/>
        </p:nvCxnSpPr>
        <p:spPr>
          <a:xfrm flipH="1">
            <a:off x="1778000" y="2544935"/>
            <a:ext cx="9663764" cy="2412167"/>
          </a:xfrm>
          <a:prstGeom prst="bentConnector5">
            <a:avLst>
              <a:gd name="adj1" fmla="val -2366"/>
              <a:gd name="adj2" fmla="val 50977"/>
              <a:gd name="adj3" fmla="val 102366"/>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939454"/>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6" presetClass="emph" presetSubtype="0" fill="hold" grpId="1" nodeType="withEffect">
                                  <p:stCondLst>
                                    <p:cond delay="200"/>
                                  </p:stCondLst>
                                  <p:childTnLst>
                                    <p:animScale>
                                      <p:cBhvr>
                                        <p:cTn id="20" dur="500" fill="hold"/>
                                        <p:tgtEl>
                                          <p:spTgt spid="44"/>
                                        </p:tgtEl>
                                      </p:cBhvr>
                                      <p:by x="400000" y="100000"/>
                                    </p:animScale>
                                  </p:childTnLst>
                                </p:cTn>
                              </p:par>
                              <p:par>
                                <p:cTn id="21" presetID="0" presetClass="path" presetSubtype="0" accel="50000" decel="50000" fill="hold" grpId="2" nodeType="withEffect">
                                  <p:stCondLst>
                                    <p:cond delay="0"/>
                                  </p:stCondLst>
                                  <p:childTnLst>
                                    <p:animMotion origin="layout" path="M 4.16667E-7 -4.81481E-6 L 0.72539 -0.003 " pathEditMode="relative" rAng="0" ptsTypes="AA">
                                      <p:cBhvr>
                                        <p:cTn id="22" dur="2000" fill="hold"/>
                                        <p:tgtEl>
                                          <p:spTgt spid="44"/>
                                        </p:tgtEl>
                                        <p:attrNameLst>
                                          <p:attrName>ppt_x</p:attrName>
                                          <p:attrName>ppt_y</p:attrName>
                                        </p:attrNameLst>
                                      </p:cBhvr>
                                      <p:rCtr x="36263" y="-162"/>
                                    </p:animMotion>
                                  </p:childTnLst>
                                </p:cTn>
                              </p:par>
                              <p:par>
                                <p:cTn id="23" presetID="6" presetClass="emph" presetSubtype="0" fill="hold" grpId="4" nodeType="withEffect">
                                  <p:stCondLst>
                                    <p:cond delay="1500"/>
                                  </p:stCondLst>
                                  <p:childTnLst>
                                    <p:animScale>
                                      <p:cBhvr>
                                        <p:cTn id="24" dur="500" fill="hold"/>
                                        <p:tgtEl>
                                          <p:spTgt spid="44"/>
                                        </p:tgtEl>
                                      </p:cBhvr>
                                      <p:by x="25000" y="100000"/>
                                    </p:animScale>
                                  </p:childTnLst>
                                </p:cTn>
                              </p:par>
                              <p:par>
                                <p:cTn id="25" presetID="10" presetClass="exit" presetSubtype="0" fill="hold" grpId="3" nodeType="withEffect">
                                  <p:stCondLst>
                                    <p:cond delay="150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6" presetClass="emph" presetSubtype="0" fill="hold" grpId="1" nodeType="withEffect">
                                  <p:stCondLst>
                                    <p:cond delay="200"/>
                                  </p:stCondLst>
                                  <p:childTnLst>
                                    <p:animScale>
                                      <p:cBhvr>
                                        <p:cTn id="33" dur="500" fill="hold"/>
                                        <p:tgtEl>
                                          <p:spTgt spid="43"/>
                                        </p:tgtEl>
                                      </p:cBhvr>
                                      <p:by x="400000" y="100000"/>
                                    </p:animScale>
                                  </p:childTnLst>
                                </p:cTn>
                              </p:par>
                              <p:par>
                                <p:cTn id="34" presetID="0" presetClass="path" presetSubtype="0" accel="50000" decel="50000" fill="hold" grpId="2" nodeType="withEffect">
                                  <p:stCondLst>
                                    <p:cond delay="0"/>
                                  </p:stCondLst>
                                  <p:childTnLst>
                                    <p:animMotion origin="layout" path="M -3.33333E-6 4.81481E-6 L 0.47813 -0.00209 " pathEditMode="relative" rAng="0" ptsTypes="AA">
                                      <p:cBhvr>
                                        <p:cTn id="35" dur="2000" fill="hold"/>
                                        <p:tgtEl>
                                          <p:spTgt spid="43"/>
                                        </p:tgtEl>
                                        <p:attrNameLst>
                                          <p:attrName>ppt_x</p:attrName>
                                          <p:attrName>ppt_y</p:attrName>
                                        </p:attrNameLst>
                                      </p:cBhvr>
                                      <p:rCtr x="23906" y="-116"/>
                                    </p:animMotion>
                                  </p:childTnLst>
                                </p:cTn>
                              </p:par>
                              <p:par>
                                <p:cTn id="36" presetID="6" presetClass="emph" presetSubtype="0" fill="hold" grpId="4" nodeType="withEffect">
                                  <p:stCondLst>
                                    <p:cond delay="1500"/>
                                  </p:stCondLst>
                                  <p:childTnLst>
                                    <p:animScale>
                                      <p:cBhvr>
                                        <p:cTn id="37" dur="500" fill="hold"/>
                                        <p:tgtEl>
                                          <p:spTgt spid="43"/>
                                        </p:tgtEl>
                                      </p:cBhvr>
                                      <p:by x="25000" y="100000"/>
                                    </p:animScale>
                                  </p:childTnLst>
                                </p:cTn>
                              </p:par>
                              <p:par>
                                <p:cTn id="38" presetID="10" presetClass="exit" presetSubtype="0" fill="hold" grpId="3" nodeType="withEffect">
                                  <p:stCondLst>
                                    <p:cond delay="1500"/>
                                  </p:stCondLst>
                                  <p:childTnLst>
                                    <p:animEffect transition="out" filter="fade">
                                      <p:cBhvr>
                                        <p:cTn id="39" dur="500"/>
                                        <p:tgtEl>
                                          <p:spTgt spid="43"/>
                                        </p:tgtEl>
                                      </p:cBhvr>
                                    </p:animEffect>
                                    <p:set>
                                      <p:cBhvr>
                                        <p:cTn id="40" dur="1" fill="hold">
                                          <p:stCondLst>
                                            <p:cond delay="499"/>
                                          </p:stCondLst>
                                        </p:cTn>
                                        <p:tgtEl>
                                          <p:spTgt spid="43"/>
                                        </p:tgtEl>
                                        <p:attrNameLst>
                                          <p:attrName>style.visibility</p:attrName>
                                        </p:attrNameLst>
                                      </p:cBhvr>
                                      <p:to>
                                        <p:strVal val="hidden"/>
                                      </p:to>
                                    </p:se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22" presetClass="entr" presetSubtype="2" fill="hold" nodeType="withEffect">
                                  <p:stCondLst>
                                    <p:cond delay="1000"/>
                                  </p:stCondLst>
                                  <p:childTnLst>
                                    <p:set>
                                      <p:cBhvr>
                                        <p:cTn id="51" dur="1" fill="hold">
                                          <p:stCondLst>
                                            <p:cond delay="0"/>
                                          </p:stCondLst>
                                        </p:cTn>
                                        <p:tgtEl>
                                          <p:spTgt spid="40"/>
                                        </p:tgtEl>
                                        <p:attrNameLst>
                                          <p:attrName>style.visibility</p:attrName>
                                        </p:attrNameLst>
                                      </p:cBhvr>
                                      <p:to>
                                        <p:strVal val="visible"/>
                                      </p:to>
                                    </p:set>
                                    <p:animEffect transition="in" filter="wipe(right)">
                                      <p:cBhvr>
                                        <p:cTn id="52" dur="500"/>
                                        <p:tgtEl>
                                          <p:spTgt spid="40"/>
                                        </p:tgtEl>
                                      </p:cBhvr>
                                    </p:animEffect>
                                  </p:childTnLst>
                                </p:cTn>
                              </p:par>
                            </p:childTnLst>
                          </p:cTn>
                        </p:par>
                        <p:par>
                          <p:cTn id="53" fill="hold">
                            <p:stCondLst>
                              <p:cond delay="1500"/>
                            </p:stCondLst>
                            <p:childTnLst>
                              <p:par>
                                <p:cTn id="54" presetID="22" presetClass="exit" presetSubtype="4" fill="hold" nodeType="afterEffect">
                                  <p:stCondLst>
                                    <p:cond delay="0"/>
                                  </p:stCondLst>
                                  <p:childTnLst>
                                    <p:animEffect transition="out" filter="wipe(down)">
                                      <p:cBhvr>
                                        <p:cTn id="55" dur="500"/>
                                        <p:tgtEl>
                                          <p:spTgt spid="40"/>
                                        </p:tgtEl>
                                      </p:cBhvr>
                                    </p:animEffect>
                                    <p:set>
                                      <p:cBhvr>
                                        <p:cTn id="56" dur="1" fill="hold">
                                          <p:stCondLst>
                                            <p:cond delay="499"/>
                                          </p:stCondLst>
                                        </p:cTn>
                                        <p:tgtEl>
                                          <p:spTgt spid="40"/>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42"/>
                                        </p:tgtEl>
                                      </p:cBhvr>
                                    </p:animEffect>
                                    <p:set>
                                      <p:cBhvr>
                                        <p:cTn id="59" dur="1" fill="hold">
                                          <p:stCondLst>
                                            <p:cond delay="499"/>
                                          </p:stCondLst>
                                        </p:cTn>
                                        <p:tgtEl>
                                          <p:spTgt spid="42"/>
                                        </p:tgtEl>
                                        <p:attrNameLst>
                                          <p:attrName>style.visibility</p:attrName>
                                        </p:attrNameLst>
                                      </p:cBhvr>
                                      <p:to>
                                        <p:strVal val="hidden"/>
                                      </p:to>
                                    </p:set>
                                  </p:childTnLst>
                                </p:cTn>
                              </p:par>
                            </p:childTnLst>
                          </p:cTn>
                        </p:par>
                        <p:par>
                          <p:cTn id="60" fill="hold">
                            <p:stCondLst>
                              <p:cond delay="2000"/>
                            </p:stCondLst>
                            <p:childTnLst>
                              <p:par>
                                <p:cTn id="61" presetID="10" presetClass="entr" presetSubtype="0" fill="hold" nodeType="afterEffect">
                                  <p:stCondLst>
                                    <p:cond delay="100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grpId="0" nodeType="withEffect">
                                  <p:stCondLst>
                                    <p:cond delay="100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3" grpId="2" animBg="1"/>
      <p:bldP spid="43" grpId="3" animBg="1"/>
      <p:bldP spid="43" grpId="4" animBg="1"/>
      <p:bldP spid="44" grpId="0" animBg="1"/>
      <p:bldP spid="44" grpId="1" animBg="1"/>
      <p:bldP spid="44" grpId="2" animBg="1"/>
      <p:bldP spid="44" grpId="3" animBg="1"/>
      <p:bldP spid="44" grpId="4" animBg="1"/>
      <p:bldP spid="26" grpId="0" animBg="1"/>
      <p:bldP spid="27" grpId="0"/>
      <p:bldP spid="36" grpId="0" animBg="1"/>
      <p:bldP spid="37" grpId="0"/>
      <p:bldP spid="39" grpId="0" animBg="1"/>
      <p:bldP spid="42" grpId="0" animBg="1"/>
      <p:bldP spid="4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0BB41-A021-4148-8ED0-2D4E610079C9}"/>
              </a:ext>
            </a:extLst>
          </p:cNvPr>
          <p:cNvSpPr>
            <a:spLocks noGrp="1"/>
          </p:cNvSpPr>
          <p:nvPr>
            <p:ph type="title"/>
          </p:nvPr>
        </p:nvSpPr>
        <p:spPr/>
        <p:txBody>
          <a:bodyPr/>
          <a:lstStyle/>
          <a:p>
            <a:r>
              <a:rPr lang="es-ES" dirty="0" err="1"/>
              <a:t>MLOps</a:t>
            </a:r>
            <a:endParaRPr lang="es-ES" dirty="0"/>
          </a:p>
        </p:txBody>
      </p:sp>
      <p:sp>
        <p:nvSpPr>
          <p:cNvPr id="3" name="Marcador de texto 2">
            <a:extLst>
              <a:ext uri="{FF2B5EF4-FFF2-40B4-BE49-F238E27FC236}">
                <a16:creationId xmlns:a16="http://schemas.microsoft.com/office/drawing/2014/main" id="{AAF693E3-A52C-4653-9D5C-E8A4498B691E}"/>
              </a:ext>
            </a:extLst>
          </p:cNvPr>
          <p:cNvSpPr>
            <a:spLocks noGrp="1"/>
          </p:cNvSpPr>
          <p:nvPr>
            <p:ph type="body" sz="quarter" idx="12"/>
          </p:nvPr>
        </p:nvSpPr>
        <p:spPr/>
        <p:txBody>
          <a:bodyPr/>
          <a:lstStyle/>
          <a:p>
            <a:r>
              <a:rPr lang="es-ES" dirty="0" err="1"/>
              <a:t>basics</a:t>
            </a:r>
            <a:r>
              <a:rPr lang="es-ES" dirty="0"/>
              <a:t> </a:t>
            </a:r>
            <a:r>
              <a:rPr lang="es-ES" dirty="0" err="1"/>
              <a:t>concepts</a:t>
            </a:r>
            <a:endParaRPr lang="es-ES" dirty="0"/>
          </a:p>
        </p:txBody>
      </p:sp>
    </p:spTree>
    <p:extLst>
      <p:ext uri="{BB962C8B-B14F-4D97-AF65-F5344CB8AC3E}">
        <p14:creationId xmlns:p14="http://schemas.microsoft.com/office/powerpoint/2010/main" val="3623166415"/>
      </p:ext>
    </p:extLst>
  </p:cSld>
  <p:clrMapOvr>
    <a:masterClrMapping/>
  </p:clrMapOvr>
  <p:transition spd="med" advClick="0">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17D61CE-0611-EA44-A22F-84E65EE3F05E}"/>
              </a:ext>
            </a:extLst>
          </p:cNvPr>
          <p:cNvSpPr/>
          <p:nvPr/>
        </p:nvSpPr>
        <p:spPr bwMode="auto">
          <a:xfrm>
            <a:off x="1778000" y="4097602"/>
            <a:ext cx="152400" cy="1718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C118DB1-EE63-664F-8F36-9DF454E67EF5}"/>
              </a:ext>
            </a:extLst>
          </p:cNvPr>
          <p:cNvSpPr/>
          <p:nvPr/>
        </p:nvSpPr>
        <p:spPr bwMode="auto">
          <a:xfrm>
            <a:off x="1778000" y="1638300"/>
            <a:ext cx="152400" cy="18132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E178806E-2FFE-9A4F-BE54-38D665C6D02F}"/>
              </a:ext>
            </a:extLst>
          </p:cNvPr>
          <p:cNvSpPr/>
          <p:nvPr/>
        </p:nvSpPr>
        <p:spPr bwMode="auto">
          <a:xfrm>
            <a:off x="1778000"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Complete Pipeline</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828290"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89480"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542660"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404383" y="2980002"/>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61543" y="2980002"/>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939541" y="2980002"/>
            <a:ext cx="2155334"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Model Registration</a:t>
            </a:r>
          </a:p>
        </p:txBody>
      </p:sp>
      <p:cxnSp>
        <p:nvCxnSpPr>
          <p:cNvPr id="13" name="Straight Arrow Connector 12">
            <a:extLst>
              <a:ext uri="{FF2B5EF4-FFF2-40B4-BE49-F238E27FC236}">
                <a16:creationId xmlns:a16="http://schemas.microsoft.com/office/drawing/2014/main" id="{F92F6A98-E172-784E-9344-858DAFF2FDB8}"/>
              </a:ext>
            </a:extLst>
          </p:cNvPr>
          <p:cNvCxnSpPr/>
          <p:nvPr/>
        </p:nvCxnSpPr>
        <p:spPr>
          <a:xfrm>
            <a:off x="4533900"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BF66F-30FC-544A-AA5E-9C1C123464DF}"/>
              </a:ext>
            </a:extLst>
          </p:cNvPr>
          <p:cNvCxnSpPr/>
          <p:nvPr/>
        </p:nvCxnSpPr>
        <p:spPr>
          <a:xfrm>
            <a:off x="7253741"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533B52-6CD6-AF46-8672-55493AB9CBFF}"/>
              </a:ext>
            </a:extLst>
          </p:cNvPr>
          <p:cNvSpPr txBox="1"/>
          <p:nvPr/>
        </p:nvSpPr>
        <p:spPr>
          <a:xfrm>
            <a:off x="1778000" y="1330523"/>
            <a:ext cx="148438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AML Pipeline</a:t>
            </a:r>
          </a:p>
        </p:txBody>
      </p:sp>
      <p:sp>
        <p:nvSpPr>
          <p:cNvPr id="16" name="cloud" title="Icon of a cloud">
            <a:extLst>
              <a:ext uri="{FF2B5EF4-FFF2-40B4-BE49-F238E27FC236}">
                <a16:creationId xmlns:a16="http://schemas.microsoft.com/office/drawing/2014/main" id="{6AA99E92-6862-AA44-A821-89F7F89F82CC}"/>
              </a:ext>
            </a:extLst>
          </p:cNvPr>
          <p:cNvSpPr>
            <a:spLocks noChangeAspect="1"/>
          </p:cNvSpPr>
          <p:nvPr/>
        </p:nvSpPr>
        <p:spPr bwMode="auto">
          <a:xfrm>
            <a:off x="4227865"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6270A3C8-8FC2-BF4D-9AB8-0AC08264D73F}"/>
              </a:ext>
            </a:extLst>
          </p:cNvPr>
          <p:cNvSpPr txBox="1"/>
          <p:nvPr/>
        </p:nvSpPr>
        <p:spPr>
          <a:xfrm>
            <a:off x="3726372" y="5288763"/>
            <a:ext cx="2155462"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ACI</a:t>
            </a:r>
          </a:p>
        </p:txBody>
      </p:sp>
      <p:sp>
        <p:nvSpPr>
          <p:cNvPr id="18" name="cloud" title="Icon of a cloud">
            <a:extLst>
              <a:ext uri="{FF2B5EF4-FFF2-40B4-BE49-F238E27FC236}">
                <a16:creationId xmlns:a16="http://schemas.microsoft.com/office/drawing/2014/main" id="{23531B9D-5553-9642-9F0C-61583B3AF61C}"/>
              </a:ext>
            </a:extLst>
          </p:cNvPr>
          <p:cNvSpPr>
            <a:spLocks noChangeAspect="1"/>
          </p:cNvSpPr>
          <p:nvPr/>
        </p:nvSpPr>
        <p:spPr bwMode="auto">
          <a:xfrm>
            <a:off x="7088334"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B3372F1D-75C1-5040-B8A1-96ACE3B2D8DE}"/>
              </a:ext>
            </a:extLst>
          </p:cNvPr>
          <p:cNvSpPr txBox="1"/>
          <p:nvPr/>
        </p:nvSpPr>
        <p:spPr>
          <a:xfrm>
            <a:off x="6637641" y="5288763"/>
            <a:ext cx="221656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AKS</a:t>
            </a:r>
          </a:p>
        </p:txBody>
      </p:sp>
      <p:cxnSp>
        <p:nvCxnSpPr>
          <p:cNvPr id="20" name="Straight Arrow Connector 19">
            <a:extLst>
              <a:ext uri="{FF2B5EF4-FFF2-40B4-BE49-F238E27FC236}">
                <a16:creationId xmlns:a16="http://schemas.microsoft.com/office/drawing/2014/main" id="{01A03933-6D70-6F4D-A618-1325D546C8F3}"/>
              </a:ext>
            </a:extLst>
          </p:cNvPr>
          <p:cNvCxnSpPr/>
          <p:nvPr/>
        </p:nvCxnSpPr>
        <p:spPr>
          <a:xfrm>
            <a:off x="5981629" y="4833011"/>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1" name="graph_9" title="Icon of a line chart with connected circles at varying points">
            <a:extLst>
              <a:ext uri="{FF2B5EF4-FFF2-40B4-BE49-F238E27FC236}">
                <a16:creationId xmlns:a16="http://schemas.microsoft.com/office/drawing/2014/main" id="{5B69148E-208D-EF41-875F-0A012AF2BCDC}"/>
              </a:ext>
            </a:extLst>
          </p:cNvPr>
          <p:cNvSpPr>
            <a:spLocks noChangeAspect="1" noEditPoints="1"/>
          </p:cNvSpPr>
          <p:nvPr/>
        </p:nvSpPr>
        <p:spPr bwMode="auto">
          <a:xfrm>
            <a:off x="6121857" y="42506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2" name="Rectangle 21">
            <a:extLst>
              <a:ext uri="{FF2B5EF4-FFF2-40B4-BE49-F238E27FC236}">
                <a16:creationId xmlns:a16="http://schemas.microsoft.com/office/drawing/2014/main" id="{BF77F129-4570-A841-9E6A-A6DCD3E68D24}"/>
              </a:ext>
            </a:extLst>
          </p:cNvPr>
          <p:cNvSpPr/>
          <p:nvPr/>
        </p:nvSpPr>
        <p:spPr bwMode="auto">
          <a:xfrm>
            <a:off x="1778000" y="4097603"/>
            <a:ext cx="9017000"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6A7EE2B3-B1DF-6F41-A9AF-2FFC217FE1E7}"/>
              </a:ext>
            </a:extLst>
          </p:cNvPr>
          <p:cNvSpPr txBox="1"/>
          <p:nvPr/>
        </p:nvSpPr>
        <p:spPr>
          <a:xfrm>
            <a:off x="1778000" y="3789826"/>
            <a:ext cx="350006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Azure DevOps Release Pipeline</a:t>
            </a:r>
          </a:p>
        </p:txBody>
      </p:sp>
      <p:sp>
        <p:nvSpPr>
          <p:cNvPr id="24" name="speedometer_2" title="Icon of a spedometer showing fast speed">
            <a:extLst>
              <a:ext uri="{FF2B5EF4-FFF2-40B4-BE49-F238E27FC236}">
                <a16:creationId xmlns:a16="http://schemas.microsoft.com/office/drawing/2014/main" id="{483A77BC-00E5-784D-8A72-E018EF7BF869}"/>
              </a:ext>
            </a:extLst>
          </p:cNvPr>
          <p:cNvSpPr>
            <a:spLocks noChangeAspect="1" noEditPoints="1"/>
          </p:cNvSpPr>
          <p:nvPr/>
        </p:nvSpPr>
        <p:spPr bwMode="auto">
          <a:xfrm>
            <a:off x="278291" y="2243750"/>
            <a:ext cx="547200" cy="54720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7" name="Elbow Connector 26">
            <a:extLst>
              <a:ext uri="{FF2B5EF4-FFF2-40B4-BE49-F238E27FC236}">
                <a16:creationId xmlns:a16="http://schemas.microsoft.com/office/drawing/2014/main" id="{F51208FF-AFB9-D94D-9910-1B4BD22B7AE4}"/>
              </a:ext>
            </a:extLst>
          </p:cNvPr>
          <p:cNvCxnSpPr/>
          <p:nvPr/>
        </p:nvCxnSpPr>
        <p:spPr>
          <a:xfrm flipH="1">
            <a:off x="1778000" y="2544935"/>
            <a:ext cx="9017000" cy="2412167"/>
          </a:xfrm>
          <a:prstGeom prst="bentConnector5">
            <a:avLst>
              <a:gd name="adj1" fmla="val -4929"/>
              <a:gd name="adj2" fmla="val 47292"/>
              <a:gd name="adj3" fmla="val 105352"/>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8" name="Database_EFC7" title="Icon of a cylinder">
            <a:extLst>
              <a:ext uri="{FF2B5EF4-FFF2-40B4-BE49-F238E27FC236}">
                <a16:creationId xmlns:a16="http://schemas.microsoft.com/office/drawing/2014/main" id="{78E73F18-DB70-A441-ACDE-5DD9F0A3BA0C}"/>
              </a:ext>
            </a:extLst>
          </p:cNvPr>
          <p:cNvSpPr>
            <a:spLocks noChangeAspect="1" noEditPoints="1"/>
          </p:cNvSpPr>
          <p:nvPr/>
        </p:nvSpPr>
        <p:spPr bwMode="auto">
          <a:xfrm>
            <a:off x="939426" y="1639574"/>
            <a:ext cx="537015" cy="69803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Database_EFC7" title="Icon of a cylinder">
            <a:extLst>
              <a:ext uri="{FF2B5EF4-FFF2-40B4-BE49-F238E27FC236}">
                <a16:creationId xmlns:a16="http://schemas.microsoft.com/office/drawing/2014/main" id="{704DD33D-62B5-054D-B300-BEA0F6C54443}"/>
              </a:ext>
            </a:extLst>
          </p:cNvPr>
          <p:cNvSpPr>
            <a:spLocks noChangeAspect="1" noEditPoints="1"/>
          </p:cNvSpPr>
          <p:nvPr/>
        </p:nvSpPr>
        <p:spPr bwMode="auto">
          <a:xfrm>
            <a:off x="939426" y="2713946"/>
            <a:ext cx="537015" cy="69803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ransform" title="Icon of a circle and a square with two curved lines making a cycle">
            <a:extLst>
              <a:ext uri="{FF2B5EF4-FFF2-40B4-BE49-F238E27FC236}">
                <a16:creationId xmlns:a16="http://schemas.microsoft.com/office/drawing/2014/main" id="{0CB95177-B959-5D4E-8A39-CE1765F6D2F5}"/>
              </a:ext>
            </a:extLst>
          </p:cNvPr>
          <p:cNvSpPr>
            <a:spLocks noChangeAspect="1" noEditPoints="1"/>
          </p:cNvSpPr>
          <p:nvPr/>
        </p:nvSpPr>
        <p:spPr bwMode="auto">
          <a:xfrm>
            <a:off x="1050656" y="2320754"/>
            <a:ext cx="314554" cy="393192"/>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771909139"/>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6" presetClass="emph" presetSubtype="0" fill="hold" grpId="1" nodeType="withEffect">
                                  <p:stCondLst>
                                    <p:cond delay="200"/>
                                  </p:stCondLst>
                                  <p:childTnLst>
                                    <p:animScale>
                                      <p:cBhvr>
                                        <p:cTn id="19" dur="500" fill="hold"/>
                                        <p:tgtEl>
                                          <p:spTgt spid="6"/>
                                        </p:tgtEl>
                                      </p:cBhvr>
                                      <p:by x="400000" y="100000"/>
                                    </p:animScale>
                                  </p:childTnLst>
                                </p:cTn>
                              </p:par>
                              <p:par>
                                <p:cTn id="20" presetID="0" presetClass="path" presetSubtype="0" accel="50000" decel="50000" fill="hold" grpId="2" nodeType="withEffect">
                                  <p:stCondLst>
                                    <p:cond delay="0"/>
                                  </p:stCondLst>
                                  <p:childTnLst>
                                    <p:animMotion origin="layout" path="M -3.33333E-6 -4.81481E-6 L 0.72539 -0.003 " pathEditMode="relative" rAng="0" ptsTypes="AA">
                                      <p:cBhvr>
                                        <p:cTn id="21" dur="2000" fill="hold"/>
                                        <p:tgtEl>
                                          <p:spTgt spid="6"/>
                                        </p:tgtEl>
                                        <p:attrNameLst>
                                          <p:attrName>ppt_x</p:attrName>
                                          <p:attrName>ppt_y</p:attrName>
                                        </p:attrNameLst>
                                      </p:cBhvr>
                                      <p:rCtr x="36263" y="-162"/>
                                    </p:animMotion>
                                  </p:childTnLst>
                                </p:cTn>
                              </p:par>
                              <p:par>
                                <p:cTn id="22" presetID="6" presetClass="emph" presetSubtype="0" fill="hold" grpId="4" nodeType="withEffect">
                                  <p:stCondLst>
                                    <p:cond delay="1500"/>
                                  </p:stCondLst>
                                  <p:childTnLst>
                                    <p:animScale>
                                      <p:cBhvr>
                                        <p:cTn id="23" dur="500" fill="hold"/>
                                        <p:tgtEl>
                                          <p:spTgt spid="6"/>
                                        </p:tgtEl>
                                      </p:cBhvr>
                                      <p:by x="25000" y="100000"/>
                                    </p:animScale>
                                  </p:childTnLst>
                                </p:cTn>
                              </p:par>
                              <p:par>
                                <p:cTn id="24" presetID="10" presetClass="exit" presetSubtype="0" fill="hold" grpId="3" nodeType="withEffect">
                                  <p:stCondLst>
                                    <p:cond delay="150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6" presetClass="emph" presetSubtype="0" fill="hold" grpId="1" nodeType="withEffect">
                                  <p:stCondLst>
                                    <p:cond delay="200"/>
                                  </p:stCondLst>
                                  <p:childTnLst>
                                    <p:animScale>
                                      <p:cBhvr>
                                        <p:cTn id="32" dur="500" fill="hold"/>
                                        <p:tgtEl>
                                          <p:spTgt spid="26"/>
                                        </p:tgtEl>
                                      </p:cBhvr>
                                      <p:by x="400000" y="100000"/>
                                    </p:animScale>
                                  </p:childTnLst>
                                </p:cTn>
                              </p:par>
                              <p:par>
                                <p:cTn id="33" presetID="0" presetClass="path" presetSubtype="0" accel="50000" decel="50000" fill="hold" grpId="2" nodeType="withEffect">
                                  <p:stCondLst>
                                    <p:cond delay="0"/>
                                  </p:stCondLst>
                                  <p:childTnLst>
                                    <p:animMotion origin="layout" path="M -3.33333E-6 4.81481E-6 L 0.72539 -0.00301 " pathEditMode="relative" rAng="0" ptsTypes="AA">
                                      <p:cBhvr>
                                        <p:cTn id="34" dur="2000" fill="hold"/>
                                        <p:tgtEl>
                                          <p:spTgt spid="26"/>
                                        </p:tgtEl>
                                        <p:attrNameLst>
                                          <p:attrName>ppt_x</p:attrName>
                                          <p:attrName>ppt_y</p:attrName>
                                        </p:attrNameLst>
                                      </p:cBhvr>
                                      <p:rCtr x="36263" y="-162"/>
                                    </p:animMotion>
                                  </p:childTnLst>
                                </p:cTn>
                              </p:par>
                              <p:par>
                                <p:cTn id="35" presetID="6" presetClass="emph" presetSubtype="0" fill="hold" grpId="4" nodeType="withEffect">
                                  <p:stCondLst>
                                    <p:cond delay="1500"/>
                                  </p:stCondLst>
                                  <p:childTnLst>
                                    <p:animScale>
                                      <p:cBhvr>
                                        <p:cTn id="36" dur="500" fill="hold"/>
                                        <p:tgtEl>
                                          <p:spTgt spid="26"/>
                                        </p:tgtEl>
                                      </p:cBhvr>
                                      <p:by x="25000" y="100000"/>
                                    </p:animScale>
                                  </p:childTnLst>
                                </p:cTn>
                              </p:par>
                              <p:par>
                                <p:cTn id="37" presetID="10" presetClass="exit" presetSubtype="0" fill="hold" grpId="3" nodeType="withEffect">
                                  <p:stCondLst>
                                    <p:cond delay="1500"/>
                                  </p:stCondLst>
                                  <p:childTnLst>
                                    <p:animEffect transition="out" filter="fad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6" grpId="3" animBg="1"/>
      <p:bldP spid="26" grpId="4" animBg="1"/>
      <p:bldP spid="6" grpId="0" animBg="1"/>
      <p:bldP spid="6" grpId="1" animBg="1"/>
      <p:bldP spid="6" grpId="2" animBg="1"/>
      <p:bldP spid="6" grpId="3" animBg="1"/>
      <p:bldP spid="6" grpId="4" animBg="1"/>
      <p:bldP spid="24" grpId="0" animBg="1"/>
      <p:bldP spid="3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17D61CE-0611-EA44-A22F-84E65EE3F05E}"/>
              </a:ext>
            </a:extLst>
          </p:cNvPr>
          <p:cNvSpPr/>
          <p:nvPr/>
        </p:nvSpPr>
        <p:spPr bwMode="auto">
          <a:xfrm>
            <a:off x="1778000" y="4097602"/>
            <a:ext cx="152400" cy="1718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C118DB1-EE63-664F-8F36-9DF454E67EF5}"/>
              </a:ext>
            </a:extLst>
          </p:cNvPr>
          <p:cNvSpPr/>
          <p:nvPr/>
        </p:nvSpPr>
        <p:spPr bwMode="auto">
          <a:xfrm>
            <a:off x="1778000" y="1638300"/>
            <a:ext cx="152400" cy="18132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E178806E-2FFE-9A4F-BE54-38D665C6D02F}"/>
              </a:ext>
            </a:extLst>
          </p:cNvPr>
          <p:cNvSpPr/>
          <p:nvPr/>
        </p:nvSpPr>
        <p:spPr bwMode="auto">
          <a:xfrm>
            <a:off x="1778000"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Complete Pipeline</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828290"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89480"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542660"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404383" y="2980002"/>
            <a:ext cx="190398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61543" y="2980002"/>
            <a:ext cx="899413"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939541" y="2980002"/>
            <a:ext cx="2155334" cy="307777"/>
          </a:xfrm>
          <a:prstGeom prst="rect">
            <a:avLst/>
          </a:prstGeom>
          <a:noFill/>
        </p:spPr>
        <p:txBody>
          <a:bodyPr wrap="none" lIns="0" tIns="0" rIns="0" bIns="0" rtlCol="0">
            <a:spAutoFit/>
          </a:bodyPr>
          <a:lstStyle/>
          <a:p>
            <a:pPr algn="ctr"/>
            <a:r>
              <a:rPr lang="en-US" sz="2000">
                <a:gradFill>
                  <a:gsLst>
                    <a:gs pos="2917">
                      <a:schemeClr val="tx1"/>
                    </a:gs>
                    <a:gs pos="30000">
                      <a:schemeClr val="tx1"/>
                    </a:gs>
                  </a:gsLst>
                  <a:lin ang="5400000" scaled="0"/>
                </a:gradFill>
              </a:rPr>
              <a:t>Model Registration</a:t>
            </a:r>
          </a:p>
        </p:txBody>
      </p:sp>
      <p:cxnSp>
        <p:nvCxnSpPr>
          <p:cNvPr id="13" name="Straight Arrow Connector 12">
            <a:extLst>
              <a:ext uri="{FF2B5EF4-FFF2-40B4-BE49-F238E27FC236}">
                <a16:creationId xmlns:a16="http://schemas.microsoft.com/office/drawing/2014/main" id="{F92F6A98-E172-784E-9344-858DAFF2FDB8}"/>
              </a:ext>
            </a:extLst>
          </p:cNvPr>
          <p:cNvCxnSpPr/>
          <p:nvPr/>
        </p:nvCxnSpPr>
        <p:spPr>
          <a:xfrm>
            <a:off x="4533900"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BF66F-30FC-544A-AA5E-9C1C123464DF}"/>
              </a:ext>
            </a:extLst>
          </p:cNvPr>
          <p:cNvCxnSpPr/>
          <p:nvPr/>
        </p:nvCxnSpPr>
        <p:spPr>
          <a:xfrm>
            <a:off x="7253741"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533B52-6CD6-AF46-8672-55493AB9CBFF}"/>
              </a:ext>
            </a:extLst>
          </p:cNvPr>
          <p:cNvSpPr txBox="1"/>
          <p:nvPr/>
        </p:nvSpPr>
        <p:spPr>
          <a:xfrm>
            <a:off x="1778000" y="1330523"/>
            <a:ext cx="148438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AML Pipeline</a:t>
            </a:r>
          </a:p>
        </p:txBody>
      </p:sp>
      <p:sp>
        <p:nvSpPr>
          <p:cNvPr id="16" name="cloud" title="Icon of a cloud">
            <a:extLst>
              <a:ext uri="{FF2B5EF4-FFF2-40B4-BE49-F238E27FC236}">
                <a16:creationId xmlns:a16="http://schemas.microsoft.com/office/drawing/2014/main" id="{6AA99E92-6862-AA44-A821-89F7F89F82CC}"/>
              </a:ext>
            </a:extLst>
          </p:cNvPr>
          <p:cNvSpPr>
            <a:spLocks noChangeAspect="1"/>
          </p:cNvSpPr>
          <p:nvPr/>
        </p:nvSpPr>
        <p:spPr bwMode="auto">
          <a:xfrm>
            <a:off x="4227865"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6270A3C8-8FC2-BF4D-9AB8-0AC08264D73F}"/>
              </a:ext>
            </a:extLst>
          </p:cNvPr>
          <p:cNvSpPr txBox="1"/>
          <p:nvPr/>
        </p:nvSpPr>
        <p:spPr>
          <a:xfrm>
            <a:off x="3726372" y="5288763"/>
            <a:ext cx="2155462"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ACI</a:t>
            </a:r>
          </a:p>
        </p:txBody>
      </p:sp>
      <p:sp>
        <p:nvSpPr>
          <p:cNvPr id="18" name="cloud" title="Icon of a cloud">
            <a:extLst>
              <a:ext uri="{FF2B5EF4-FFF2-40B4-BE49-F238E27FC236}">
                <a16:creationId xmlns:a16="http://schemas.microsoft.com/office/drawing/2014/main" id="{23531B9D-5553-9642-9F0C-61583B3AF61C}"/>
              </a:ext>
            </a:extLst>
          </p:cNvPr>
          <p:cNvSpPr>
            <a:spLocks noChangeAspect="1"/>
          </p:cNvSpPr>
          <p:nvPr/>
        </p:nvSpPr>
        <p:spPr bwMode="auto">
          <a:xfrm>
            <a:off x="7088334"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B3372F1D-75C1-5040-B8A1-96ACE3B2D8DE}"/>
              </a:ext>
            </a:extLst>
          </p:cNvPr>
          <p:cNvSpPr txBox="1"/>
          <p:nvPr/>
        </p:nvSpPr>
        <p:spPr>
          <a:xfrm>
            <a:off x="6637641" y="5288763"/>
            <a:ext cx="221656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Deployment to AKS</a:t>
            </a:r>
          </a:p>
        </p:txBody>
      </p:sp>
      <p:cxnSp>
        <p:nvCxnSpPr>
          <p:cNvPr id="20" name="Straight Arrow Connector 19">
            <a:extLst>
              <a:ext uri="{FF2B5EF4-FFF2-40B4-BE49-F238E27FC236}">
                <a16:creationId xmlns:a16="http://schemas.microsoft.com/office/drawing/2014/main" id="{01A03933-6D70-6F4D-A618-1325D546C8F3}"/>
              </a:ext>
            </a:extLst>
          </p:cNvPr>
          <p:cNvCxnSpPr/>
          <p:nvPr/>
        </p:nvCxnSpPr>
        <p:spPr>
          <a:xfrm>
            <a:off x="5981629" y="4833011"/>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1" name="graph_9" title="Icon of a line chart with connected circles at varying points">
            <a:extLst>
              <a:ext uri="{FF2B5EF4-FFF2-40B4-BE49-F238E27FC236}">
                <a16:creationId xmlns:a16="http://schemas.microsoft.com/office/drawing/2014/main" id="{5B69148E-208D-EF41-875F-0A012AF2BCDC}"/>
              </a:ext>
            </a:extLst>
          </p:cNvPr>
          <p:cNvSpPr>
            <a:spLocks noChangeAspect="1" noEditPoints="1"/>
          </p:cNvSpPr>
          <p:nvPr/>
        </p:nvSpPr>
        <p:spPr bwMode="auto">
          <a:xfrm>
            <a:off x="6121857" y="42506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2" name="Rectangle 21">
            <a:extLst>
              <a:ext uri="{FF2B5EF4-FFF2-40B4-BE49-F238E27FC236}">
                <a16:creationId xmlns:a16="http://schemas.microsoft.com/office/drawing/2014/main" id="{BF77F129-4570-A841-9E6A-A6DCD3E68D24}"/>
              </a:ext>
            </a:extLst>
          </p:cNvPr>
          <p:cNvSpPr/>
          <p:nvPr/>
        </p:nvSpPr>
        <p:spPr bwMode="auto">
          <a:xfrm>
            <a:off x="1778000" y="4097603"/>
            <a:ext cx="9017000"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6A7EE2B3-B1DF-6F41-A9AF-2FFC217FE1E7}"/>
              </a:ext>
            </a:extLst>
          </p:cNvPr>
          <p:cNvSpPr txBox="1"/>
          <p:nvPr/>
        </p:nvSpPr>
        <p:spPr>
          <a:xfrm>
            <a:off x="1778000" y="3789826"/>
            <a:ext cx="350006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Azure DevOps Release Pipeline</a:t>
            </a:r>
          </a:p>
        </p:txBody>
      </p:sp>
      <p:sp>
        <p:nvSpPr>
          <p:cNvPr id="27" name="Script_F03A" title="Icon of an unrolled document with writing on it">
            <a:extLst>
              <a:ext uri="{FF2B5EF4-FFF2-40B4-BE49-F238E27FC236}">
                <a16:creationId xmlns:a16="http://schemas.microsoft.com/office/drawing/2014/main" id="{E48F5A40-5FF5-9642-AF55-5F6C28491EDD}"/>
              </a:ext>
            </a:extLst>
          </p:cNvPr>
          <p:cNvSpPr>
            <a:spLocks noChangeAspect="1" noEditPoints="1"/>
          </p:cNvSpPr>
          <p:nvPr/>
        </p:nvSpPr>
        <p:spPr bwMode="auto">
          <a:xfrm>
            <a:off x="929505" y="1646498"/>
            <a:ext cx="546935" cy="5472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8" name="Elbow Connector 27">
            <a:extLst>
              <a:ext uri="{FF2B5EF4-FFF2-40B4-BE49-F238E27FC236}">
                <a16:creationId xmlns:a16="http://schemas.microsoft.com/office/drawing/2014/main" id="{D1E47B32-B991-E24E-9CCB-F0A6557113AE}"/>
              </a:ext>
            </a:extLst>
          </p:cNvPr>
          <p:cNvCxnSpPr/>
          <p:nvPr/>
        </p:nvCxnSpPr>
        <p:spPr>
          <a:xfrm flipH="1">
            <a:off x="1778000" y="2544935"/>
            <a:ext cx="9017000" cy="2412167"/>
          </a:xfrm>
          <a:prstGeom prst="bentConnector5">
            <a:avLst>
              <a:gd name="adj1" fmla="val -4929"/>
              <a:gd name="adj2" fmla="val 47292"/>
              <a:gd name="adj3" fmla="val 105352"/>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74412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1" nodeType="afterEffect">
                                  <p:stCondLst>
                                    <p:cond delay="50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grpId="1" nodeType="withEffect">
                                  <p:stCondLst>
                                    <p:cond delay="50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grpId="1" nodeType="withEffect">
                                  <p:stCondLst>
                                    <p:cond delay="50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par>
                                <p:cTn id="50" presetID="9" presetClass="entr" presetSubtype="0" fill="hold" grpId="1" nodeType="withEffect">
                                  <p:stCondLst>
                                    <p:cond delay="50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par>
                                <p:cTn id="53" presetID="9" presetClass="entr" presetSubtype="0" fill="hold" grpId="1" nodeType="withEffect">
                                  <p:stCondLst>
                                    <p:cond delay="500"/>
                                  </p:stCondLst>
                                  <p:childTnLst>
                                    <p:set>
                                      <p:cBhvr>
                                        <p:cTn id="54" dur="1" fill="hold">
                                          <p:stCondLst>
                                            <p:cond delay="0"/>
                                          </p:stCondLst>
                                        </p:cTn>
                                        <p:tgtEl>
                                          <p:spTgt spid="9"/>
                                        </p:tgtEl>
                                        <p:attrNameLst>
                                          <p:attrName>style.visibility</p:attrName>
                                        </p:attrNameLst>
                                      </p:cBhvr>
                                      <p:to>
                                        <p:strVal val="visible"/>
                                      </p:to>
                                    </p:set>
                                    <p:animEffect transition="in" filter="dissolve">
                                      <p:cBhvr>
                                        <p:cTn id="55" dur="500"/>
                                        <p:tgtEl>
                                          <p:spTgt spid="9"/>
                                        </p:tgtEl>
                                      </p:cBhvr>
                                    </p:animEffect>
                                  </p:childTnLst>
                                </p:cTn>
                              </p:par>
                              <p:par>
                                <p:cTn id="56" presetID="9" presetClass="entr" presetSubtype="0" fill="hold" grpId="1" nodeType="withEffect">
                                  <p:stCondLst>
                                    <p:cond delay="50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par>
                                <p:cTn id="59" presetID="9" presetClass="entr" presetSubtype="0" fill="hold" grpId="1" nodeType="withEffect">
                                  <p:stCondLst>
                                    <p:cond delay="500"/>
                                  </p:stCondLst>
                                  <p:childTnLst>
                                    <p:set>
                                      <p:cBhvr>
                                        <p:cTn id="60" dur="1" fill="hold">
                                          <p:stCondLst>
                                            <p:cond delay="0"/>
                                          </p:stCondLst>
                                        </p:cTn>
                                        <p:tgtEl>
                                          <p:spTgt spid="11"/>
                                        </p:tgtEl>
                                        <p:attrNameLst>
                                          <p:attrName>style.visibility</p:attrName>
                                        </p:attrNameLst>
                                      </p:cBhvr>
                                      <p:to>
                                        <p:strVal val="visible"/>
                                      </p:to>
                                    </p:set>
                                    <p:animEffect transition="in" filter="dissolve">
                                      <p:cBhvr>
                                        <p:cTn id="61" dur="500"/>
                                        <p:tgtEl>
                                          <p:spTgt spid="11"/>
                                        </p:tgtEl>
                                      </p:cBhvr>
                                    </p:animEffect>
                                  </p:childTnLst>
                                </p:cTn>
                              </p:par>
                              <p:par>
                                <p:cTn id="62" presetID="9" presetClass="entr" presetSubtype="0" fill="hold" nodeType="withEffect">
                                  <p:stCondLst>
                                    <p:cond delay="500"/>
                                  </p:stCondLst>
                                  <p:childTnLst>
                                    <p:set>
                                      <p:cBhvr>
                                        <p:cTn id="63" dur="1" fill="hold">
                                          <p:stCondLst>
                                            <p:cond delay="0"/>
                                          </p:stCondLst>
                                        </p:cTn>
                                        <p:tgtEl>
                                          <p:spTgt spid="13"/>
                                        </p:tgtEl>
                                        <p:attrNameLst>
                                          <p:attrName>style.visibility</p:attrName>
                                        </p:attrNameLst>
                                      </p:cBhvr>
                                      <p:to>
                                        <p:strVal val="visible"/>
                                      </p:to>
                                    </p:set>
                                    <p:animEffect transition="in" filter="dissolve">
                                      <p:cBhvr>
                                        <p:cTn id="64" dur="500"/>
                                        <p:tgtEl>
                                          <p:spTgt spid="13"/>
                                        </p:tgtEl>
                                      </p:cBhvr>
                                    </p:animEffect>
                                  </p:childTnLst>
                                </p:cTn>
                              </p:par>
                              <p:par>
                                <p:cTn id="65" presetID="9" presetClass="entr" presetSubtype="0" fill="hold" nodeType="withEffect">
                                  <p:stCondLst>
                                    <p:cond delay="500"/>
                                  </p:stCondLst>
                                  <p:childTnLst>
                                    <p:set>
                                      <p:cBhvr>
                                        <p:cTn id="66" dur="1" fill="hold">
                                          <p:stCondLst>
                                            <p:cond delay="0"/>
                                          </p:stCondLst>
                                        </p:cTn>
                                        <p:tgtEl>
                                          <p:spTgt spid="14"/>
                                        </p:tgtEl>
                                        <p:attrNameLst>
                                          <p:attrName>style.visibility</p:attrName>
                                        </p:attrNameLst>
                                      </p:cBhvr>
                                      <p:to>
                                        <p:strVal val="visible"/>
                                      </p:to>
                                    </p:set>
                                    <p:animEffect transition="in" filter="dissolve">
                                      <p:cBhvr>
                                        <p:cTn id="67" dur="500"/>
                                        <p:tgtEl>
                                          <p:spTgt spid="14"/>
                                        </p:tgtEl>
                                      </p:cBhvr>
                                    </p:animEffect>
                                  </p:childTnLst>
                                </p:cTn>
                              </p:par>
                              <p:par>
                                <p:cTn id="68" presetID="9" presetClass="entr" presetSubtype="0" fill="hold" grpId="1" nodeType="withEffect">
                                  <p:stCondLst>
                                    <p:cond delay="500"/>
                                  </p:stCondLst>
                                  <p:childTnLst>
                                    <p:set>
                                      <p:cBhvr>
                                        <p:cTn id="69" dur="1" fill="hold">
                                          <p:stCondLst>
                                            <p:cond delay="0"/>
                                          </p:stCondLst>
                                        </p:cTn>
                                        <p:tgtEl>
                                          <p:spTgt spid="15"/>
                                        </p:tgtEl>
                                        <p:attrNameLst>
                                          <p:attrName>style.visibility</p:attrName>
                                        </p:attrNameLst>
                                      </p:cBhvr>
                                      <p:to>
                                        <p:strVal val="visible"/>
                                      </p:to>
                                    </p:set>
                                    <p:animEffect transition="in" filter="dissolv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par>
                                <p:cTn id="76" presetID="6" presetClass="emph" presetSubtype="0" fill="hold" grpId="1" nodeType="withEffect">
                                  <p:stCondLst>
                                    <p:cond delay="200"/>
                                  </p:stCondLst>
                                  <p:childTnLst>
                                    <p:animScale>
                                      <p:cBhvr>
                                        <p:cTn id="77" dur="500" fill="hold"/>
                                        <p:tgtEl>
                                          <p:spTgt spid="6"/>
                                        </p:tgtEl>
                                      </p:cBhvr>
                                      <p:by x="400000" y="100000"/>
                                    </p:animScale>
                                  </p:childTnLst>
                                </p:cTn>
                              </p:par>
                              <p:par>
                                <p:cTn id="78" presetID="0" presetClass="path" presetSubtype="0" accel="50000" decel="50000" fill="hold" grpId="2" nodeType="withEffect">
                                  <p:stCondLst>
                                    <p:cond delay="0"/>
                                  </p:stCondLst>
                                  <p:childTnLst>
                                    <p:animMotion origin="layout" path="M -3.33333E-6 -4.81481E-6 L 0.72539 -0.003 " pathEditMode="relative" rAng="0" ptsTypes="AA">
                                      <p:cBhvr>
                                        <p:cTn id="79" dur="2000" fill="hold"/>
                                        <p:tgtEl>
                                          <p:spTgt spid="6"/>
                                        </p:tgtEl>
                                        <p:attrNameLst>
                                          <p:attrName>ppt_x</p:attrName>
                                          <p:attrName>ppt_y</p:attrName>
                                        </p:attrNameLst>
                                      </p:cBhvr>
                                      <p:rCtr x="36263" y="-162"/>
                                    </p:animMotion>
                                  </p:childTnLst>
                                </p:cTn>
                              </p:par>
                              <p:par>
                                <p:cTn id="80" presetID="6" presetClass="emph" presetSubtype="0" fill="hold" grpId="4" nodeType="withEffect">
                                  <p:stCondLst>
                                    <p:cond delay="1500"/>
                                  </p:stCondLst>
                                  <p:childTnLst>
                                    <p:animScale>
                                      <p:cBhvr>
                                        <p:cTn id="81" dur="500" fill="hold"/>
                                        <p:tgtEl>
                                          <p:spTgt spid="6"/>
                                        </p:tgtEl>
                                      </p:cBhvr>
                                      <p:by x="25000" y="100000"/>
                                    </p:animScale>
                                  </p:childTnLst>
                                </p:cTn>
                              </p:par>
                              <p:par>
                                <p:cTn id="82" presetID="10" presetClass="exit" presetSubtype="0" fill="hold" grpId="3" nodeType="withEffect">
                                  <p:stCondLst>
                                    <p:cond delay="1500"/>
                                  </p:stCondLst>
                                  <p:childTnLst>
                                    <p:animEffect transition="out" filter="fade">
                                      <p:cBhvr>
                                        <p:cTn id="83" dur="500"/>
                                        <p:tgtEl>
                                          <p:spTgt spid="6"/>
                                        </p:tgtEl>
                                      </p:cBhvr>
                                    </p:animEffect>
                                    <p:set>
                                      <p:cBhvr>
                                        <p:cTn id="84" dur="1" fill="hold">
                                          <p:stCondLst>
                                            <p:cond delay="499"/>
                                          </p:stCondLst>
                                        </p:cTn>
                                        <p:tgtEl>
                                          <p:spTgt spid="6"/>
                                        </p:tgtEl>
                                        <p:attrNameLst>
                                          <p:attrName>style.visibility</p:attrName>
                                        </p:attrNameLst>
                                      </p:cBhvr>
                                      <p:to>
                                        <p:strVal val="hidden"/>
                                      </p:to>
                                    </p:set>
                                  </p:childTnLst>
                                </p:cTn>
                              </p:par>
                            </p:childTnLst>
                          </p:cTn>
                        </p:par>
                        <p:par>
                          <p:cTn id="85" fill="hold">
                            <p:stCondLst>
                              <p:cond delay="20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6" presetClass="emph" presetSubtype="0" fill="hold" grpId="1" nodeType="withEffect">
                                  <p:stCondLst>
                                    <p:cond delay="200"/>
                                  </p:stCondLst>
                                  <p:childTnLst>
                                    <p:animScale>
                                      <p:cBhvr>
                                        <p:cTn id="90" dur="500" fill="hold"/>
                                        <p:tgtEl>
                                          <p:spTgt spid="26"/>
                                        </p:tgtEl>
                                      </p:cBhvr>
                                      <p:by x="400000" y="100000"/>
                                    </p:animScale>
                                  </p:childTnLst>
                                </p:cTn>
                              </p:par>
                              <p:par>
                                <p:cTn id="91" presetID="0" presetClass="path" presetSubtype="0" accel="50000" decel="50000" fill="hold" grpId="2" nodeType="withEffect">
                                  <p:stCondLst>
                                    <p:cond delay="0"/>
                                  </p:stCondLst>
                                  <p:childTnLst>
                                    <p:animMotion origin="layout" path="M -3.33333E-6 4.81481E-6 L 0.72539 -0.00301 " pathEditMode="relative" rAng="0" ptsTypes="AA">
                                      <p:cBhvr>
                                        <p:cTn id="92" dur="2000" fill="hold"/>
                                        <p:tgtEl>
                                          <p:spTgt spid="26"/>
                                        </p:tgtEl>
                                        <p:attrNameLst>
                                          <p:attrName>ppt_x</p:attrName>
                                          <p:attrName>ppt_y</p:attrName>
                                        </p:attrNameLst>
                                      </p:cBhvr>
                                      <p:rCtr x="36263" y="-162"/>
                                    </p:animMotion>
                                  </p:childTnLst>
                                </p:cTn>
                              </p:par>
                              <p:par>
                                <p:cTn id="93" presetID="6" presetClass="emph" presetSubtype="0" fill="hold" grpId="4" nodeType="withEffect">
                                  <p:stCondLst>
                                    <p:cond delay="1500"/>
                                  </p:stCondLst>
                                  <p:childTnLst>
                                    <p:animScale>
                                      <p:cBhvr>
                                        <p:cTn id="94" dur="500" fill="hold"/>
                                        <p:tgtEl>
                                          <p:spTgt spid="26"/>
                                        </p:tgtEl>
                                      </p:cBhvr>
                                      <p:by x="25000" y="100000"/>
                                    </p:animScale>
                                  </p:childTnLst>
                                </p:cTn>
                              </p:par>
                              <p:par>
                                <p:cTn id="95" presetID="10" presetClass="exit" presetSubtype="0" fill="hold" grpId="3" nodeType="withEffect">
                                  <p:stCondLst>
                                    <p:cond delay="1500"/>
                                  </p:stCondLst>
                                  <p:childTnLst>
                                    <p:animEffect transition="out" filter="fade">
                                      <p:cBhvr>
                                        <p:cTn id="96" dur="500"/>
                                        <p:tgtEl>
                                          <p:spTgt spid="26"/>
                                        </p:tgtEl>
                                      </p:cBhvr>
                                    </p:animEffect>
                                    <p:set>
                                      <p:cBhvr>
                                        <p:cTn id="9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6" grpId="3" animBg="1"/>
      <p:bldP spid="26" grpId="4" animBg="1"/>
      <p:bldP spid="6" grpId="0" animBg="1"/>
      <p:bldP spid="6" grpId="1" animBg="1"/>
      <p:bldP spid="6" grpId="2" animBg="1"/>
      <p:bldP spid="6" grpId="3" animBg="1"/>
      <p:bldP spid="6" grpId="4" animBg="1"/>
      <p:bldP spid="5" grpId="0" animBg="1"/>
      <p:bldP spid="5" grpId="1" animBg="1"/>
      <p:bldP spid="3" grpId="0" animBg="1"/>
      <p:bldP spid="3" grpId="1" animBg="1"/>
      <p:bldP spid="4" grpId="0" animBg="1"/>
      <p:bldP spid="4" grpId="1" animBg="1"/>
      <p:bldP spid="7" grpId="0" animBg="1"/>
      <p:bldP spid="7" grpId="1" animBg="1"/>
      <p:bldP spid="9" grpId="0"/>
      <p:bldP spid="9" grpId="1"/>
      <p:bldP spid="10" grpId="0"/>
      <p:bldP spid="10" grpId="1"/>
      <p:bldP spid="11" grpId="0"/>
      <p:bldP spid="11" grpId="1"/>
      <p:bldP spid="15" grpId="0"/>
      <p:bldP spid="15" grpId="1"/>
      <p:bldP spid="2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7505B7-95B8-624B-B133-3BA3B1D3FD44}"/>
              </a:ext>
            </a:extLst>
          </p:cNvPr>
          <p:cNvSpPr>
            <a:spLocks noGrp="1"/>
          </p:cNvSpPr>
          <p:nvPr>
            <p:ph type="body" sz="quarter" idx="13"/>
          </p:nvPr>
        </p:nvSpPr>
        <p:spPr/>
        <p:txBody>
          <a:bodyPr/>
          <a:lstStyle/>
          <a:p>
            <a:r>
              <a:rPr lang="en-US"/>
              <a:t>Models may be embedded in software</a:t>
            </a:r>
          </a:p>
        </p:txBody>
      </p:sp>
      <p:sp>
        <p:nvSpPr>
          <p:cNvPr id="2" name="Title 1">
            <a:extLst>
              <a:ext uri="{FF2B5EF4-FFF2-40B4-BE49-F238E27FC236}">
                <a16:creationId xmlns:a16="http://schemas.microsoft.com/office/drawing/2014/main" id="{D69217F7-27A7-E045-BB8D-383189B378A1}"/>
              </a:ext>
            </a:extLst>
          </p:cNvPr>
          <p:cNvSpPr>
            <a:spLocks noGrp="1"/>
          </p:cNvSpPr>
          <p:nvPr>
            <p:ph type="title"/>
          </p:nvPr>
        </p:nvSpPr>
        <p:spPr/>
        <p:txBody>
          <a:bodyPr/>
          <a:lstStyle/>
          <a:p>
            <a:r>
              <a:rPr lang="en-US"/>
              <a:t>This was just an example…</a:t>
            </a:r>
          </a:p>
        </p:txBody>
      </p:sp>
      <p:sp>
        <p:nvSpPr>
          <p:cNvPr id="4" name="Text Placeholder 3">
            <a:extLst>
              <a:ext uri="{FF2B5EF4-FFF2-40B4-BE49-F238E27FC236}">
                <a16:creationId xmlns:a16="http://schemas.microsoft.com/office/drawing/2014/main" id="{25F740F2-CF0F-B042-B276-579C3F5F47C9}"/>
              </a:ext>
            </a:extLst>
          </p:cNvPr>
          <p:cNvSpPr>
            <a:spLocks noGrp="1"/>
          </p:cNvSpPr>
          <p:nvPr>
            <p:ph type="body" sz="quarter" idx="15"/>
          </p:nvPr>
        </p:nvSpPr>
        <p:spPr/>
        <p:txBody>
          <a:bodyPr/>
          <a:lstStyle/>
          <a:p>
            <a:r>
              <a:rPr lang="en-US">
                <a:cs typeface="Segoe UI"/>
              </a:rPr>
              <a:t>Azure Cognitive Services has a great API</a:t>
            </a:r>
          </a:p>
        </p:txBody>
      </p:sp>
      <p:sp>
        <p:nvSpPr>
          <p:cNvPr id="5" name="Text Placeholder 4">
            <a:extLst>
              <a:ext uri="{FF2B5EF4-FFF2-40B4-BE49-F238E27FC236}">
                <a16:creationId xmlns:a16="http://schemas.microsoft.com/office/drawing/2014/main" id="{0654F9C7-F5A7-7247-B4C9-131570ED4FC5}"/>
              </a:ext>
            </a:extLst>
          </p:cNvPr>
          <p:cNvSpPr>
            <a:spLocks noGrp="1"/>
          </p:cNvSpPr>
          <p:nvPr>
            <p:ph type="body" sz="quarter" idx="17"/>
          </p:nvPr>
        </p:nvSpPr>
        <p:spPr/>
        <p:txBody>
          <a:bodyPr/>
          <a:lstStyle/>
          <a:p>
            <a:r>
              <a:rPr lang="en-US"/>
              <a:t>Azure Pipelines can orchestrate </a:t>
            </a:r>
            <a:r>
              <a:rPr lang="en-US" i="1"/>
              <a:t>anything</a:t>
            </a:r>
            <a:endParaRPr lang="en-US"/>
          </a:p>
        </p:txBody>
      </p:sp>
      <p:pic>
        <p:nvPicPr>
          <p:cNvPr id="29" name="Content Placeholder 28">
            <a:extLst>
              <a:ext uri="{FF2B5EF4-FFF2-40B4-BE49-F238E27FC236}">
                <a16:creationId xmlns:a16="http://schemas.microsoft.com/office/drawing/2014/main" id="{E03646C5-B5C6-1042-A351-E903C8A5B839}"/>
              </a:ext>
            </a:extLst>
          </p:cNvPr>
          <p:cNvPicPr>
            <a:picLocks noGrp="1" noChangeAspect="1"/>
          </p:cNvPicPr>
          <p:nvPr>
            <p:ph sz="quarter" idx="36"/>
          </p:nvPr>
        </p:nvPicPr>
        <p:blipFill>
          <a:blip r:embed="rId3"/>
          <a:stretch>
            <a:fillRect/>
          </a:stretch>
        </p:blipFill>
        <p:spPr>
          <a:xfrm>
            <a:off x="525463" y="2164280"/>
            <a:ext cx="914400" cy="691116"/>
          </a:xfrm>
          <a:prstGeom prst="rect">
            <a:avLst/>
          </a:prstGeom>
        </p:spPr>
      </p:pic>
      <p:pic>
        <p:nvPicPr>
          <p:cNvPr id="32" name="Content Placeholder 31">
            <a:extLst>
              <a:ext uri="{FF2B5EF4-FFF2-40B4-BE49-F238E27FC236}">
                <a16:creationId xmlns:a16="http://schemas.microsoft.com/office/drawing/2014/main" id="{735F2BE8-42F3-A340-99CE-058A461396A1}"/>
              </a:ext>
            </a:extLst>
          </p:cNvPr>
          <p:cNvPicPr>
            <a:picLocks noGrp="1" noChangeAspect="1"/>
          </p:cNvPicPr>
          <p:nvPr>
            <p:ph sz="quarter" idx="34"/>
          </p:nvPr>
        </p:nvPicPr>
        <p:blipFill>
          <a:blip r:embed="rId4"/>
          <a:stretch>
            <a:fillRect/>
          </a:stretch>
        </p:blipFill>
        <p:spPr>
          <a:xfrm>
            <a:off x="525463" y="3582660"/>
            <a:ext cx="914400" cy="515006"/>
          </a:xfrm>
          <a:prstGeom prst="rect">
            <a:avLst/>
          </a:prstGeom>
        </p:spPr>
      </p:pic>
      <p:pic>
        <p:nvPicPr>
          <p:cNvPr id="36" name="Content Placeholder 35">
            <a:extLst>
              <a:ext uri="{FF2B5EF4-FFF2-40B4-BE49-F238E27FC236}">
                <a16:creationId xmlns:a16="http://schemas.microsoft.com/office/drawing/2014/main" id="{558A8E63-DE22-6C4B-BDAA-761ADC663A23}"/>
              </a:ext>
            </a:extLst>
          </p:cNvPr>
          <p:cNvPicPr>
            <a:picLocks noGrp="1" noChangeAspect="1"/>
          </p:cNvPicPr>
          <p:nvPr>
            <p:ph sz="quarter" idx="35"/>
          </p:nvPr>
        </p:nvPicPr>
        <p:blipFill>
          <a:blip r:embed="rId5"/>
          <a:stretch>
            <a:fillRect/>
          </a:stretch>
        </p:blipFill>
        <p:spPr>
          <a:xfrm>
            <a:off x="525463" y="4656630"/>
            <a:ext cx="914400" cy="903889"/>
          </a:xfrm>
          <a:prstGeom prst="rect">
            <a:avLst/>
          </a:prstGeom>
        </p:spPr>
      </p:pic>
    </p:spTree>
    <p:extLst>
      <p:ext uri="{BB962C8B-B14F-4D97-AF65-F5344CB8AC3E}">
        <p14:creationId xmlns:p14="http://schemas.microsoft.com/office/powerpoint/2010/main" val="879630171"/>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8B6C7A-09B1-2B49-92BC-E123CA7E4D64}"/>
              </a:ext>
            </a:extLst>
          </p:cNvPr>
          <p:cNvSpPr>
            <a:spLocks noGrp="1"/>
          </p:cNvSpPr>
          <p:nvPr>
            <p:ph type="body" sz="quarter" idx="13"/>
          </p:nvPr>
        </p:nvSpPr>
        <p:spPr>
          <a:xfrm>
            <a:off x="638355" y="2102816"/>
            <a:ext cx="7332453" cy="3496085"/>
          </a:xfrm>
        </p:spPr>
        <p:txBody>
          <a:bodyPr/>
          <a:lstStyle/>
          <a:p>
            <a:r>
              <a:rPr lang="en-US"/>
              <a:t>All code and infra in source control</a:t>
            </a:r>
          </a:p>
          <a:p>
            <a:r>
              <a:rPr lang="en-US"/>
              <a:t>Known, shared data sources</a:t>
            </a:r>
          </a:p>
          <a:p>
            <a:r>
              <a:rPr lang="en-US"/>
              <a:t>AML Pipelines </a:t>
            </a:r>
            <a:r>
              <a:rPr lang="en-US" i="1"/>
              <a:t>and</a:t>
            </a:r>
            <a:r>
              <a:rPr lang="en-US"/>
              <a:t> Azure Pipelines</a:t>
            </a:r>
          </a:p>
          <a:p>
            <a:r>
              <a:rPr lang="en-US"/>
              <a:t>Have retraining strategies</a:t>
            </a:r>
          </a:p>
          <a:p>
            <a:r>
              <a:rPr lang="en-US"/>
              <a:t>DevOps good practices for delivery</a:t>
            </a:r>
          </a:p>
        </p:txBody>
      </p:sp>
      <p:sp>
        <p:nvSpPr>
          <p:cNvPr id="3" name="Title 2">
            <a:extLst>
              <a:ext uri="{FF2B5EF4-FFF2-40B4-BE49-F238E27FC236}">
                <a16:creationId xmlns:a16="http://schemas.microsoft.com/office/drawing/2014/main" id="{BCAF4B5F-2CCC-7A44-B4EE-0B882E10100D}"/>
              </a:ext>
            </a:extLst>
          </p:cNvPr>
          <p:cNvSpPr>
            <a:spLocks noGrp="1"/>
          </p:cNvSpPr>
          <p:nvPr>
            <p:ph type="title"/>
          </p:nvPr>
        </p:nvSpPr>
        <p:spPr/>
        <p:txBody>
          <a:bodyPr/>
          <a:lstStyle/>
          <a:p>
            <a:r>
              <a:rPr lang="en-US"/>
              <a:t>Summary</a:t>
            </a:r>
          </a:p>
        </p:txBody>
      </p:sp>
      <p:pic>
        <p:nvPicPr>
          <p:cNvPr id="6" name="Content Placeholder 5" descr="List of navigation menu items">
            <a:extLst>
              <a:ext uri="{FF2B5EF4-FFF2-40B4-BE49-F238E27FC236}">
                <a16:creationId xmlns:a16="http://schemas.microsoft.com/office/drawing/2014/main" id="{A3B05708-654E-2948-9015-B06D435153F7}"/>
              </a:ext>
            </a:extLst>
          </p:cNvPr>
          <p:cNvPicPr>
            <a:picLocks noGrp="1" noChangeAspect="1"/>
          </p:cNvPicPr>
          <p:nvPr>
            <p:ph sz="quarter" idx="36"/>
          </p:nvPr>
        </p:nvPicPr>
        <p:blipFill>
          <a:blip r:embed="rId3"/>
          <a:stretch>
            <a:fillRect/>
          </a:stretch>
        </p:blipFill>
        <p:spPr>
          <a:xfrm>
            <a:off x="9223734" y="2102816"/>
            <a:ext cx="1974926" cy="309119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7" name="Content Placeholder 5">
            <a:extLst>
              <a:ext uri="{FF2B5EF4-FFF2-40B4-BE49-F238E27FC236}">
                <a16:creationId xmlns:a16="http://schemas.microsoft.com/office/drawing/2014/main" id="{7AC633F8-148B-2246-B8EE-C6C8E49514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97145" y="4517232"/>
            <a:ext cx="1081669" cy="10816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266182341"/>
      </p:ext>
    </p:extLst>
  </p:cSld>
  <p:clrMapOvr>
    <a:masterClrMapping/>
  </p:clrMapOvr>
  <p:transition advClick="0">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17FB6-2A00-4EB3-AF56-53EC4A4CC2A3}"/>
              </a:ext>
            </a:extLst>
          </p:cNvPr>
          <p:cNvSpPr>
            <a:spLocks noGrp="1"/>
          </p:cNvSpPr>
          <p:nvPr>
            <p:ph type="title"/>
          </p:nvPr>
        </p:nvSpPr>
        <p:spPr>
          <a:xfrm>
            <a:off x="762991" y="1412438"/>
            <a:ext cx="4075714" cy="1292662"/>
          </a:xfrm>
        </p:spPr>
        <p:txBody>
          <a:bodyPr/>
          <a:lstStyle/>
          <a:p>
            <a:r>
              <a:rPr lang="en-US" dirty="0" err="1">
                <a:solidFill>
                  <a:srgbClr val="43444A"/>
                </a:solidFill>
              </a:rPr>
              <a:t>MLOps</a:t>
            </a:r>
            <a:r>
              <a:rPr lang="en-US" dirty="0">
                <a:solidFill>
                  <a:srgbClr val="43444A"/>
                </a:solidFill>
              </a:rPr>
              <a:t>: </a:t>
            </a:r>
            <a:br>
              <a:rPr lang="en-US" dirty="0">
                <a:solidFill>
                  <a:srgbClr val="43444A"/>
                </a:solidFill>
              </a:rPr>
            </a:br>
            <a:r>
              <a:rPr lang="en-US" dirty="0">
                <a:solidFill>
                  <a:srgbClr val="43444A"/>
                </a:solidFill>
              </a:rPr>
              <a:t>Applying DevOps to</a:t>
            </a:r>
            <a:br>
              <a:rPr lang="en-US" dirty="0">
                <a:solidFill>
                  <a:srgbClr val="43444A"/>
                </a:solidFill>
              </a:rPr>
            </a:br>
            <a:r>
              <a:rPr lang="en-US" dirty="0">
                <a:solidFill>
                  <a:srgbClr val="43444A"/>
                </a:solidFill>
              </a:rPr>
              <a:t>Data Science</a:t>
            </a:r>
            <a:endParaRPr lang="es-ES" dirty="0"/>
          </a:p>
        </p:txBody>
      </p:sp>
      <p:sp>
        <p:nvSpPr>
          <p:cNvPr id="3" name="Marcador de texto 2">
            <a:extLst>
              <a:ext uri="{FF2B5EF4-FFF2-40B4-BE49-F238E27FC236}">
                <a16:creationId xmlns:a16="http://schemas.microsoft.com/office/drawing/2014/main" id="{EF7D59F3-53B8-42FB-9386-1469FF4A05A5}"/>
              </a:ext>
            </a:extLst>
          </p:cNvPr>
          <p:cNvSpPr>
            <a:spLocks noGrp="1"/>
          </p:cNvSpPr>
          <p:nvPr>
            <p:ph type="body" sz="quarter" idx="12"/>
          </p:nvPr>
        </p:nvSpPr>
        <p:spPr>
          <a:xfrm>
            <a:off x="762991" y="3016895"/>
            <a:ext cx="4075714" cy="246221"/>
          </a:xfrm>
        </p:spPr>
        <p:txBody>
          <a:bodyPr/>
          <a:lstStyle/>
          <a:p>
            <a:r>
              <a:rPr lang="es-ES" dirty="0">
                <a:solidFill>
                  <a:srgbClr val="D6532B"/>
                </a:solidFill>
              </a:rPr>
              <a:t>Alejandro Almeida</a:t>
            </a:r>
          </a:p>
        </p:txBody>
      </p:sp>
      <p:sp>
        <p:nvSpPr>
          <p:cNvPr id="4" name="Marcador de texto 3">
            <a:extLst>
              <a:ext uri="{FF2B5EF4-FFF2-40B4-BE49-F238E27FC236}">
                <a16:creationId xmlns:a16="http://schemas.microsoft.com/office/drawing/2014/main" id="{0329A043-2CBE-4574-BCBB-A1A476549213}"/>
              </a:ext>
            </a:extLst>
          </p:cNvPr>
          <p:cNvSpPr>
            <a:spLocks noGrp="1"/>
          </p:cNvSpPr>
          <p:nvPr>
            <p:ph type="body" sz="quarter" idx="15"/>
          </p:nvPr>
        </p:nvSpPr>
        <p:spPr>
          <a:xfrm>
            <a:off x="762987" y="3340554"/>
            <a:ext cx="4075714" cy="215444"/>
          </a:xfrm>
        </p:spPr>
        <p:txBody>
          <a:bodyPr/>
          <a:lstStyle/>
          <a:p>
            <a:r>
              <a:rPr lang="en-US" dirty="0"/>
              <a:t>Azure MVP | Cloud TL at Bravent </a:t>
            </a:r>
          </a:p>
        </p:txBody>
      </p:sp>
      <p:sp>
        <p:nvSpPr>
          <p:cNvPr id="5" name="Marcador de texto 4">
            <a:extLst>
              <a:ext uri="{FF2B5EF4-FFF2-40B4-BE49-F238E27FC236}">
                <a16:creationId xmlns:a16="http://schemas.microsoft.com/office/drawing/2014/main" id="{8F304DE8-DBB4-44FC-B6AB-23839171EF2C}"/>
              </a:ext>
            </a:extLst>
          </p:cNvPr>
          <p:cNvSpPr>
            <a:spLocks noGrp="1"/>
          </p:cNvSpPr>
          <p:nvPr>
            <p:ph type="body" sz="quarter" idx="16"/>
          </p:nvPr>
        </p:nvSpPr>
        <p:spPr>
          <a:xfrm>
            <a:off x="762989" y="3697765"/>
            <a:ext cx="4075714" cy="492443"/>
          </a:xfrm>
        </p:spPr>
        <p:txBody>
          <a:bodyPr/>
          <a:lstStyle/>
          <a:p>
            <a:r>
              <a:rPr lang="en-US" dirty="0">
                <a:solidFill>
                  <a:srgbClr val="D6532B"/>
                </a:solidFill>
              </a:rPr>
              <a:t>Alberto Picazo</a:t>
            </a:r>
          </a:p>
          <a:p>
            <a:endParaRPr lang="es-ES" dirty="0"/>
          </a:p>
        </p:txBody>
      </p:sp>
      <p:sp>
        <p:nvSpPr>
          <p:cNvPr id="6" name="Marcador de texto 5">
            <a:extLst>
              <a:ext uri="{FF2B5EF4-FFF2-40B4-BE49-F238E27FC236}">
                <a16:creationId xmlns:a16="http://schemas.microsoft.com/office/drawing/2014/main" id="{B7F6405C-A69F-49E8-A49E-42519C08B534}"/>
              </a:ext>
            </a:extLst>
          </p:cNvPr>
          <p:cNvSpPr>
            <a:spLocks noGrp="1"/>
          </p:cNvSpPr>
          <p:nvPr>
            <p:ph type="body" sz="quarter" idx="17"/>
          </p:nvPr>
        </p:nvSpPr>
        <p:spPr>
          <a:xfrm>
            <a:off x="762987" y="4005543"/>
            <a:ext cx="4075714" cy="215444"/>
          </a:xfrm>
        </p:spPr>
        <p:txBody>
          <a:bodyPr/>
          <a:lstStyle/>
          <a:p>
            <a:r>
              <a:rPr lang="es-ES" dirty="0" err="1"/>
              <a:t>Development</a:t>
            </a:r>
            <a:r>
              <a:rPr lang="es-ES" dirty="0"/>
              <a:t> MVP | DevOps TL at Bravent</a:t>
            </a:r>
          </a:p>
        </p:txBody>
      </p:sp>
    </p:spTree>
    <p:extLst>
      <p:ext uri="{BB962C8B-B14F-4D97-AF65-F5344CB8AC3E}">
        <p14:creationId xmlns:p14="http://schemas.microsoft.com/office/powerpoint/2010/main" val="1938369491"/>
      </p:ext>
    </p:extLst>
  </p:cSld>
  <p:clrMapOvr>
    <a:masterClrMapping/>
  </p:clrMapOvr>
  <p:transition spd="med" advClick="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dirty="0"/>
              <a:t>Programming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3107780" y="1889177"/>
            <a:ext cx="5976441" cy="3079647"/>
          </a:xfrm>
          <a:prstGeom prst="rect">
            <a:avLst/>
          </a:prstGeom>
          <a:solidFill>
            <a:srgbClr val="D6532B"/>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p:nvPr/>
        </p:nvCxnSpPr>
        <p:spPr>
          <a:xfrm>
            <a:off x="741905" y="2666307"/>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p:nvPr/>
        </p:nvCxnSpPr>
        <p:spPr>
          <a:xfrm>
            <a:off x="741905" y="4223773"/>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p:nvPr/>
        </p:nvCxnSpPr>
        <p:spPr>
          <a:xfrm>
            <a:off x="9084221" y="3437020"/>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88C863-137C-E441-896D-785300182C01}"/>
              </a:ext>
            </a:extLst>
          </p:cNvPr>
          <p:cNvSpPr txBox="1"/>
          <p:nvPr/>
        </p:nvSpPr>
        <p:spPr>
          <a:xfrm>
            <a:off x="1243663" y="2199727"/>
            <a:ext cx="1362552" cy="369332"/>
          </a:xfrm>
          <a:prstGeom prst="rect">
            <a:avLst/>
          </a:prstGeom>
          <a:noFill/>
        </p:spPr>
        <p:txBody>
          <a:bodyPr wrap="none" lIns="0" tIns="0" rIns="0" bIns="0" rtlCol="0">
            <a:spAutoFit/>
          </a:bodyPr>
          <a:lstStyle/>
          <a:p>
            <a:pPr algn="l"/>
            <a:r>
              <a:rPr lang="en-US" sz="2400" dirty="0">
                <a:solidFill>
                  <a:srgbClr val="43444A"/>
                </a:solidFill>
              </a:rPr>
              <a:t>Algorithm</a:t>
            </a:r>
          </a:p>
        </p:txBody>
      </p:sp>
      <p:sp>
        <p:nvSpPr>
          <p:cNvPr id="10" name="TextBox 9">
            <a:extLst>
              <a:ext uri="{FF2B5EF4-FFF2-40B4-BE49-F238E27FC236}">
                <a16:creationId xmlns:a16="http://schemas.microsoft.com/office/drawing/2014/main" id="{E9F2938B-FB53-3A41-8728-4FE88A2C938D}"/>
              </a:ext>
            </a:extLst>
          </p:cNvPr>
          <p:cNvSpPr txBox="1"/>
          <p:nvPr/>
        </p:nvSpPr>
        <p:spPr>
          <a:xfrm>
            <a:off x="1607448" y="3789452"/>
            <a:ext cx="634789" cy="369332"/>
          </a:xfrm>
          <a:prstGeom prst="rect">
            <a:avLst/>
          </a:prstGeom>
          <a:noFill/>
        </p:spPr>
        <p:txBody>
          <a:bodyPr wrap="none" lIns="0" tIns="0" rIns="0" bIns="0" rtlCol="0">
            <a:spAutoFit/>
          </a:bodyPr>
          <a:lstStyle/>
          <a:p>
            <a:pPr algn="ctr"/>
            <a:r>
              <a:rPr lang="en-US" sz="2400">
                <a:solidFill>
                  <a:srgbClr val="43444A"/>
                </a:solidFill>
              </a:rPr>
              <a:t>Data</a:t>
            </a:r>
          </a:p>
        </p:txBody>
      </p:sp>
      <p:sp>
        <p:nvSpPr>
          <p:cNvPr id="11" name="TextBox 10">
            <a:extLst>
              <a:ext uri="{FF2B5EF4-FFF2-40B4-BE49-F238E27FC236}">
                <a16:creationId xmlns:a16="http://schemas.microsoft.com/office/drawing/2014/main" id="{130A18B0-C20E-2042-966F-C9F6289E1A55}"/>
              </a:ext>
            </a:extLst>
          </p:cNvPr>
          <p:cNvSpPr txBox="1"/>
          <p:nvPr/>
        </p:nvSpPr>
        <p:spPr>
          <a:xfrm>
            <a:off x="9705063" y="2965081"/>
            <a:ext cx="1124347" cy="369332"/>
          </a:xfrm>
          <a:prstGeom prst="rect">
            <a:avLst/>
          </a:prstGeom>
          <a:noFill/>
        </p:spPr>
        <p:txBody>
          <a:bodyPr wrap="none" lIns="0" tIns="0" rIns="0" bIns="0" rtlCol="0">
            <a:spAutoFit/>
          </a:bodyPr>
          <a:lstStyle/>
          <a:p>
            <a:pPr algn="l"/>
            <a:r>
              <a:rPr lang="en-US" sz="2400" dirty="0">
                <a:solidFill>
                  <a:srgbClr val="43444A"/>
                </a:solidFill>
              </a:rPr>
              <a:t>Answers</a:t>
            </a:r>
          </a:p>
        </p:txBody>
      </p:sp>
    </p:spTree>
    <p:extLst>
      <p:ext uri="{BB962C8B-B14F-4D97-AF65-F5344CB8AC3E}">
        <p14:creationId xmlns:p14="http://schemas.microsoft.com/office/powerpoint/2010/main" val="1555744223"/>
      </p:ext>
    </p:extLst>
  </p:cSld>
  <p:clrMapOvr>
    <a:masterClrMapping/>
  </p:clrMapOvr>
  <mc:AlternateContent xmlns:mc="http://schemas.openxmlformats.org/markup-compatibility/2006" xmlns:p159="http://schemas.microsoft.com/office/powerpoint/2015/09/main">
    <mc:Choice Requires="p159">
      <p:transition spd="slow" advClick="0">
        <p159:morph option="byWor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Machine Learning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3107780" y="1889177"/>
            <a:ext cx="5976441" cy="3079647"/>
          </a:xfrm>
          <a:prstGeom prst="rect">
            <a:avLst/>
          </a:prstGeom>
          <a:solidFill>
            <a:srgbClr val="D6532B"/>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p:nvPr/>
        </p:nvCxnSpPr>
        <p:spPr>
          <a:xfrm>
            <a:off x="741905" y="2666307"/>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p:nvPr/>
        </p:nvCxnSpPr>
        <p:spPr>
          <a:xfrm>
            <a:off x="741905" y="4223773"/>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p:nvPr/>
        </p:nvCxnSpPr>
        <p:spPr>
          <a:xfrm>
            <a:off x="9084221" y="3437020"/>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88C863-137C-E441-896D-785300182C01}"/>
              </a:ext>
            </a:extLst>
          </p:cNvPr>
          <p:cNvSpPr txBox="1"/>
          <p:nvPr/>
        </p:nvSpPr>
        <p:spPr>
          <a:xfrm>
            <a:off x="9585979" y="2968686"/>
            <a:ext cx="1362552" cy="369332"/>
          </a:xfrm>
          <a:prstGeom prst="rect">
            <a:avLst/>
          </a:prstGeom>
          <a:noFill/>
        </p:spPr>
        <p:txBody>
          <a:bodyPr wrap="none" lIns="0" tIns="0" rIns="0" bIns="0" rtlCol="0">
            <a:spAutoFit/>
          </a:bodyPr>
          <a:lstStyle/>
          <a:p>
            <a:pPr algn="l"/>
            <a:r>
              <a:rPr lang="en-US" sz="2400">
                <a:solidFill>
                  <a:srgbClr val="43444A"/>
                </a:solidFill>
              </a:rPr>
              <a:t>Algorithm</a:t>
            </a:r>
          </a:p>
        </p:txBody>
      </p:sp>
      <p:sp>
        <p:nvSpPr>
          <p:cNvPr id="10" name="TextBox 9">
            <a:extLst>
              <a:ext uri="{FF2B5EF4-FFF2-40B4-BE49-F238E27FC236}">
                <a16:creationId xmlns:a16="http://schemas.microsoft.com/office/drawing/2014/main" id="{E9F2938B-FB53-3A41-8728-4FE88A2C938D}"/>
              </a:ext>
            </a:extLst>
          </p:cNvPr>
          <p:cNvSpPr txBox="1"/>
          <p:nvPr/>
        </p:nvSpPr>
        <p:spPr>
          <a:xfrm>
            <a:off x="1607448" y="3789452"/>
            <a:ext cx="634789" cy="369332"/>
          </a:xfrm>
          <a:prstGeom prst="rect">
            <a:avLst/>
          </a:prstGeom>
          <a:noFill/>
        </p:spPr>
        <p:txBody>
          <a:bodyPr wrap="none" lIns="0" tIns="0" rIns="0" bIns="0" rtlCol="0">
            <a:spAutoFit/>
          </a:bodyPr>
          <a:lstStyle/>
          <a:p>
            <a:pPr algn="ctr"/>
            <a:r>
              <a:rPr lang="en-US" sz="2400">
                <a:solidFill>
                  <a:srgbClr val="43444A"/>
                </a:solidFill>
              </a:rPr>
              <a:t>Data</a:t>
            </a:r>
          </a:p>
        </p:txBody>
      </p:sp>
      <p:sp>
        <p:nvSpPr>
          <p:cNvPr id="11" name="TextBox 10">
            <a:extLst>
              <a:ext uri="{FF2B5EF4-FFF2-40B4-BE49-F238E27FC236}">
                <a16:creationId xmlns:a16="http://schemas.microsoft.com/office/drawing/2014/main" id="{130A18B0-C20E-2042-966F-C9F6289E1A55}"/>
              </a:ext>
            </a:extLst>
          </p:cNvPr>
          <p:cNvSpPr txBox="1"/>
          <p:nvPr/>
        </p:nvSpPr>
        <p:spPr>
          <a:xfrm>
            <a:off x="1362749" y="2231985"/>
            <a:ext cx="1124347" cy="369332"/>
          </a:xfrm>
          <a:prstGeom prst="rect">
            <a:avLst/>
          </a:prstGeom>
          <a:noFill/>
        </p:spPr>
        <p:txBody>
          <a:bodyPr wrap="none" lIns="0" tIns="0" rIns="0" bIns="0" rtlCol="0">
            <a:spAutoFit/>
          </a:bodyPr>
          <a:lstStyle/>
          <a:p>
            <a:pPr algn="l"/>
            <a:r>
              <a:rPr lang="en-US" sz="2400">
                <a:solidFill>
                  <a:srgbClr val="43444A"/>
                </a:solidFill>
              </a:rPr>
              <a:t>Answers</a:t>
            </a:r>
          </a:p>
        </p:txBody>
      </p:sp>
    </p:spTree>
    <p:extLst>
      <p:ext uri="{BB962C8B-B14F-4D97-AF65-F5344CB8AC3E}">
        <p14:creationId xmlns:p14="http://schemas.microsoft.com/office/powerpoint/2010/main" val="261604875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Machine Learning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3107780" y="1889177"/>
            <a:ext cx="5976441" cy="3079647"/>
          </a:xfrm>
          <a:prstGeom prst="rect">
            <a:avLst/>
          </a:prstGeom>
          <a:solidFill>
            <a:srgbClr val="D6532B"/>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p:nvPr/>
        </p:nvCxnSpPr>
        <p:spPr>
          <a:xfrm>
            <a:off x="741905" y="2666307"/>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p:nvPr/>
        </p:nvCxnSpPr>
        <p:spPr>
          <a:xfrm>
            <a:off x="741905" y="4223773"/>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p:nvPr/>
        </p:nvCxnSpPr>
        <p:spPr>
          <a:xfrm>
            <a:off x="9084221" y="3437020"/>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88C863-137C-E441-896D-785300182C01}"/>
              </a:ext>
            </a:extLst>
          </p:cNvPr>
          <p:cNvSpPr txBox="1"/>
          <p:nvPr/>
        </p:nvSpPr>
        <p:spPr>
          <a:xfrm>
            <a:off x="9830401" y="2970689"/>
            <a:ext cx="873637" cy="369332"/>
          </a:xfrm>
          <a:prstGeom prst="rect">
            <a:avLst/>
          </a:prstGeom>
          <a:noFill/>
        </p:spPr>
        <p:txBody>
          <a:bodyPr wrap="none" lIns="0" tIns="0" rIns="0" bIns="0" rtlCol="0">
            <a:spAutoFit/>
          </a:bodyPr>
          <a:lstStyle/>
          <a:p>
            <a:pPr algn="l"/>
            <a:r>
              <a:rPr lang="en-US" sz="2400"/>
              <a:t>Model</a:t>
            </a:r>
          </a:p>
        </p:txBody>
      </p:sp>
      <p:sp>
        <p:nvSpPr>
          <p:cNvPr id="10" name="TextBox 9">
            <a:extLst>
              <a:ext uri="{FF2B5EF4-FFF2-40B4-BE49-F238E27FC236}">
                <a16:creationId xmlns:a16="http://schemas.microsoft.com/office/drawing/2014/main" id="{E9F2938B-FB53-3A41-8728-4FE88A2C938D}"/>
              </a:ext>
            </a:extLst>
          </p:cNvPr>
          <p:cNvSpPr txBox="1"/>
          <p:nvPr/>
        </p:nvSpPr>
        <p:spPr>
          <a:xfrm>
            <a:off x="1607448" y="3789452"/>
            <a:ext cx="634789" cy="369332"/>
          </a:xfrm>
          <a:prstGeom prst="rect">
            <a:avLst/>
          </a:prstGeom>
          <a:noFill/>
        </p:spPr>
        <p:txBody>
          <a:bodyPr wrap="none" lIns="0" tIns="0" rIns="0" bIns="0" rtlCol="0">
            <a:spAutoFit/>
          </a:bodyPr>
          <a:lstStyle/>
          <a:p>
            <a:pPr algn="ctr"/>
            <a:r>
              <a:rPr lang="en-US" sz="2400"/>
              <a:t>Data</a:t>
            </a:r>
          </a:p>
        </p:txBody>
      </p:sp>
      <p:sp>
        <p:nvSpPr>
          <p:cNvPr id="11" name="TextBox 10">
            <a:extLst>
              <a:ext uri="{FF2B5EF4-FFF2-40B4-BE49-F238E27FC236}">
                <a16:creationId xmlns:a16="http://schemas.microsoft.com/office/drawing/2014/main" id="{130A18B0-C20E-2042-966F-C9F6289E1A55}"/>
              </a:ext>
            </a:extLst>
          </p:cNvPr>
          <p:cNvSpPr txBox="1"/>
          <p:nvPr/>
        </p:nvSpPr>
        <p:spPr>
          <a:xfrm>
            <a:off x="1362749" y="2231985"/>
            <a:ext cx="1124347" cy="369332"/>
          </a:xfrm>
          <a:prstGeom prst="rect">
            <a:avLst/>
          </a:prstGeom>
          <a:noFill/>
        </p:spPr>
        <p:txBody>
          <a:bodyPr wrap="none" lIns="0" tIns="0" rIns="0" bIns="0" rtlCol="0">
            <a:spAutoFit/>
          </a:bodyPr>
          <a:lstStyle/>
          <a:p>
            <a:pPr algn="l"/>
            <a:r>
              <a:rPr lang="en-US" sz="2400"/>
              <a:t>Answers</a:t>
            </a:r>
          </a:p>
        </p:txBody>
      </p:sp>
    </p:spTree>
    <p:extLst>
      <p:ext uri="{BB962C8B-B14F-4D97-AF65-F5344CB8AC3E}">
        <p14:creationId xmlns:p14="http://schemas.microsoft.com/office/powerpoint/2010/main" val="80468249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Machine Learning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1610848" y="1816449"/>
            <a:ext cx="3875348" cy="1996959"/>
          </a:xfrm>
          <a:prstGeom prst="rect">
            <a:avLst/>
          </a:prstGeom>
          <a:solidFill>
            <a:srgbClr val="D6532B"/>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a:cxnSpLocks/>
          </p:cNvCxnSpPr>
          <p:nvPr/>
        </p:nvCxnSpPr>
        <p:spPr>
          <a:xfrm>
            <a:off x="471780" y="2448127"/>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a:cxnSpLocks/>
          </p:cNvCxnSpPr>
          <p:nvPr/>
        </p:nvCxnSpPr>
        <p:spPr>
          <a:xfrm>
            <a:off x="471780" y="3288725"/>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a:cxnSpLocks/>
          </p:cNvCxnSpPr>
          <p:nvPr/>
        </p:nvCxnSpPr>
        <p:spPr>
          <a:xfrm>
            <a:off x="5486196" y="2868975"/>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88C863-137C-E441-896D-785300182C01}"/>
              </a:ext>
            </a:extLst>
          </p:cNvPr>
          <p:cNvSpPr txBox="1"/>
          <p:nvPr/>
        </p:nvSpPr>
        <p:spPr>
          <a:xfrm>
            <a:off x="5573355" y="2537585"/>
            <a:ext cx="851989" cy="307777"/>
          </a:xfrm>
          <a:prstGeom prst="rect">
            <a:avLst/>
          </a:prstGeom>
          <a:noFill/>
        </p:spPr>
        <p:txBody>
          <a:bodyPr wrap="square" lIns="0" tIns="0" rIns="0" bIns="0" rtlCol="0">
            <a:spAutoFit/>
          </a:bodyPr>
          <a:lstStyle/>
          <a:p>
            <a:pPr algn="l"/>
            <a:r>
              <a:rPr lang="en-US" sz="2000"/>
              <a:t>Model</a:t>
            </a:r>
          </a:p>
        </p:txBody>
      </p:sp>
      <p:sp>
        <p:nvSpPr>
          <p:cNvPr id="10" name="TextBox 9">
            <a:extLst>
              <a:ext uri="{FF2B5EF4-FFF2-40B4-BE49-F238E27FC236}">
                <a16:creationId xmlns:a16="http://schemas.microsoft.com/office/drawing/2014/main" id="{E9F2938B-FB53-3A41-8728-4FE88A2C938D}"/>
              </a:ext>
            </a:extLst>
          </p:cNvPr>
          <p:cNvSpPr txBox="1"/>
          <p:nvPr/>
        </p:nvSpPr>
        <p:spPr>
          <a:xfrm>
            <a:off x="471779" y="2941702"/>
            <a:ext cx="768066" cy="307777"/>
          </a:xfrm>
          <a:prstGeom prst="rect">
            <a:avLst/>
          </a:prstGeom>
          <a:noFill/>
        </p:spPr>
        <p:txBody>
          <a:bodyPr wrap="square" lIns="0" tIns="0" rIns="0" bIns="0" rtlCol="0">
            <a:spAutoFit/>
          </a:bodyPr>
          <a:lstStyle/>
          <a:p>
            <a:pPr algn="ctr"/>
            <a:r>
              <a:rPr lang="en-US" sz="2000"/>
              <a:t>Data</a:t>
            </a:r>
          </a:p>
        </p:txBody>
      </p:sp>
      <p:sp>
        <p:nvSpPr>
          <p:cNvPr id="11" name="TextBox 10">
            <a:extLst>
              <a:ext uri="{FF2B5EF4-FFF2-40B4-BE49-F238E27FC236}">
                <a16:creationId xmlns:a16="http://schemas.microsoft.com/office/drawing/2014/main" id="{130A18B0-C20E-2042-966F-C9F6289E1A55}"/>
              </a:ext>
            </a:extLst>
          </p:cNvPr>
          <p:cNvSpPr txBox="1"/>
          <p:nvPr/>
        </p:nvSpPr>
        <p:spPr>
          <a:xfrm>
            <a:off x="286278" y="2109243"/>
            <a:ext cx="1139067" cy="307777"/>
          </a:xfrm>
          <a:prstGeom prst="rect">
            <a:avLst/>
          </a:prstGeom>
          <a:noFill/>
        </p:spPr>
        <p:txBody>
          <a:bodyPr wrap="square" lIns="0" tIns="0" rIns="0" bIns="0" rtlCol="0">
            <a:spAutoFit/>
          </a:bodyPr>
          <a:lstStyle/>
          <a:p>
            <a:pPr algn="ctr"/>
            <a:r>
              <a:rPr lang="en-US" sz="2000"/>
              <a:t>Answers</a:t>
            </a:r>
          </a:p>
        </p:txBody>
      </p:sp>
    </p:spTree>
    <p:extLst>
      <p:ext uri="{BB962C8B-B14F-4D97-AF65-F5344CB8AC3E}">
        <p14:creationId xmlns:p14="http://schemas.microsoft.com/office/powerpoint/2010/main" val="2077986234"/>
      </p:ext>
    </p:extLst>
  </p:cSld>
  <p:clrMapOvr>
    <a:masterClrMapping/>
  </p:clrMapOvr>
  <mc:AlternateContent xmlns:mc="http://schemas.openxmlformats.org/markup-compatibility/2006" xmlns:p159="http://schemas.microsoft.com/office/powerpoint/2015/09/main">
    <mc:Choice Requires="p159">
      <p:transition spd="slow" advClick="0" advTm="10">
        <p159:morph option="byObject"/>
      </p:transition>
    </mc:Choice>
    <mc:Fallback xmlns="">
      <p:transition spd="slow" advClick="0" advTm="10">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3100</TotalTime>
  <Words>4054</Words>
  <Application>Microsoft Office PowerPoint</Application>
  <PresentationFormat>Panorámica</PresentationFormat>
  <Paragraphs>636</Paragraphs>
  <Slides>54</Slides>
  <Notes>49</Notes>
  <HiddenSlides>2</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54</vt:i4>
      </vt:variant>
    </vt:vector>
  </HeadingPairs>
  <TitlesOfParts>
    <vt:vector size="66" baseType="lpstr">
      <vt:lpstr>Arial</vt:lpstr>
      <vt:lpstr>Consolas</vt:lpstr>
      <vt:lpstr>Myriad Pro</vt:lpstr>
      <vt:lpstr>Quicksand</vt:lpstr>
      <vt:lpstr>Segoe UI</vt:lpstr>
      <vt:lpstr>Segoe UI Light</vt:lpstr>
      <vt:lpstr>Segoe UI Semibold</vt:lpstr>
      <vt:lpstr>Wingdings</vt:lpstr>
      <vt:lpstr>White Template</vt:lpstr>
      <vt:lpstr>1_White Template</vt:lpstr>
      <vt:lpstr>2_White Template</vt:lpstr>
      <vt:lpstr>CorelDRAW</vt:lpstr>
      <vt:lpstr>Madrid – Spain 13 December 2019</vt:lpstr>
      <vt:lpstr>MLOps:  Applying DevOps to Data Science</vt:lpstr>
      <vt:lpstr>Presentación de PowerPoint</vt:lpstr>
      <vt:lpstr>Resources</vt:lpstr>
      <vt:lpstr>MLOps</vt:lpstr>
      <vt:lpstr>Programming</vt:lpstr>
      <vt:lpstr>Machine Learning</vt:lpstr>
      <vt:lpstr>Machine Learning</vt:lpstr>
      <vt:lpstr>Machine Learning</vt:lpstr>
      <vt:lpstr>Machine Learning</vt:lpstr>
      <vt:lpstr>Demo</vt:lpstr>
      <vt:lpstr>Machine Learning Process</vt:lpstr>
      <vt:lpstr>Machine Learning Process</vt:lpstr>
      <vt:lpstr>DevOps Process</vt:lpstr>
      <vt:lpstr>DevOps</vt:lpstr>
      <vt:lpstr>Azure Machine Learning Service</vt:lpstr>
      <vt:lpstr>Presentación de PowerPoint</vt:lpstr>
      <vt:lpstr>Azure Machine Learning Service</vt:lpstr>
      <vt:lpstr>Azure Machine Learning Service</vt:lpstr>
      <vt:lpstr>Pipelines</vt:lpstr>
      <vt:lpstr>Pipelines</vt:lpstr>
      <vt:lpstr>Pipelines</vt:lpstr>
      <vt:lpstr>Azure Machine Learning Pipelines</vt:lpstr>
      <vt:lpstr>Azure Pipelines</vt:lpstr>
      <vt:lpstr>Azure Machine Learning Service</vt:lpstr>
      <vt:lpstr>Azure Machine Learning Service</vt:lpstr>
      <vt:lpstr>Pipelines</vt:lpstr>
      <vt:lpstr>Azure Machine Learning Pipelines</vt:lpstr>
      <vt:lpstr>Azure Machine Learning Pipelines</vt:lpstr>
      <vt:lpstr>Azure Machine Learning Pipelines</vt:lpstr>
      <vt:lpstr>Azure Machine Learning Pipelines</vt:lpstr>
      <vt:lpstr>Demo</vt:lpstr>
      <vt:lpstr>Azure DevOps</vt:lpstr>
      <vt:lpstr>(Some) DevOps Good Practices</vt:lpstr>
      <vt:lpstr>Source Control</vt:lpstr>
      <vt:lpstr>Everything should be in source control!</vt:lpstr>
      <vt:lpstr>Continuous Integration</vt:lpstr>
      <vt:lpstr>Code quality matters!</vt:lpstr>
      <vt:lpstr>Demo</vt:lpstr>
      <vt:lpstr>Deployment</vt:lpstr>
      <vt:lpstr>Azure Machine Learning Service</vt:lpstr>
      <vt:lpstr>Azure Machine Learning Pipelines</vt:lpstr>
      <vt:lpstr>Continuous Delivery</vt:lpstr>
      <vt:lpstr>Control model rollout!</vt:lpstr>
      <vt:lpstr>Demo</vt:lpstr>
      <vt:lpstr>Next Steps</vt:lpstr>
      <vt:lpstr>Complete Pipeline</vt:lpstr>
      <vt:lpstr>Retraining</vt:lpstr>
      <vt:lpstr>Retraining</vt:lpstr>
      <vt:lpstr>Complete Pipeline</vt:lpstr>
      <vt:lpstr>Complete Pipeline</vt:lpstr>
      <vt:lpstr>This was just an example…</vt:lpstr>
      <vt:lpstr>Summary</vt:lpstr>
      <vt:lpstr>MLOps:  Applying DevOps to Data Science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74</cp:revision>
  <dcterms:created xsi:type="dcterms:W3CDTF">2019-08-09T15:41:27Z</dcterms:created>
  <dcterms:modified xsi:type="dcterms:W3CDTF">2019-12-13T05:46:50Z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