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31" autoAdjust="0"/>
  </p:normalViewPr>
  <p:slideViewPr>
    <p:cSldViewPr snapToGrid="0">
      <p:cViewPr varScale="1">
        <p:scale>
          <a:sx n="152" d="100"/>
          <a:sy n="152" d="100"/>
        </p:scale>
        <p:origin x="108" y="1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1/10/2021 3:00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1/10/2021 3:00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emf"/><Relationship Id="rId18" Type="http://schemas.openxmlformats.org/officeDocument/2006/relationships/image" Target="../media/image23.svg"/><Relationship Id="rId3" Type="http://schemas.openxmlformats.org/officeDocument/2006/relationships/image" Target="../media/image15.png"/><Relationship Id="rId7" Type="http://schemas.openxmlformats.org/officeDocument/2006/relationships/image" Target="../media/image13.png"/><Relationship Id="rId12" Type="http://schemas.openxmlformats.org/officeDocument/2006/relationships/oleObject" Target="../embeddings/oleObject22.bin"/><Relationship Id="rId17" Type="http://schemas.openxmlformats.org/officeDocument/2006/relationships/image" Target="../media/image22.png"/><Relationship Id="rId2" Type="http://schemas.openxmlformats.org/officeDocument/2006/relationships/image" Target="../media/image11.png"/><Relationship Id="rId16" Type="http://schemas.openxmlformats.org/officeDocument/2006/relationships/image" Target="../media/image21.svg"/><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6.emf"/><Relationship Id="rId5" Type="http://schemas.openxmlformats.org/officeDocument/2006/relationships/image" Target="../media/image4.emf"/><Relationship Id="rId15" Type="http://schemas.openxmlformats.org/officeDocument/2006/relationships/image" Target="../media/image20.png"/><Relationship Id="rId10" Type="http://schemas.openxmlformats.org/officeDocument/2006/relationships/oleObject" Target="../embeddings/oleObject13.bin"/><Relationship Id="rId4" Type="http://schemas.openxmlformats.org/officeDocument/2006/relationships/oleObject" Target="../embeddings/oleObject14.bin"/><Relationship Id="rId9" Type="http://schemas.openxmlformats.org/officeDocument/2006/relationships/image" Target="../media/image16.png"/><Relationship Id="rId14"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0.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8.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8.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0" name=""/>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163691"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Imagen 4">
            <a:extLst>
              <a:ext uri="{FF2B5EF4-FFF2-40B4-BE49-F238E27FC236}">
                <a16:creationId xmlns:a16="http://schemas.microsoft.com/office/drawing/2014/main" id="{E7846672-14B7-4DA0-BE43-CF16928D38A3}"/>
              </a:ext>
            </a:extLst>
          </p:cNvPr>
          <p:cNvPicPr>
            <a:picLocks noChangeAspect="1"/>
          </p:cNvPicPr>
          <p:nvPr userDrawn="1"/>
        </p:nvPicPr>
        <p:blipFill>
          <a:blip r:embed="rId2"/>
          <a:stretch>
            <a:fillRect/>
          </a:stretch>
        </p:blipFill>
        <p:spPr>
          <a:xfrm>
            <a:off x="6038054" y="5126102"/>
            <a:ext cx="2243624" cy="690346"/>
          </a:xfrm>
          <a:prstGeom prst="rect">
            <a:avLst/>
          </a:prstGeom>
        </p:spPr>
      </p:pic>
      <p:pic>
        <p:nvPicPr>
          <p:cNvPr id="23" name="Imagen 22">
            <a:extLst>
              <a:ext uri="{FF2B5EF4-FFF2-40B4-BE49-F238E27FC236}">
                <a16:creationId xmlns:a16="http://schemas.microsoft.com/office/drawing/2014/main" id="{62792325-A6A2-4C4C-A58F-0C4A98B04D25}"/>
              </a:ext>
            </a:extLst>
          </p:cNvPr>
          <p:cNvPicPr>
            <a:picLocks noChangeAspect="1"/>
          </p:cNvPicPr>
          <p:nvPr userDrawn="1"/>
        </p:nvPicPr>
        <p:blipFill>
          <a:blip r:embed="rId3"/>
          <a:stretch>
            <a:fillRect/>
          </a:stretch>
        </p:blipFill>
        <p:spPr>
          <a:xfrm>
            <a:off x="8539558" y="5733198"/>
            <a:ext cx="1582743" cy="586201"/>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4" imgW="10437565" imgH="1396161" progId="CorelDraw.Graphic.21">
                  <p:embed/>
                </p:oleObj>
              </mc:Choice>
              <mc:Fallback>
                <p:oleObj name="CorelDRAW" r:id="rId4"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5"/>
                      <a:stretch>
                        <a:fillRect/>
                      </a:stretch>
                    </p:blipFill>
                    <p:spPr>
                      <a:xfrm>
                        <a:off x="762990" y="284429"/>
                        <a:ext cx="2572522" cy="343916"/>
                      </a:xfrm>
                      <a:prstGeom prst="rect">
                        <a:avLst/>
                      </a:prstGeom>
                    </p:spPr>
                  </p:pic>
                </p:oleObj>
              </mc:Fallback>
            </mc:AlternateContent>
          </a:graphicData>
        </a:graphic>
      </p:graphicFrame>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6"/>
          <a:stretch>
            <a:fillRect/>
          </a:stretch>
        </p:blipFill>
        <p:spPr>
          <a:xfrm>
            <a:off x="1494915" y="5537785"/>
            <a:ext cx="2015855" cy="620263"/>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7"/>
          <a:stretch>
            <a:fillRect/>
          </a:stretch>
        </p:blipFill>
        <p:spPr>
          <a:xfrm>
            <a:off x="3816249" y="5203641"/>
            <a:ext cx="2144054" cy="560669"/>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8"/>
          <a:stretch>
            <a:fillRect/>
          </a:stretch>
        </p:blipFill>
        <p:spPr>
          <a:xfrm>
            <a:off x="3860320" y="5847917"/>
            <a:ext cx="1905154" cy="586201"/>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9"/>
          <a:stretch>
            <a:fillRect/>
          </a:stretch>
        </p:blipFill>
        <p:spPr>
          <a:xfrm>
            <a:off x="6259691" y="5936432"/>
            <a:ext cx="1800350" cy="409170"/>
          </a:xfrm>
          <a:prstGeom prst="rect">
            <a:avLst/>
          </a:prstGeom>
        </p:spPr>
      </p:pic>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10" imgW="1486020" imgH="1396161" progId="CorelDraw.Graphic.21">
                  <p:embed/>
                </p:oleObj>
              </mc:Choice>
              <mc:Fallback>
                <p:oleObj name="CorelDRAW" r:id="rId10"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11"/>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0" y="323850"/>
          <a:ext cx="2806700" cy="565150"/>
        </p:xfrm>
        <a:graphic>
          <a:graphicData uri="http://schemas.openxmlformats.org/presentationml/2006/ole">
            <mc:AlternateContent xmlns:mc="http://schemas.openxmlformats.org/markup-compatibility/2006">
              <mc:Choice xmlns:v="urn:schemas-microsoft-com:vml" Requires="v">
                <p:oleObj name="CorelDRAW" r:id="rId12" imgW="3857236" imgH="777027" progId="CorelDraw.Graphic.21">
                  <p:embed/>
                </p:oleObj>
              </mc:Choice>
              <mc:Fallback>
                <p:oleObj name="CorelDRAW" r:id="rId12" imgW="3857236" imgH="777027" progId="CorelDraw.Graphic.21">
                  <p:embed/>
                  <p:pic>
                    <p:nvPicPr>
                      <p:cNvPr id="0" name=""/>
                      <p:cNvPicPr/>
                      <p:nvPr/>
                    </p:nvPicPr>
                    <p:blipFill>
                      <a:blip r:embed="rId13"/>
                      <a:stretch>
                        <a:fillRect/>
                      </a:stretch>
                    </p:blipFill>
                    <p:spPr>
                      <a:xfrm>
                        <a:off x="4813300" y="323850"/>
                        <a:ext cx="2806700" cy="565150"/>
                      </a:xfrm>
                      <a:prstGeom prst="rect">
                        <a:avLst/>
                      </a:prstGeom>
                    </p:spPr>
                  </p:pic>
                </p:oleObj>
              </mc:Fallback>
            </mc:AlternateContent>
          </a:graphicData>
        </a:graphic>
      </p:graphicFrame>
      <p:pic>
        <p:nvPicPr>
          <p:cNvPr id="27" name="Imagen 26">
            <a:extLst>
              <a:ext uri="{FF2B5EF4-FFF2-40B4-BE49-F238E27FC236}">
                <a16:creationId xmlns:a16="http://schemas.microsoft.com/office/drawing/2014/main" id="{803DF735-4E65-4EFC-9618-7D089AF1CF0C}"/>
              </a:ext>
            </a:extLst>
          </p:cNvPr>
          <p:cNvPicPr>
            <a:picLocks noChangeAspect="1"/>
          </p:cNvPicPr>
          <p:nvPr userDrawn="1"/>
        </p:nvPicPr>
        <p:blipFill>
          <a:blip r:embed="rId14"/>
          <a:stretch>
            <a:fillRect/>
          </a:stretch>
        </p:blipFill>
        <p:spPr>
          <a:xfrm>
            <a:off x="8411164" y="5047695"/>
            <a:ext cx="1839530" cy="567666"/>
          </a:xfrm>
          <a:prstGeom prst="rect">
            <a:avLst/>
          </a:prstGeom>
        </p:spPr>
      </p:pic>
      <p:sp>
        <p:nvSpPr>
          <p:cNvPr id="32" name="Title 1">
            <a:extLst>
              <a:ext uri="{FF2B5EF4-FFF2-40B4-BE49-F238E27FC236}">
                <a16:creationId xmlns:a16="http://schemas.microsoft.com/office/drawing/2014/main" id="{55C23879-3E01-4897-A22B-7F0B72BE2AB6}"/>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34" name="Gráfico 33">
            <a:extLst>
              <a:ext uri="{FF2B5EF4-FFF2-40B4-BE49-F238E27FC236}">
                <a16:creationId xmlns:a16="http://schemas.microsoft.com/office/drawing/2014/main" id="{46CD2E65-DF1B-41B2-8D5A-552843F7E5C9}"/>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8302458" y="1133989"/>
            <a:ext cx="3486412" cy="3486412"/>
          </a:xfrm>
          <a:prstGeom prst="rect">
            <a:avLst/>
          </a:prstGeom>
        </p:spPr>
      </p:pic>
      <p:sp>
        <p:nvSpPr>
          <p:cNvPr id="35" name="Title 1">
            <a:extLst>
              <a:ext uri="{FF2B5EF4-FFF2-40B4-BE49-F238E27FC236}">
                <a16:creationId xmlns:a16="http://schemas.microsoft.com/office/drawing/2014/main" id="{47DF5C06-FFCC-4A20-885B-FC62EB46E737}"/>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pic>
        <p:nvPicPr>
          <p:cNvPr id="38" name="Gráfico 37">
            <a:extLst>
              <a:ext uri="{FF2B5EF4-FFF2-40B4-BE49-F238E27FC236}">
                <a16:creationId xmlns:a16="http://schemas.microsoft.com/office/drawing/2014/main" id="{D828FAD7-80FA-448F-8791-57EDDAB90EEE}"/>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5501889" y="2377869"/>
            <a:ext cx="1851408" cy="134795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90436" y="-83506"/>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53" name="Objeto 52">
                        <a:extLst>
                          <a:ext uri="{FF2B5EF4-FFF2-40B4-BE49-F238E27FC236}">
                            <a16:creationId xmlns:a16="http://schemas.microsoft.com/office/drawing/2014/main" id="{D375AAF1-D2A6-4A0C-ACA4-DA571F5928D6}"/>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8" name="Imagen 17">
            <a:extLst>
              <a:ext uri="{FF2B5EF4-FFF2-40B4-BE49-F238E27FC236}">
                <a16:creationId xmlns:a16="http://schemas.microsoft.com/office/drawing/2014/main" id="{9B6F9D78-C58E-4D1B-A392-3D34DAA2B8B8}"/>
              </a:ext>
            </a:extLst>
          </p:cNvPr>
          <p:cNvPicPr>
            <a:picLocks noChangeAspect="1"/>
          </p:cNvPicPr>
          <p:nvPr userDrawn="1"/>
        </p:nvPicPr>
        <p:blipFill>
          <a:blip r:embed="rId9"/>
          <a:stretch>
            <a:fillRect/>
          </a:stretch>
        </p:blipFill>
        <p:spPr>
          <a:xfrm>
            <a:off x="501323" y="5106327"/>
            <a:ext cx="3299139" cy="1015120"/>
          </a:xfrm>
          <a:prstGeom prst="rect">
            <a:avLst/>
          </a:prstGeom>
        </p:spPr>
      </p:pic>
      <p:pic>
        <p:nvPicPr>
          <p:cNvPr id="22" name="Imagen 21">
            <a:extLst>
              <a:ext uri="{FF2B5EF4-FFF2-40B4-BE49-F238E27FC236}">
                <a16:creationId xmlns:a16="http://schemas.microsoft.com/office/drawing/2014/main" id="{EB90AF3C-936D-4D44-BFFA-A635C3D9EC15}"/>
              </a:ext>
            </a:extLst>
          </p:cNvPr>
          <p:cNvPicPr>
            <a:picLocks noChangeAspect="1"/>
          </p:cNvPicPr>
          <p:nvPr userDrawn="1"/>
        </p:nvPicPr>
        <p:blipFill>
          <a:blip r:embed="rId10"/>
          <a:stretch>
            <a:fillRect/>
          </a:stretch>
        </p:blipFill>
        <p:spPr>
          <a:xfrm>
            <a:off x="4795788" y="2889461"/>
            <a:ext cx="2964216" cy="912066"/>
          </a:xfrm>
          <a:prstGeom prst="rect">
            <a:avLst/>
          </a:prstGeom>
        </p:spPr>
      </p:pic>
      <p:pic>
        <p:nvPicPr>
          <p:cNvPr id="24" name="Imagen 23">
            <a:extLst>
              <a:ext uri="{FF2B5EF4-FFF2-40B4-BE49-F238E27FC236}">
                <a16:creationId xmlns:a16="http://schemas.microsoft.com/office/drawing/2014/main" id="{9A581694-116D-4273-8957-E6C28A72B8B6}"/>
              </a:ext>
            </a:extLst>
          </p:cNvPr>
          <p:cNvPicPr>
            <a:picLocks noChangeAspect="1"/>
          </p:cNvPicPr>
          <p:nvPr userDrawn="1"/>
        </p:nvPicPr>
        <p:blipFill>
          <a:blip r:embed="rId11"/>
          <a:stretch>
            <a:fillRect/>
          </a:stretch>
        </p:blipFill>
        <p:spPr>
          <a:xfrm>
            <a:off x="4770299" y="4103833"/>
            <a:ext cx="3152727" cy="824437"/>
          </a:xfrm>
          <a:prstGeom prst="rect">
            <a:avLst/>
          </a:prstGeom>
        </p:spPr>
      </p:pic>
      <p:pic>
        <p:nvPicPr>
          <p:cNvPr id="26" name="Imagen 25">
            <a:extLst>
              <a:ext uri="{FF2B5EF4-FFF2-40B4-BE49-F238E27FC236}">
                <a16:creationId xmlns:a16="http://schemas.microsoft.com/office/drawing/2014/main" id="{5E015451-231A-4C28-BCF7-34141037A2EC}"/>
              </a:ext>
            </a:extLst>
          </p:cNvPr>
          <p:cNvPicPr>
            <a:picLocks noChangeAspect="1"/>
          </p:cNvPicPr>
          <p:nvPr userDrawn="1"/>
        </p:nvPicPr>
        <p:blipFill>
          <a:blip r:embed="rId12"/>
          <a:stretch>
            <a:fillRect/>
          </a:stretch>
        </p:blipFill>
        <p:spPr>
          <a:xfrm>
            <a:off x="8656795" y="4066290"/>
            <a:ext cx="2801436" cy="861980"/>
          </a:xfrm>
          <a:prstGeom prst="rect">
            <a:avLst/>
          </a:prstGeom>
        </p:spPr>
      </p:pic>
      <p:pic>
        <p:nvPicPr>
          <p:cNvPr id="31" name="Imagen 30">
            <a:extLst>
              <a:ext uri="{FF2B5EF4-FFF2-40B4-BE49-F238E27FC236}">
                <a16:creationId xmlns:a16="http://schemas.microsoft.com/office/drawing/2014/main" id="{C94DB5F8-B2BA-4BD7-B58D-7CB2A9C9CF1D}"/>
              </a:ext>
            </a:extLst>
          </p:cNvPr>
          <p:cNvPicPr>
            <a:picLocks noChangeAspect="1"/>
          </p:cNvPicPr>
          <p:nvPr userDrawn="1"/>
        </p:nvPicPr>
        <p:blipFill>
          <a:blip r:embed="rId13"/>
          <a:stretch>
            <a:fillRect/>
          </a:stretch>
        </p:blipFill>
        <p:spPr>
          <a:xfrm>
            <a:off x="8892861" y="5034166"/>
            <a:ext cx="2327347" cy="861980"/>
          </a:xfrm>
          <a:prstGeom prst="rect">
            <a:avLst/>
          </a:prstGeom>
        </p:spPr>
      </p:pic>
      <p:pic>
        <p:nvPicPr>
          <p:cNvPr id="33" name="Imagen 32">
            <a:extLst>
              <a:ext uri="{FF2B5EF4-FFF2-40B4-BE49-F238E27FC236}">
                <a16:creationId xmlns:a16="http://schemas.microsoft.com/office/drawing/2014/main" id="{13444165-BAE5-4873-BF7F-7492191AA9F3}"/>
              </a:ext>
            </a:extLst>
          </p:cNvPr>
          <p:cNvPicPr>
            <a:picLocks noChangeAspect="1"/>
          </p:cNvPicPr>
          <p:nvPr userDrawn="1"/>
        </p:nvPicPr>
        <p:blipFill>
          <a:blip r:embed="rId14"/>
          <a:stretch>
            <a:fillRect/>
          </a:stretch>
        </p:blipFill>
        <p:spPr>
          <a:xfrm>
            <a:off x="5022998" y="5313055"/>
            <a:ext cx="2647327" cy="601665"/>
          </a:xfrm>
          <a:prstGeom prst="rect">
            <a:avLst/>
          </a:prstGeom>
        </p:spPr>
      </p:pic>
      <p:pic>
        <p:nvPicPr>
          <p:cNvPr id="27" name="Imagen 26">
            <a:extLst>
              <a:ext uri="{FF2B5EF4-FFF2-40B4-BE49-F238E27FC236}">
                <a16:creationId xmlns:a16="http://schemas.microsoft.com/office/drawing/2014/main" id="{C947B99A-CDFB-4780-9AFD-0376495A6E46}"/>
              </a:ext>
            </a:extLst>
          </p:cNvPr>
          <p:cNvPicPr>
            <a:picLocks noChangeAspect="1"/>
          </p:cNvPicPr>
          <p:nvPr userDrawn="1"/>
        </p:nvPicPr>
        <p:blipFill>
          <a:blip r:embed="rId15"/>
          <a:stretch>
            <a:fillRect/>
          </a:stretch>
        </p:blipFill>
        <p:spPr>
          <a:xfrm>
            <a:off x="941074" y="4020721"/>
            <a:ext cx="2594132" cy="800532"/>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9" name="Objeto 8">
                        <a:extLst>
                          <a:ext uri="{FF2B5EF4-FFF2-40B4-BE49-F238E27FC236}">
                            <a16:creationId xmlns:a16="http://schemas.microsoft.com/office/drawing/2014/main" id="{081664F7-E6F1-414E-873A-507838376938}"/>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0" name=""/>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0" name=""/>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2" name="Objeto 1">
                        <a:extLst>
                          <a:ext uri="{FF2B5EF4-FFF2-40B4-BE49-F238E27FC236}">
                            <a16:creationId xmlns:a16="http://schemas.microsoft.com/office/drawing/2014/main" id="{A4DB5CE8-20D2-46A1-8D72-DC5A9884278E}"/>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24" name="Objeto 23">
                        <a:extLst>
                          <a:ext uri="{FF2B5EF4-FFF2-40B4-BE49-F238E27FC236}">
                            <a16:creationId xmlns:a16="http://schemas.microsoft.com/office/drawing/2014/main" id="{E73F9C58-5AE3-4C69-A93D-5AD81584792A}"/>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6" name="Objeto 55">
                        <a:extLst>
                          <a:ext uri="{FF2B5EF4-FFF2-40B4-BE49-F238E27FC236}">
                            <a16:creationId xmlns:a16="http://schemas.microsoft.com/office/drawing/2014/main" id="{29C4BB2D-523F-428A-87E6-9B1F3A5895B7}"/>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1909117"/>
            <a:ext cx="4572000" cy="1046440"/>
          </a:xfrm>
        </p:spPr>
        <p:txBody>
          <a:bodyPr/>
          <a:lstStyle/>
          <a:p>
            <a:r>
              <a:rPr lang="es-ES" dirty="0"/>
              <a:t>Madrid - </a:t>
            </a:r>
            <a:r>
              <a:rPr lang="es-ES" dirty="0" err="1"/>
              <a:t>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200" y="2367724"/>
            <a:ext cx="5510213" cy="1107996"/>
          </a:xfrm>
        </p:spPr>
        <p:txBody>
          <a:bodyPr/>
          <a:lstStyle/>
          <a:p>
            <a:r>
              <a:rPr lang="es-ES" dirty="0"/>
              <a:t>A la caza de amenazas usando la inteligencia</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Roberto Tejero</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1083374"/>
          </a:xfrm>
        </p:spPr>
        <p:txBody>
          <a:bodyPr/>
          <a:lstStyle/>
          <a:p>
            <a:r>
              <a:rPr lang="es-ES" dirty="0"/>
              <a:t>Madrid – </a:t>
            </a:r>
            <a:r>
              <a:rPr lang="es-ES" dirty="0" err="1"/>
              <a:t>Spain</a:t>
            </a:r>
            <a:endParaRPr lang="es-ES" dirty="0"/>
          </a:p>
          <a:p>
            <a:r>
              <a:rPr lang="es-ES" dirty="0"/>
              <a:t>16 Enero 2021</a:t>
            </a:r>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6264839" cy="553998"/>
          </a:xfrm>
        </p:spPr>
        <p:txBody>
          <a:bodyPr/>
          <a:lstStyle/>
          <a:p>
            <a:r>
              <a:rPr lang="es-ES" b="0" i="0" dirty="0">
                <a:solidFill>
                  <a:srgbClr val="676A6C"/>
                </a:solidFill>
                <a:effectLst/>
                <a:latin typeface="open sans" panose="020B0606030504020204" pitchFamily="34" charset="0"/>
              </a:rPr>
              <a:t>Microsoft Azure MVP | </a:t>
            </a:r>
            <a:r>
              <a:rPr lang="es-ES" b="0" i="0" dirty="0" err="1">
                <a:solidFill>
                  <a:srgbClr val="676A6C"/>
                </a:solidFill>
                <a:effectLst/>
                <a:latin typeface="open sans" panose="020B0606030504020204" pitchFamily="34" charset="0"/>
              </a:rPr>
              <a:t>Solutions</a:t>
            </a:r>
            <a:r>
              <a:rPr lang="es-ES" b="0" i="0" dirty="0">
                <a:solidFill>
                  <a:srgbClr val="676A6C"/>
                </a:solidFill>
                <a:effectLst/>
                <a:latin typeface="open sans" panose="020B0606030504020204" pitchFamily="34" charset="0"/>
              </a:rPr>
              <a:t> Sales </a:t>
            </a:r>
            <a:r>
              <a:rPr lang="es-ES" b="0" i="0" dirty="0" err="1">
                <a:solidFill>
                  <a:srgbClr val="676A6C"/>
                </a:solidFill>
                <a:effectLst/>
                <a:latin typeface="open sans" panose="020B0606030504020204" pitchFamily="34" charset="0"/>
              </a:rPr>
              <a:t>Specialist</a:t>
            </a:r>
            <a:r>
              <a:rPr lang="es-ES" b="0" i="0" dirty="0">
                <a:solidFill>
                  <a:srgbClr val="676A6C"/>
                </a:solidFill>
                <a:effectLst/>
                <a:latin typeface="open sans" panose="020B0606030504020204" pitchFamily="34" charset="0"/>
              </a:rPr>
              <a:t> at </a:t>
            </a:r>
            <a:r>
              <a:rPr lang="es-ES" b="0" i="0" dirty="0" err="1">
                <a:solidFill>
                  <a:srgbClr val="676A6C"/>
                </a:solidFill>
                <a:effectLst/>
                <a:latin typeface="open sans" panose="020B0606030504020204" pitchFamily="34" charset="0"/>
              </a:rPr>
              <a:t>Insight</a:t>
            </a:r>
            <a:endParaRPr lang="es-ES" dirty="0"/>
          </a:p>
        </p:txBody>
      </p:sp>
      <p:sp>
        <p:nvSpPr>
          <p:cNvPr id="10" name="Marcador de texto 9">
            <a:extLst>
              <a:ext uri="{FF2B5EF4-FFF2-40B4-BE49-F238E27FC236}">
                <a16:creationId xmlns:a16="http://schemas.microsoft.com/office/drawing/2014/main" id="{51F79510-2274-4494-ADE0-993B6B332068}"/>
              </a:ext>
            </a:extLst>
          </p:cNvPr>
          <p:cNvSpPr>
            <a:spLocks noGrp="1"/>
          </p:cNvSpPr>
          <p:nvPr>
            <p:ph type="body" sz="quarter" idx="16"/>
          </p:nvPr>
        </p:nvSpPr>
        <p:spPr/>
        <p:txBody>
          <a:bodyPr/>
          <a:lstStyle/>
          <a:p>
            <a:r>
              <a:rPr lang="es-ES" dirty="0"/>
              <a:t>Francisco M. Sepúlveda Gallego</a:t>
            </a:r>
          </a:p>
        </p:txBody>
      </p:sp>
      <p:sp>
        <p:nvSpPr>
          <p:cNvPr id="11" name="Marcador de texto 10">
            <a:extLst>
              <a:ext uri="{FF2B5EF4-FFF2-40B4-BE49-F238E27FC236}">
                <a16:creationId xmlns:a16="http://schemas.microsoft.com/office/drawing/2014/main" id="{05FA5317-BE03-448C-B778-A10EC9464330}"/>
              </a:ext>
            </a:extLst>
          </p:cNvPr>
          <p:cNvSpPr>
            <a:spLocks noGrp="1"/>
          </p:cNvSpPr>
          <p:nvPr>
            <p:ph type="body" sz="quarter" idx="17"/>
          </p:nvPr>
        </p:nvSpPr>
        <p:spPr/>
        <p:txBody>
          <a:bodyPr/>
          <a:lstStyle/>
          <a:p>
            <a:r>
              <a:rPr lang="es-ES" dirty="0"/>
              <a:t>Microsoft MCT | IT </a:t>
            </a:r>
            <a:r>
              <a:rPr lang="es-ES" b="0" i="0" dirty="0">
                <a:solidFill>
                  <a:srgbClr val="676A6C"/>
                </a:solidFill>
                <a:effectLst/>
                <a:latin typeface="open sans" panose="020B0606030504020204" pitchFamily="34" charset="0"/>
              </a:rPr>
              <a:t>Instructor at Global </a:t>
            </a:r>
            <a:r>
              <a:rPr lang="es-ES" b="0" i="0" dirty="0" err="1">
                <a:solidFill>
                  <a:srgbClr val="676A6C"/>
                </a:solidFill>
                <a:effectLst/>
                <a:latin typeface="open sans" panose="020B0606030504020204" pitchFamily="34" charset="0"/>
              </a:rPr>
              <a:t>Knowledge</a:t>
            </a:r>
            <a:endParaRPr lang="es-ES" dirty="0"/>
          </a:p>
        </p:txBody>
      </p:sp>
    </p:spTree>
    <p:extLst>
      <p:ext uri="{BB962C8B-B14F-4D97-AF65-F5344CB8AC3E}">
        <p14:creationId xmlns:p14="http://schemas.microsoft.com/office/powerpoint/2010/main" val="290383435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2157242"/>
            <a:ext cx="4075714" cy="861774"/>
          </a:xfrm>
        </p:spPr>
        <p:txBody>
          <a:bodyPr/>
          <a:lstStyle/>
          <a:p>
            <a:r>
              <a:rPr lang="es-ES" dirty="0"/>
              <a:t>A la caza de amenazas usando la inteligencia</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a:xfrm>
            <a:off x="762991" y="3418734"/>
            <a:ext cx="4075714" cy="492443"/>
          </a:xfrm>
        </p:spPr>
        <p:txBody>
          <a:bodyPr/>
          <a:lstStyle/>
          <a:p>
            <a:r>
              <a:rPr lang="es-ES" dirty="0"/>
              <a:t>Roberto Tejero</a:t>
            </a:r>
          </a:p>
          <a:p>
            <a:endParaRPr lang="es-ES" dirty="0"/>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742393"/>
            <a:ext cx="4075714" cy="430887"/>
          </a:xfrm>
        </p:spPr>
        <p:txBody>
          <a:bodyPr/>
          <a:lstStyle/>
          <a:p>
            <a:r>
              <a:rPr lang="es-ES" b="0" i="0" dirty="0">
                <a:solidFill>
                  <a:srgbClr val="676A6C"/>
                </a:solidFill>
                <a:effectLst/>
                <a:latin typeface="open sans" panose="020B0606030504020204" pitchFamily="34" charset="0"/>
              </a:rPr>
              <a:t>Microsoft Azure MVP | </a:t>
            </a:r>
            <a:r>
              <a:rPr lang="es-ES" b="0" i="0" dirty="0" err="1">
                <a:solidFill>
                  <a:srgbClr val="676A6C"/>
                </a:solidFill>
                <a:effectLst/>
                <a:latin typeface="open sans" panose="020B0606030504020204" pitchFamily="34" charset="0"/>
              </a:rPr>
              <a:t>Solutions</a:t>
            </a:r>
            <a:r>
              <a:rPr lang="es-ES" b="0" i="0" dirty="0">
                <a:solidFill>
                  <a:srgbClr val="676A6C"/>
                </a:solidFill>
                <a:effectLst/>
                <a:latin typeface="open sans" panose="020B0606030504020204" pitchFamily="34" charset="0"/>
              </a:rPr>
              <a:t> Sales </a:t>
            </a:r>
            <a:r>
              <a:rPr lang="es-ES" b="0" i="0" dirty="0" err="1">
                <a:solidFill>
                  <a:srgbClr val="676A6C"/>
                </a:solidFill>
                <a:effectLst/>
                <a:latin typeface="open sans" panose="020B0606030504020204" pitchFamily="34" charset="0"/>
              </a:rPr>
              <a:t>Specialist</a:t>
            </a:r>
            <a:r>
              <a:rPr lang="es-ES" b="0" i="0" dirty="0">
                <a:solidFill>
                  <a:srgbClr val="676A6C"/>
                </a:solidFill>
                <a:effectLst/>
                <a:latin typeface="open sans" panose="020B0606030504020204" pitchFamily="34" charset="0"/>
              </a:rPr>
              <a:t> at </a:t>
            </a:r>
            <a:r>
              <a:rPr lang="es-ES" b="0" i="0" dirty="0" err="1">
                <a:solidFill>
                  <a:srgbClr val="676A6C"/>
                </a:solidFill>
                <a:effectLst/>
                <a:latin typeface="open sans" panose="020B0606030504020204" pitchFamily="34" charset="0"/>
              </a:rPr>
              <a:t>Insight</a:t>
            </a:r>
            <a:endParaRPr lang="es-ES" dirty="0"/>
          </a:p>
        </p:txBody>
      </p:sp>
      <p:sp>
        <p:nvSpPr>
          <p:cNvPr id="7" name="Marcador de texto 6">
            <a:extLst>
              <a:ext uri="{FF2B5EF4-FFF2-40B4-BE49-F238E27FC236}">
                <a16:creationId xmlns:a16="http://schemas.microsoft.com/office/drawing/2014/main" id="{8EF35D44-2C5B-40E9-B454-F56774A87418}"/>
              </a:ext>
            </a:extLst>
          </p:cNvPr>
          <p:cNvSpPr>
            <a:spLocks noGrp="1"/>
          </p:cNvSpPr>
          <p:nvPr>
            <p:ph type="body" sz="quarter" idx="16"/>
          </p:nvPr>
        </p:nvSpPr>
        <p:spPr>
          <a:xfrm>
            <a:off x="762989" y="4239304"/>
            <a:ext cx="4075714" cy="246221"/>
          </a:xfrm>
        </p:spPr>
        <p:txBody>
          <a:bodyPr/>
          <a:lstStyle/>
          <a:p>
            <a:r>
              <a:rPr lang="es-ES" dirty="0"/>
              <a:t>Francisco M. Sepúlveda Gallego</a:t>
            </a:r>
          </a:p>
        </p:txBody>
      </p:sp>
      <p:sp>
        <p:nvSpPr>
          <p:cNvPr id="8" name="Marcador de texto 7">
            <a:extLst>
              <a:ext uri="{FF2B5EF4-FFF2-40B4-BE49-F238E27FC236}">
                <a16:creationId xmlns:a16="http://schemas.microsoft.com/office/drawing/2014/main" id="{B5A653BA-DCA7-4396-B752-FF12285E0B37}"/>
              </a:ext>
            </a:extLst>
          </p:cNvPr>
          <p:cNvSpPr>
            <a:spLocks noGrp="1"/>
          </p:cNvSpPr>
          <p:nvPr>
            <p:ph type="body" sz="quarter" idx="17"/>
          </p:nvPr>
        </p:nvSpPr>
        <p:spPr>
          <a:xfrm>
            <a:off x="762987" y="4547082"/>
            <a:ext cx="4075714" cy="430887"/>
          </a:xfrm>
        </p:spPr>
        <p:txBody>
          <a:bodyPr/>
          <a:lstStyle/>
          <a:p>
            <a:r>
              <a:rPr lang="es-ES" dirty="0"/>
              <a:t>Microsoft MCT | IT </a:t>
            </a:r>
            <a:r>
              <a:rPr lang="es-ES" b="0" i="0" dirty="0">
                <a:solidFill>
                  <a:srgbClr val="676A6C"/>
                </a:solidFill>
                <a:effectLst/>
                <a:latin typeface="open sans" panose="020B0606030504020204" pitchFamily="34" charset="0"/>
              </a:rPr>
              <a:t>Instructor at Global </a:t>
            </a:r>
            <a:r>
              <a:rPr lang="es-ES" b="0" i="0" dirty="0" err="1">
                <a:solidFill>
                  <a:srgbClr val="676A6C"/>
                </a:solidFill>
                <a:effectLst/>
                <a:latin typeface="open sans" panose="020B0606030504020204" pitchFamily="34" charset="0"/>
              </a:rPr>
              <a:t>Knowledge</a:t>
            </a:r>
            <a:endParaRPr lang="es-ES" dirty="0"/>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Props1.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White Template</Template>
  <TotalTime>945</TotalTime>
  <Words>80</Words>
  <Application>Microsoft Office PowerPoint</Application>
  <PresentationFormat>Panorámica</PresentationFormat>
  <Paragraphs>14</Paragraphs>
  <Slides>8</Slides>
  <Notes>0</Notes>
  <HiddenSlides>0</HiddenSlides>
  <MMClips>0</MMClips>
  <ScaleCrop>false</ScaleCrop>
  <HeadingPairs>
    <vt:vector size="8" baseType="variant">
      <vt:variant>
        <vt:lpstr>Fuentes usadas</vt:lpstr>
      </vt:variant>
      <vt:variant>
        <vt:i4>8</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20" baseType="lpstr">
      <vt:lpstr>Arial</vt:lpstr>
      <vt:lpstr>Consolas</vt:lpstr>
      <vt:lpstr>Myriad Pro</vt:lpstr>
      <vt:lpstr>open sans</vt:lpstr>
      <vt:lpstr>Quicksand</vt:lpstr>
      <vt:lpstr>Segoe UI</vt:lpstr>
      <vt:lpstr>Segoe UI Semibold</vt:lpstr>
      <vt:lpstr>Wingdings</vt:lpstr>
      <vt:lpstr>White Template</vt:lpstr>
      <vt:lpstr>1_White Template</vt:lpstr>
      <vt:lpstr>2_White Template</vt:lpstr>
      <vt:lpstr>CorelDRAW</vt:lpstr>
      <vt:lpstr>Madrid - Spain 16 Enero 2021</vt:lpstr>
      <vt:lpstr>A la caza de amenazas usando la inteligencia</vt:lpstr>
      <vt:lpstr>Presentación de PowerPoint</vt:lpstr>
      <vt:lpstr>Presentación de PowerPoint</vt:lpstr>
      <vt:lpstr>Presentación de PowerPoint</vt:lpstr>
      <vt:lpstr>Presentación de PowerPoint</vt:lpstr>
      <vt:lpstr>¿Preguntas?</vt:lpstr>
      <vt:lpstr>A la caza de amenazas usando la inteligencia</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63</cp:revision>
  <dcterms:created xsi:type="dcterms:W3CDTF">2019-08-09T15:41:27Z</dcterms:created>
  <dcterms:modified xsi:type="dcterms:W3CDTF">2021-01-10T14:01:22Z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