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50" d="100"/>
          <a:sy n="50" d="100"/>
        </p:scale>
        <p:origin x="2754" y="150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14.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1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0" name=""/>
                      <p:cNvPicPr/>
                      <p:nvPr/>
                    </p:nvPicPr>
                    <p:blipFill>
                      <a:blip r:embed="rId7"/>
                      <a:stretch>
                        <a:fillRect/>
                      </a:stretch>
                    </p:blipFill>
                    <p:spPr>
                      <a:xfrm>
                        <a:off x="4813300" y="323850"/>
                        <a:ext cx="2806700" cy="565150"/>
                      </a:xfrm>
                      <a:prstGeom prst="rect">
                        <a:avLst/>
                      </a:prstGeom>
                    </p:spPr>
                  </p:pic>
                </p:oleObj>
              </mc:Fallback>
            </mc:AlternateContent>
          </a:graphicData>
        </a:graphic>
      </p:graphicFrame>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5" name="Imagen 24">
            <a:extLst>
              <a:ext uri="{FF2B5EF4-FFF2-40B4-BE49-F238E27FC236}">
                <a16:creationId xmlns:a16="http://schemas.microsoft.com/office/drawing/2014/main" id="{A28DBC45-9729-479F-9D48-F7D58815AE72}"/>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9" name="Imagen 28">
            <a:extLst>
              <a:ext uri="{FF2B5EF4-FFF2-40B4-BE49-F238E27FC236}">
                <a16:creationId xmlns:a16="http://schemas.microsoft.com/office/drawing/2014/main" id="{B59A7A44-7774-4F3D-9444-4EFC568B25E5}"/>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30" name="Imagen 29">
            <a:extLst>
              <a:ext uri="{FF2B5EF4-FFF2-40B4-BE49-F238E27FC236}">
                <a16:creationId xmlns:a16="http://schemas.microsoft.com/office/drawing/2014/main" id="{0B7AB7D6-8968-4FC7-9DA7-48F497FC5335}"/>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31" name="Imagen 30">
            <a:extLst>
              <a:ext uri="{FF2B5EF4-FFF2-40B4-BE49-F238E27FC236}">
                <a16:creationId xmlns:a16="http://schemas.microsoft.com/office/drawing/2014/main" id="{6F431739-E796-43DE-8B35-735681E40C76}"/>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36" name="Imagen 35">
            <a:extLst>
              <a:ext uri="{FF2B5EF4-FFF2-40B4-BE49-F238E27FC236}">
                <a16:creationId xmlns:a16="http://schemas.microsoft.com/office/drawing/2014/main" id="{3C7FD54C-1826-4231-8DBC-6A81D366E57C}"/>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37" name="Imagen 36">
            <a:extLst>
              <a:ext uri="{FF2B5EF4-FFF2-40B4-BE49-F238E27FC236}">
                <a16:creationId xmlns:a16="http://schemas.microsoft.com/office/drawing/2014/main" id="{3DCFB003-3B5A-44B1-B4D7-0025D32C1159}"/>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9" name="Imagen 38">
            <a:extLst>
              <a:ext uri="{FF2B5EF4-FFF2-40B4-BE49-F238E27FC236}">
                <a16:creationId xmlns:a16="http://schemas.microsoft.com/office/drawing/2014/main" id="{7B8278D2-AC6A-4153-B3F0-11AA9D0A7EC3}"/>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40" name="Imagen 39">
            <a:extLst>
              <a:ext uri="{FF2B5EF4-FFF2-40B4-BE49-F238E27FC236}">
                <a16:creationId xmlns:a16="http://schemas.microsoft.com/office/drawing/2014/main" id="{842D4398-A8A4-4191-AD17-F98500B0D43A}"/>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3D32184D-90E3-4278-A524-B3CAA070824B}"/>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15" name="Imagen 14">
            <a:extLst>
              <a:ext uri="{FF2B5EF4-FFF2-40B4-BE49-F238E27FC236}">
                <a16:creationId xmlns:a16="http://schemas.microsoft.com/office/drawing/2014/main" id="{82E8E1A0-4162-4A42-AD96-5336FEB65A3B}"/>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16" name="Imagen 15">
            <a:extLst>
              <a:ext uri="{FF2B5EF4-FFF2-40B4-BE49-F238E27FC236}">
                <a16:creationId xmlns:a16="http://schemas.microsoft.com/office/drawing/2014/main" id="{916CC7BD-8132-49CC-93CA-5EA89BC4E791}"/>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17" name="Imagen 16">
            <a:extLst>
              <a:ext uri="{FF2B5EF4-FFF2-40B4-BE49-F238E27FC236}">
                <a16:creationId xmlns:a16="http://schemas.microsoft.com/office/drawing/2014/main" id="{6E96A0E2-C447-4EA0-867F-4AFA216A0F16}"/>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19" name="Imagen 18">
            <a:extLst>
              <a:ext uri="{FF2B5EF4-FFF2-40B4-BE49-F238E27FC236}">
                <a16:creationId xmlns:a16="http://schemas.microsoft.com/office/drawing/2014/main" id="{EF84F42A-0CCA-42B0-81E0-5F740E339A41}"/>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20" name="Imagen 19">
            <a:extLst>
              <a:ext uri="{FF2B5EF4-FFF2-40B4-BE49-F238E27FC236}">
                <a16:creationId xmlns:a16="http://schemas.microsoft.com/office/drawing/2014/main" id="{8A6DEFEB-44F0-4153-9B20-90E651C055E3}"/>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1" name="Imagen 20">
            <a:extLst>
              <a:ext uri="{FF2B5EF4-FFF2-40B4-BE49-F238E27FC236}">
                <a16:creationId xmlns:a16="http://schemas.microsoft.com/office/drawing/2014/main" id="{653AC749-5A26-4EF3-B7D4-D6A3ED8D1812}"/>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3" name="Imagen 22">
            <a:extLst>
              <a:ext uri="{FF2B5EF4-FFF2-40B4-BE49-F238E27FC236}">
                <a16:creationId xmlns:a16="http://schemas.microsoft.com/office/drawing/2014/main" id="{2321F1C3-FCD4-4EA8-A1FC-44F5DD0B3B55}"/>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2367724"/>
            <a:ext cx="5510213" cy="1107996"/>
          </a:xfrm>
        </p:spPr>
        <p:txBody>
          <a:bodyPr/>
          <a:lstStyle/>
          <a:p>
            <a:r>
              <a:rPr lang="es-ES" dirty="0"/>
              <a:t>A la caza de amenazas usando la inteligencia</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Roberto Tejero</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1083374"/>
          </a:xfrm>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6264839" cy="553998"/>
          </a:xfrm>
        </p:spPr>
        <p:txBody>
          <a:bodyPr/>
          <a:lstStyle/>
          <a:p>
            <a:r>
              <a:rPr lang="es-ES" b="0" i="0" dirty="0">
                <a:solidFill>
                  <a:srgbClr val="676A6C"/>
                </a:solidFill>
                <a:effectLst/>
                <a:latin typeface="open sans" panose="020B0606030504020204" pitchFamily="34" charset="0"/>
              </a:rPr>
              <a:t>Microsoft Azure MVP | </a:t>
            </a:r>
            <a:r>
              <a:rPr lang="es-ES" b="0" i="0" dirty="0" err="1">
                <a:solidFill>
                  <a:srgbClr val="676A6C"/>
                </a:solidFill>
                <a:effectLst/>
                <a:latin typeface="open sans" panose="020B0606030504020204" pitchFamily="34" charset="0"/>
              </a:rPr>
              <a:t>Solutions</a:t>
            </a:r>
            <a:r>
              <a:rPr lang="es-ES" b="0" i="0" dirty="0">
                <a:solidFill>
                  <a:srgbClr val="676A6C"/>
                </a:solidFill>
                <a:effectLst/>
                <a:latin typeface="open sans" panose="020B0606030504020204" pitchFamily="34" charset="0"/>
              </a:rPr>
              <a:t> Sales </a:t>
            </a:r>
            <a:r>
              <a:rPr lang="es-ES" b="0" i="0" dirty="0" err="1">
                <a:solidFill>
                  <a:srgbClr val="676A6C"/>
                </a:solidFill>
                <a:effectLst/>
                <a:latin typeface="open sans" panose="020B0606030504020204" pitchFamily="34" charset="0"/>
              </a:rPr>
              <a:t>Specialist</a:t>
            </a:r>
            <a:r>
              <a:rPr lang="es-ES" b="0" i="0" dirty="0">
                <a:solidFill>
                  <a:srgbClr val="676A6C"/>
                </a:solidFill>
                <a:effectLst/>
                <a:latin typeface="open sans" panose="020B0606030504020204" pitchFamily="34" charset="0"/>
              </a:rPr>
              <a:t> at </a:t>
            </a:r>
            <a:r>
              <a:rPr lang="es-ES" b="0" i="0" dirty="0" err="1">
                <a:solidFill>
                  <a:srgbClr val="676A6C"/>
                </a:solidFill>
                <a:effectLst/>
                <a:latin typeface="open sans" panose="020B0606030504020204" pitchFamily="34" charset="0"/>
              </a:rPr>
              <a:t>Insight</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Francisco M. Sepúlveda Gallego</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r>
              <a:rPr lang="es-ES" dirty="0"/>
              <a:t>Microsoft MCT | IT </a:t>
            </a:r>
            <a:r>
              <a:rPr lang="es-ES" b="0" i="0" dirty="0">
                <a:solidFill>
                  <a:srgbClr val="676A6C"/>
                </a:solidFill>
                <a:effectLst/>
                <a:latin typeface="open sans" panose="020B0606030504020204" pitchFamily="34" charset="0"/>
              </a:rPr>
              <a:t>Instructor at Global </a:t>
            </a:r>
            <a:r>
              <a:rPr lang="es-ES" b="0" i="0" dirty="0" err="1">
                <a:solidFill>
                  <a:srgbClr val="676A6C"/>
                </a:solidFill>
                <a:effectLst/>
                <a:latin typeface="open sans" panose="020B0606030504020204" pitchFamily="34" charset="0"/>
              </a:rPr>
              <a:t>Knowledge</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2157242"/>
            <a:ext cx="4075714" cy="861774"/>
          </a:xfrm>
        </p:spPr>
        <p:txBody>
          <a:bodyPr/>
          <a:lstStyle/>
          <a:p>
            <a:r>
              <a:rPr lang="es-ES" dirty="0"/>
              <a:t>A la caza de amenazas usando la inteligencia</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Roberto Tejero</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430887"/>
          </a:xfrm>
        </p:spPr>
        <p:txBody>
          <a:bodyPr/>
          <a:lstStyle/>
          <a:p>
            <a:r>
              <a:rPr lang="es-ES" b="0" i="0" dirty="0">
                <a:solidFill>
                  <a:srgbClr val="676A6C"/>
                </a:solidFill>
                <a:effectLst/>
                <a:latin typeface="open sans" panose="020B0606030504020204" pitchFamily="34" charset="0"/>
              </a:rPr>
              <a:t>Microsoft Azure MVP | </a:t>
            </a:r>
            <a:r>
              <a:rPr lang="es-ES" b="0" i="0" dirty="0" err="1">
                <a:solidFill>
                  <a:srgbClr val="676A6C"/>
                </a:solidFill>
                <a:effectLst/>
                <a:latin typeface="open sans" panose="020B0606030504020204" pitchFamily="34" charset="0"/>
              </a:rPr>
              <a:t>Solutions</a:t>
            </a:r>
            <a:r>
              <a:rPr lang="es-ES" b="0" i="0" dirty="0">
                <a:solidFill>
                  <a:srgbClr val="676A6C"/>
                </a:solidFill>
                <a:effectLst/>
                <a:latin typeface="open sans" panose="020B0606030504020204" pitchFamily="34" charset="0"/>
              </a:rPr>
              <a:t> Sales </a:t>
            </a:r>
            <a:r>
              <a:rPr lang="es-ES" b="0" i="0" dirty="0" err="1">
                <a:solidFill>
                  <a:srgbClr val="676A6C"/>
                </a:solidFill>
                <a:effectLst/>
                <a:latin typeface="open sans" panose="020B0606030504020204" pitchFamily="34" charset="0"/>
              </a:rPr>
              <a:t>Specialist</a:t>
            </a:r>
            <a:r>
              <a:rPr lang="es-ES" b="0" i="0" dirty="0">
                <a:solidFill>
                  <a:srgbClr val="676A6C"/>
                </a:solidFill>
                <a:effectLst/>
                <a:latin typeface="open sans" panose="020B0606030504020204" pitchFamily="34" charset="0"/>
              </a:rPr>
              <a:t> at </a:t>
            </a:r>
            <a:r>
              <a:rPr lang="es-ES" b="0" i="0" dirty="0" err="1">
                <a:solidFill>
                  <a:srgbClr val="676A6C"/>
                </a:solidFill>
                <a:effectLst/>
                <a:latin typeface="open sans" panose="020B0606030504020204" pitchFamily="34" charset="0"/>
              </a:rPr>
              <a:t>Insight</a:t>
            </a:r>
            <a:endParaRPr lang="es-ES" dirty="0"/>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a:xfrm>
            <a:off x="762989" y="4239304"/>
            <a:ext cx="4075714" cy="246221"/>
          </a:xfrm>
        </p:spPr>
        <p:txBody>
          <a:bodyPr/>
          <a:lstStyle/>
          <a:p>
            <a:r>
              <a:rPr lang="es-ES" dirty="0"/>
              <a:t>Francisco M. Sepúlveda Gallego</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4547082"/>
            <a:ext cx="4075714" cy="430887"/>
          </a:xfrm>
        </p:spPr>
        <p:txBody>
          <a:bodyPr/>
          <a:lstStyle/>
          <a:p>
            <a:r>
              <a:rPr lang="es-ES" dirty="0"/>
              <a:t>Microsoft MCT | IT </a:t>
            </a:r>
            <a:r>
              <a:rPr lang="es-ES" b="0" i="0" dirty="0">
                <a:solidFill>
                  <a:srgbClr val="676A6C"/>
                </a:solidFill>
                <a:effectLst/>
                <a:latin typeface="open sans" panose="020B0606030504020204" pitchFamily="34" charset="0"/>
              </a:rPr>
              <a:t>Instructor at Global </a:t>
            </a:r>
            <a:r>
              <a:rPr lang="es-ES" b="0" i="0" dirty="0" err="1">
                <a:solidFill>
                  <a:srgbClr val="676A6C"/>
                </a:solidFill>
                <a:effectLst/>
                <a:latin typeface="open sans" panose="020B0606030504020204" pitchFamily="34" charset="0"/>
              </a:rPr>
              <a:t>Knowledge</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945</TotalTime>
  <Words>80</Words>
  <Application>Microsoft Office PowerPoint</Application>
  <PresentationFormat>Panorámica</PresentationFormat>
  <Paragraphs>14</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A la caza de amenazas usando la inteligencia</vt:lpstr>
      <vt:lpstr>Presentación de PowerPoint</vt:lpstr>
      <vt:lpstr>Presentación de PowerPoint</vt:lpstr>
      <vt:lpstr>Presentación de PowerPoint</vt:lpstr>
      <vt:lpstr>Presentación de PowerPoint</vt:lpstr>
      <vt:lpstr>¿Preguntas?</vt:lpstr>
      <vt:lpstr>A la caza de amenazas usando la inteligencia</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65</cp:revision>
  <dcterms:created xsi:type="dcterms:W3CDTF">2019-08-09T15:41:27Z</dcterms:created>
  <dcterms:modified xsi:type="dcterms:W3CDTF">2021-01-11T09:12:06Z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