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F5A61-9BB0-2776-B38B-A8CC75396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19ED2B-C081-BF06-02E3-103573AD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842E8-0916-9F14-5AE5-0EE2DF63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730DB-15FB-2C44-D949-B10FDD92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7FC04-5BE7-4527-7FCB-9252E458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0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CC9DB-E68C-6092-C8D4-EB359FF8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0F9DBE-D9A3-BAD4-673C-63E9E5726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5FB6D-0358-D4F1-CCD3-CAAE824C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CD6480-F7E0-BE69-D5F9-2F193BE9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F899D-5EB6-B82C-A8B9-35667F1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55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B4BFE7-E062-32C1-8209-1BD7B49F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D943F-796C-426C-463E-450C8979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65C75-D4DE-AE5E-5678-1E7F0903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2698C-1FE7-E9AD-FEA2-F1B562B6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A57A7-BDCC-DE1D-10B9-C665B4BA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9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92729-161F-5988-D41D-EEEF0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8D3C8-2B25-5E73-E69D-0BE3902C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4E468F-72E4-B17C-9B07-8D852721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43397-B7CC-146B-B7D3-FEBAFAE9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5962F-7F12-7C2A-F6A4-356B19D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23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A6B49-9515-C768-CD4A-941745E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057A9-038B-D3CC-DAD7-A8CB2443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8A2AC-CD13-5DC4-E16D-82CA830D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BD3428-C4CA-379D-74CB-E154AD86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08BA3-C54A-81BF-4F55-5BDFA9F8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94002-F525-F266-A30C-55497EFA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90EEB-7687-7B64-2294-C856B2ED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BEF37-349F-2EB3-87D5-AA1A76DB5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908FAE-1372-0FB5-CBDC-3E688821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32221A-39C3-D316-D445-3B52FB5F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557F95-800F-C0A6-2506-05BED3AE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6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06F1-483A-B363-821B-FF1C5301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8EC34-F394-FA0C-6685-55EB2E10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856E27-6C2E-E360-A5D5-E73F5F12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6FF527-9087-7C91-5EAB-630959B71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CF3890-BA58-269F-3461-B3AFAE720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3FB449-A1AB-939E-6440-80EB5A20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E0D53D-1148-6924-CD6A-5250BCCA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079E6C-E4A7-48DD-D8B1-CA40460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6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7AF06-DF49-DD96-B044-4CFF5016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33451C-0895-89D7-00FA-693AE350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A0859C-1659-3B4B-1DD2-2CCF1752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CB1152-F645-35C6-BF66-9676D7D0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84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96B824-9B3A-F0F2-E9AE-46330EF0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EC809E-0CE9-A40F-EF2C-1C40D1A7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80F6B-2DD8-5242-7155-1E34864E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78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494CF-A0FA-E39C-4B20-6DD70DE5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A42BA-ACE3-F91A-FB2A-7B75C7F5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CF8DC-EC49-0CD7-4F8F-A7D7925A6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63F66D-5EC8-B802-4328-CA786B77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4ECB34-7444-1980-C764-5064921D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67F28B-A294-BADA-3163-4A1AB061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97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B1249-7A5F-1957-05BE-6452BB5E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A38AD1-34F5-70AE-79CD-9A9EF9DC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B56759-7CB9-90A3-10B4-BAA60CF6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51DDAF-81CC-0399-674D-0E81D849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CDE85C-414F-6C3A-A748-A6B86074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AA640D-985F-7732-8B48-A2BFD479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03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CD8A97-2A70-3572-27BE-CED87826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AF311-534D-8898-DF9D-1F0EFDB1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2BC65-3D2C-4C72-67F1-72CA6EE0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F8EE-D044-483E-8945-72B14F0AB9E1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3E58A5-BECC-FE3B-D9EA-A422BFDB2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BF84B-163F-C009-45E9-E26954970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8151-01F1-4767-8085-28A507A081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46C0E8-F057-939A-C58C-40428F067C54}"/>
              </a:ext>
            </a:extLst>
          </p:cNvPr>
          <p:cNvSpPr/>
          <p:nvPr/>
        </p:nvSpPr>
        <p:spPr>
          <a:xfrm>
            <a:off x="1242974" y="2711536"/>
            <a:ext cx="1940943" cy="8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ML </a:t>
            </a:r>
            <a:r>
              <a:rPr lang="es-ES" dirty="0" err="1"/>
              <a:t>Workspace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E517A8-05F3-D188-3551-E6683E218230}"/>
              </a:ext>
            </a:extLst>
          </p:cNvPr>
          <p:cNvSpPr/>
          <p:nvPr/>
        </p:nvSpPr>
        <p:spPr>
          <a:xfrm>
            <a:off x="4342633" y="2718387"/>
            <a:ext cx="1679682" cy="80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Sweep</a:t>
            </a:r>
            <a:r>
              <a:rPr lang="es-ES" dirty="0"/>
              <a:t> Job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B613E2-D245-4383-0BB8-FF8B87CC98B8}"/>
              </a:ext>
            </a:extLst>
          </p:cNvPr>
          <p:cNvSpPr/>
          <p:nvPr/>
        </p:nvSpPr>
        <p:spPr>
          <a:xfrm>
            <a:off x="3910519" y="2275903"/>
            <a:ext cx="2522228" cy="244500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118920D-7706-B92B-81F0-12556D8A3E4E}"/>
              </a:ext>
            </a:extLst>
          </p:cNvPr>
          <p:cNvSpPr/>
          <p:nvPr/>
        </p:nvSpPr>
        <p:spPr>
          <a:xfrm>
            <a:off x="9978254" y="2711535"/>
            <a:ext cx="1608179" cy="80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Deployment</a:t>
            </a:r>
            <a:endParaRPr lang="es-ES" dirty="0"/>
          </a:p>
        </p:txBody>
      </p:sp>
      <p:pic>
        <p:nvPicPr>
          <p:cNvPr id="4100" name="Picture 4" descr="Other Icons">
            <a:extLst>
              <a:ext uri="{FF2B5EF4-FFF2-40B4-BE49-F238E27FC236}">
                <a16:creationId xmlns:a16="http://schemas.microsoft.com/office/drawing/2014/main" id="{29226A5F-3138-1990-5624-A8B8E291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4" y="2871126"/>
            <a:ext cx="496781" cy="49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839144-0AEF-B75F-AA77-827A20B6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20" y="1526348"/>
            <a:ext cx="933450" cy="962025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33C4432D-0BA4-1938-9869-767A40052E72}"/>
              </a:ext>
            </a:extLst>
          </p:cNvPr>
          <p:cNvGrpSpPr/>
          <p:nvPr/>
        </p:nvGrpSpPr>
        <p:grpSpPr>
          <a:xfrm>
            <a:off x="4621546" y="1172501"/>
            <a:ext cx="1219200" cy="1008942"/>
            <a:chOff x="4670152" y="1788855"/>
            <a:chExt cx="1219200" cy="1008942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EAAC44B0-BF8A-31EF-4687-E2FBAC151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3514" y="1788855"/>
              <a:ext cx="752475" cy="67627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E1AE565-B18E-CDEC-F4C0-179536F0D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035" b="10178"/>
            <a:stretch/>
          </p:blipFill>
          <p:spPr>
            <a:xfrm>
              <a:off x="4670152" y="2544788"/>
              <a:ext cx="1219200" cy="253009"/>
            </a:xfrm>
            <a:prstGeom prst="rect">
              <a:avLst/>
            </a:prstGeom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C281EE-109A-A972-BA07-36A838B0BBD3}"/>
              </a:ext>
            </a:extLst>
          </p:cNvPr>
          <p:cNvSpPr txBox="1"/>
          <p:nvPr/>
        </p:nvSpPr>
        <p:spPr>
          <a:xfrm>
            <a:off x="3779399" y="4759991"/>
            <a:ext cx="29034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0" dirty="0">
                <a:effectLst/>
                <a:latin typeface="Consolas" panose="020B0609020204030204" pitchFamily="49" charset="0"/>
              </a:rPr>
              <a:t>Training</a:t>
            </a:r>
          </a:p>
          <a:p>
            <a:pPr algn="ctr"/>
            <a:endParaRPr lang="es-ES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Consolas" panose="020B0609020204030204" pitchFamily="49" charset="0"/>
              </a:rPr>
              <a:t>Learning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Rate</a:t>
            </a:r>
            <a:endParaRPr lang="es-ES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dirty="0" err="1">
                <a:effectLst/>
                <a:latin typeface="Consolas" panose="020B0609020204030204" pitchFamily="49" charset="0"/>
              </a:rPr>
              <a:t>Momemtum</a:t>
            </a:r>
            <a:endParaRPr lang="es-ES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Consolas" panose="020B0609020204030204" pitchFamily="49" charset="0"/>
              </a:rPr>
              <a:t>Best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validation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Accuracy</a:t>
            </a:r>
            <a:endParaRPr lang="es-ES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3620BE4-A289-4423-8802-57C79FB16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333" y="3752259"/>
            <a:ext cx="781050" cy="885825"/>
          </a:xfrm>
          <a:prstGeom prst="rect">
            <a:avLst/>
          </a:prstGeom>
        </p:spPr>
      </p:pic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E09C5A9C-924F-1F95-9A8A-3A8A5782DA42}"/>
              </a:ext>
            </a:extLst>
          </p:cNvPr>
          <p:cNvSpPr/>
          <p:nvPr/>
        </p:nvSpPr>
        <p:spPr>
          <a:xfrm>
            <a:off x="3300844" y="2973601"/>
            <a:ext cx="845387" cy="291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D86F783-F9F5-2F54-A86D-92DC37A5587C}"/>
              </a:ext>
            </a:extLst>
          </p:cNvPr>
          <p:cNvSpPr/>
          <p:nvPr/>
        </p:nvSpPr>
        <p:spPr>
          <a:xfrm>
            <a:off x="6206455" y="2973601"/>
            <a:ext cx="845387" cy="291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52608EC7-182B-9363-C2C5-AA948766348A}"/>
              </a:ext>
            </a:extLst>
          </p:cNvPr>
          <p:cNvSpPr/>
          <p:nvPr/>
        </p:nvSpPr>
        <p:spPr>
          <a:xfrm>
            <a:off x="8961279" y="2973601"/>
            <a:ext cx="845387" cy="291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Picture 2" descr="Diagram showing an endpoint splitting traffic to two deployments.">
            <a:extLst>
              <a:ext uri="{FF2B5EF4-FFF2-40B4-BE49-F238E27FC236}">
                <a16:creationId xmlns:a16="http://schemas.microsoft.com/office/drawing/2014/main" id="{E5280D6C-061F-4B82-6B2F-8F68C9EEA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6" t="40115" r="66387" b="41294"/>
          <a:stretch/>
        </p:blipFill>
        <p:spPr bwMode="auto">
          <a:xfrm>
            <a:off x="7716872" y="2599288"/>
            <a:ext cx="429758" cy="7158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5E4C6BF-A4E2-CA4F-555E-38CD7AF401DD}"/>
              </a:ext>
            </a:extLst>
          </p:cNvPr>
          <p:cNvSpPr txBox="1"/>
          <p:nvPr/>
        </p:nvSpPr>
        <p:spPr>
          <a:xfrm>
            <a:off x="7368453" y="3315181"/>
            <a:ext cx="11265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0" dirty="0" err="1">
                <a:effectLst/>
                <a:latin typeface="Consolas" panose="020B0609020204030204" pitchFamily="49" charset="0"/>
              </a:rPr>
              <a:t>Endpoint</a:t>
            </a:r>
            <a:endParaRPr lang="es-E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C35EEF-71F5-3A01-A64C-FC4298400482}"/>
              </a:ext>
            </a:extLst>
          </p:cNvPr>
          <p:cNvSpPr txBox="1"/>
          <p:nvPr/>
        </p:nvSpPr>
        <p:spPr>
          <a:xfrm>
            <a:off x="424483" y="26965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ML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Process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5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2419EF-47A5-E262-5C22-55700AD66F3F}"/>
              </a:ext>
            </a:extLst>
          </p:cNvPr>
          <p:cNvSpPr txBox="1"/>
          <p:nvPr/>
        </p:nvSpPr>
        <p:spPr>
          <a:xfrm>
            <a:off x="580126" y="44937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Training (fine-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tuning</a:t>
            </a:r>
            <a:r>
              <a:rPr lang="es-ES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50" name="Picture 2" descr="Transfer Learning with ResNet in PyTorch | Pluralsight">
            <a:extLst>
              <a:ext uri="{FF2B5EF4-FFF2-40B4-BE49-F238E27FC236}">
                <a16:creationId xmlns:a16="http://schemas.microsoft.com/office/drawing/2014/main" id="{B4FC579A-CC07-BCC2-A4F6-5FCB163D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97" y="1196246"/>
            <a:ext cx="9392989" cy="505517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 descr="Turkey (bird) - Wikipedia">
            <a:extLst>
              <a:ext uri="{FF2B5EF4-FFF2-40B4-BE49-F238E27FC236}">
                <a16:creationId xmlns:a16="http://schemas.microsoft.com/office/drawing/2014/main" id="{E010FA7C-C676-1EB0-810C-10D31931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741" y="3454878"/>
            <a:ext cx="537914" cy="5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icken definición y significado | Diccionario Inglés Collins">
            <a:extLst>
              <a:ext uri="{FF2B5EF4-FFF2-40B4-BE49-F238E27FC236}">
                <a16:creationId xmlns:a16="http://schemas.microsoft.com/office/drawing/2014/main" id="{3EB6F5FF-AF14-D1DA-F233-BA7A0B5F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529" y="4182037"/>
            <a:ext cx="734337" cy="71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5F8C8B4-DDE8-84C7-5924-927842CA6827}"/>
              </a:ext>
            </a:extLst>
          </p:cNvPr>
          <p:cNvSpPr/>
          <p:nvPr/>
        </p:nvSpPr>
        <p:spPr>
          <a:xfrm>
            <a:off x="9001529" y="3329796"/>
            <a:ext cx="734337" cy="1569639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8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3F503B3-46DC-AF1F-8657-148F0E21FBA5}"/>
              </a:ext>
            </a:extLst>
          </p:cNvPr>
          <p:cNvSpPr txBox="1"/>
          <p:nvPr/>
        </p:nvSpPr>
        <p:spPr>
          <a:xfrm>
            <a:off x="491349" y="2629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S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tochastic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gradient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descent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76" name="Picture 4" descr="What is Stochastic Gradient Descent- A Super Easy Complete Guide!">
            <a:extLst>
              <a:ext uri="{FF2B5EF4-FFF2-40B4-BE49-F238E27FC236}">
                <a16:creationId xmlns:a16="http://schemas.microsoft.com/office/drawing/2014/main" id="{238F8E84-2638-3258-197D-77D5D3F8E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1" t="5405" r="5613" b="25209"/>
          <a:stretch/>
        </p:blipFill>
        <p:spPr bwMode="auto">
          <a:xfrm>
            <a:off x="192441" y="1833119"/>
            <a:ext cx="5709637" cy="35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GD with and without momentum">
            <a:extLst>
              <a:ext uri="{FF2B5EF4-FFF2-40B4-BE49-F238E27FC236}">
                <a16:creationId xmlns:a16="http://schemas.microsoft.com/office/drawing/2014/main" id="{12BD922B-350B-4681-5DD5-C76FDA8E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27" y="2199938"/>
            <a:ext cx="5709637" cy="267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A608B4-AED5-817E-7B3D-1F2A21C3ED31}"/>
              </a:ext>
            </a:extLst>
          </p:cNvPr>
          <p:cNvSpPr txBox="1"/>
          <p:nvPr/>
        </p:nvSpPr>
        <p:spPr>
          <a:xfrm>
            <a:off x="6144827" y="5401943"/>
            <a:ext cx="5797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solve this problem, it has been proposed the momentum technique, which can both speed up learning and increase the accuracy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96DA5B-A9B7-C85A-040D-19DC5863B3D2}"/>
              </a:ext>
            </a:extLst>
          </p:cNvPr>
          <p:cNvSpPr txBox="1"/>
          <p:nvPr/>
        </p:nvSpPr>
        <p:spPr>
          <a:xfrm>
            <a:off x="6144827" y="70142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Stochastic gradient descent works quite well out of the box in most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Sometimes, however, its updates can start "oscillating".</a:t>
            </a:r>
          </a:p>
        </p:txBody>
      </p:sp>
    </p:spTree>
    <p:extLst>
      <p:ext uri="{BB962C8B-B14F-4D97-AF65-F5344CB8AC3E}">
        <p14:creationId xmlns:p14="http://schemas.microsoft.com/office/powerpoint/2010/main" val="16793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an endpoint splitting traffic to two deployments.">
            <a:extLst>
              <a:ext uri="{FF2B5EF4-FFF2-40B4-BE49-F238E27FC236}">
                <a16:creationId xmlns:a16="http://schemas.microsoft.com/office/drawing/2014/main" id="{8837BF00-6640-827F-A7B5-C2E63A79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6" y="1939687"/>
            <a:ext cx="7977379" cy="3850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0F1DBC-BF47-C3B8-3CEA-49E55F111800}"/>
              </a:ext>
            </a:extLst>
          </p:cNvPr>
          <p:cNvSpPr txBox="1"/>
          <p:nvPr/>
        </p:nvSpPr>
        <p:spPr>
          <a:xfrm>
            <a:off x="580126" y="44937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effectLst/>
                <a:latin typeface="Consolas" panose="020B0609020204030204" pitchFamily="49" charset="0"/>
              </a:rPr>
              <a:t>Deployment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28" name="Picture 4" descr="Azure Container Instances | Pensando bajo la lluvia">
            <a:extLst>
              <a:ext uri="{FF2B5EF4-FFF2-40B4-BE49-F238E27FC236}">
                <a16:creationId xmlns:a16="http://schemas.microsoft.com/office/drawing/2014/main" id="{8E39BD50-C2E4-B027-66CF-7AD30EC2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451" y="2645922"/>
            <a:ext cx="776810" cy="7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409BB6-8232-8619-1CD1-9AEB9E0DF384}"/>
              </a:ext>
            </a:extLst>
          </p:cNvPr>
          <p:cNvSpPr txBox="1"/>
          <p:nvPr/>
        </p:nvSpPr>
        <p:spPr>
          <a:xfrm>
            <a:off x="10912476" y="3447800"/>
            <a:ext cx="135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NC6v3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02A27D-5DEA-9337-950C-E5B9AAFC4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97"/>
          <a:stretch/>
        </p:blipFill>
        <p:spPr>
          <a:xfrm>
            <a:off x="9599466" y="2766650"/>
            <a:ext cx="781050" cy="4969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994C9D-6462-D238-F5EE-512957ABD64F}"/>
              </a:ext>
            </a:extLst>
          </p:cNvPr>
          <p:cNvSpPr txBox="1"/>
          <p:nvPr/>
        </p:nvSpPr>
        <p:spPr>
          <a:xfrm>
            <a:off x="9235500" y="3447800"/>
            <a:ext cx="1461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effectLst/>
                <a:latin typeface="Consolas" panose="020B0609020204030204" pitchFamily="49" charset="0"/>
              </a:rPr>
              <a:t>Best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Model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162608-B2A2-77D5-E588-803F01810480}"/>
              </a:ext>
            </a:extLst>
          </p:cNvPr>
          <p:cNvSpPr txBox="1"/>
          <p:nvPr/>
        </p:nvSpPr>
        <p:spPr>
          <a:xfrm>
            <a:off x="9599466" y="1971938"/>
            <a:ext cx="334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ACI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Deployment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C8ABC31-DE0C-DDFC-E565-CB6F723DD7CF}"/>
              </a:ext>
            </a:extLst>
          </p:cNvPr>
          <p:cNvSpPr/>
          <p:nvPr/>
        </p:nvSpPr>
        <p:spPr>
          <a:xfrm>
            <a:off x="9235500" y="2503122"/>
            <a:ext cx="2710066" cy="1361873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079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76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Rodrigo Cabello Malagón</dc:creator>
  <cp:lastModifiedBy>Manuel Rodrigo Cabello Malagón</cp:lastModifiedBy>
  <cp:revision>1</cp:revision>
  <dcterms:created xsi:type="dcterms:W3CDTF">2022-10-30T14:08:33Z</dcterms:created>
  <dcterms:modified xsi:type="dcterms:W3CDTF">2022-10-30T18:01:18Z</dcterms:modified>
</cp:coreProperties>
</file>