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 Schmid" initials="LS" lastIdx="1" clrIdx="0">
    <p:extLst>
      <p:ext uri="{19B8F6BF-5375-455C-9EA6-DF929625EA0E}">
        <p15:presenceInfo xmlns:p15="http://schemas.microsoft.com/office/powerpoint/2012/main" userId="715ed02ea22c83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9" d="100"/>
          <a:sy n="19" d="100"/>
        </p:scale>
        <p:origin x="131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DD48A-35AA-4135-A749-54941F1C18B1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16BD8-22D1-4193-A883-FB033A6E4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7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61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4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0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6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3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15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23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82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6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6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47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4A509-BB3B-46EA-B6F3-0FE263BB7DD0}" type="datetimeFigureOut">
              <a:rPr lang="de-DE" smtClean="0"/>
              <a:t>05.12.2022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23D1-FDB6-4171-81E7-1B415C11D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1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hyperlink" Target="https://pixabay.com/da/brand-flamme-varme-fare-r%C3%B8d-gul-30878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0AE5748-C83D-2950-C857-76C427EAF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186" y="5801841"/>
            <a:ext cx="15857811" cy="1585781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461C25-A949-4DAF-7DE5-20FFE90E4B95}"/>
              </a:ext>
            </a:extLst>
          </p:cNvPr>
          <p:cNvSpPr txBox="1"/>
          <p:nvPr/>
        </p:nvSpPr>
        <p:spPr>
          <a:xfrm>
            <a:off x="2019360" y="12747176"/>
            <a:ext cx="10186974" cy="704808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/>
              <a:t>Dürre: </a:t>
            </a:r>
            <a:r>
              <a:rPr lang="de-DE" dirty="0"/>
              <a:t>[9]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Mangel an Wasser, durch weniger Niederschlag und/oder höhere Verdunstung durch erhöhte Temperaturen (oder Wind)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endParaRPr lang="de-DE" sz="3200" dirty="0"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de-DE" sz="3200" b="1" dirty="0"/>
              <a:t>meteorologische Dürre</a:t>
            </a:r>
            <a:r>
              <a:rPr lang="de-DE" sz="3200" dirty="0"/>
              <a:t>: ca. ein bis zwei Monate trockener als gewöhnlich </a:t>
            </a:r>
          </a:p>
          <a:p>
            <a:pPr marL="457200" indent="-457200">
              <a:buFontTx/>
              <a:buChar char="-"/>
            </a:pPr>
            <a:r>
              <a:rPr lang="de-DE" sz="3200" b="1" dirty="0"/>
              <a:t>landwirtschaftliche Dürre</a:t>
            </a:r>
            <a:r>
              <a:rPr lang="de-DE" sz="3200" dirty="0"/>
              <a:t>: zwei Monate und länger trocken mit ggf. Ernteeinbußen</a:t>
            </a:r>
          </a:p>
          <a:p>
            <a:pPr marL="457200" indent="-457200">
              <a:buFontTx/>
              <a:buChar char="-"/>
            </a:pPr>
            <a:r>
              <a:rPr lang="de-DE" sz="3200" b="1" dirty="0"/>
              <a:t>hydrologische Dürre: </a:t>
            </a:r>
            <a:r>
              <a:rPr lang="de-DE" sz="3200" dirty="0"/>
              <a:t>ab vier Monaten </a:t>
            </a:r>
            <a:r>
              <a:rPr lang="de-DE" sz="3200" dirty="0">
                <a:sym typeface="Wingdings" panose="05000000000000000000" pitchFamily="2" charset="2"/>
              </a:rPr>
              <a:t> Pegel und              Grundwasser	betroffen</a:t>
            </a:r>
          </a:p>
          <a:p>
            <a:pPr marL="446088" indent="-446088"/>
            <a:r>
              <a:rPr lang="de-DE" sz="3200" i="1" dirty="0"/>
              <a:t>-    </a:t>
            </a:r>
            <a:r>
              <a:rPr lang="de-DE" sz="3200" b="1" dirty="0"/>
              <a:t>sozio-ökonomische Dürre</a:t>
            </a:r>
            <a:r>
              <a:rPr lang="de-DE" sz="3200" i="1" dirty="0"/>
              <a:t>: </a:t>
            </a:r>
            <a:r>
              <a:rPr lang="de-DE" sz="3200" dirty="0"/>
              <a:t>ab einem Jahr, wobei</a:t>
            </a:r>
          </a:p>
          <a:p>
            <a:pPr marL="352425"/>
            <a:r>
              <a:rPr lang="de-DE" sz="3200" dirty="0"/>
              <a:t>  Wassermangel produzierende Wirtschaft bremst</a:t>
            </a:r>
          </a:p>
          <a:p>
            <a:endParaRPr lang="de-DE" sz="3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AF623E6-8021-F4F4-A6BA-1B0017FE6AB4}"/>
              </a:ext>
            </a:extLst>
          </p:cNvPr>
          <p:cNvSpPr txBox="1"/>
          <p:nvPr/>
        </p:nvSpPr>
        <p:spPr>
          <a:xfrm>
            <a:off x="122634" y="28376017"/>
            <a:ext cx="42404853" cy="474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+mj-lt"/>
              </a:rPr>
              <a:t>Bildquellen: [1] </a:t>
            </a:r>
            <a:r>
              <a:rPr lang="de-DE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https://droughtmonitor.unl.edu/data/pdf/20221115/20221115usdm.pdf [2]</a:t>
            </a:r>
            <a:r>
              <a:rPr lang="de-DE" sz="1800" dirty="0">
                <a:latin typeface="+mj-lt"/>
              </a:rPr>
              <a:t> https://hprcc.unl.edu/maps.php?map=ACISClimateMaps [3] https://hprcc.unl.edu/maps.php?map=ACISClimateMaps [4] </a:t>
            </a:r>
            <a:r>
              <a:rPr lang="de-DE" dirty="0">
                <a:latin typeface="+mj-lt"/>
              </a:rPr>
              <a:t>https://www.politik-kommunikation.de/politik/die-erosion-der-mitte/ [5] https://www.zeit.de/wissen/umwelt/2012-08/duerre-usa-bezirke-2?utm_referrer=https%3A%2F%2Fwww.google.com%2F [6] https://www.nzz.ch/wissenschaft/duerre-in-den-usa-ursachen-liegen-im-pazifik-und-im-klimawandel-ld.1644144 [7] https://eu.usatoday.com/story/news/nation/2022/07/22/nasa-images-lake-mead-water-level-loss/10123279002/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+mj-lt"/>
              </a:rPr>
              <a:t>Literaturquellen:  [8] Titz, S. (2021). Dürre in den USA – Ursachen liegen im Pazifik und im Klimawandel. Neue Züricher Zeitung. https://www.nzz.ch/wissenschaft/duerre-in-den-usa-ursachen-liegen-im-pazifik-und-im-klimawandel-ld.1644144 [9] Deutscher Wetterdienst (</a:t>
            </a:r>
            <a:r>
              <a:rPr lang="de-DE" dirty="0" err="1">
                <a:latin typeface="+mj-lt"/>
              </a:rPr>
              <a:t>n.d</a:t>
            </a:r>
            <a:r>
              <a:rPr lang="de-DE" dirty="0">
                <a:latin typeface="+mj-lt"/>
              </a:rPr>
              <a:t>.). Dürre. https://www.dwd.de/DE/service/lexikon/Functions/glossar.html?lv2=100578&amp;lv3=603288 [10] Krause, L., &amp; Schickhof, U. (2018). Dürre und Hunger in Ostafrika. Warnsignal Klima: Extremereignisse. [11] Klein, K. (2021). Amerikas Kampf ums Wasser. Weltspiegel-Reportage. https://www.daserste.de/information/politik-weltgeschehen/weltspiegel/videos/weltspiegel-video-1070.html [12] Lehmann, N. (2021). Extreme Dürre bedroht Landwirtschaft im Südwesten der USA. </a:t>
            </a:r>
            <a:r>
              <a:rPr lang="de-DE" dirty="0" err="1">
                <a:latin typeface="+mj-lt"/>
              </a:rPr>
              <a:t>Agrar</a:t>
            </a:r>
            <a:r>
              <a:rPr lang="de-DE" dirty="0">
                <a:latin typeface="+mj-lt"/>
              </a:rPr>
              <a:t> heute. https://www.agrarheute.com/markt/extreme-duerre-bedroht-landwirtschaft-suedwesten-usa-581648 [13] Wilhelm, K. &amp; Sarre, C. (2021). Westen der USA trocknet aus – Megadürre und Gluthitze. Deutschlandfunk Kultur. [14] </a:t>
            </a:r>
            <a:r>
              <a:rPr lang="de-DE" dirty="0" err="1">
                <a:latin typeface="+mj-lt"/>
              </a:rPr>
              <a:t>Kasang</a:t>
            </a:r>
            <a:r>
              <a:rPr lang="de-DE" dirty="0">
                <a:latin typeface="+mj-lt"/>
              </a:rPr>
              <a:t>, D. (</a:t>
            </a:r>
            <a:r>
              <a:rPr lang="de-DE" dirty="0" err="1">
                <a:latin typeface="+mj-lt"/>
              </a:rPr>
              <a:t>n.d</a:t>
            </a:r>
            <a:r>
              <a:rPr lang="de-DE" dirty="0">
                <a:latin typeface="+mj-lt"/>
              </a:rPr>
              <a:t>.). Dürren in Nordamerika. Hamburger Bildungsserver. https://bildungsserver.hamburg.de/wetterextreme-klimawandel/2105802/duerren-nordamerika/ [15] Spiegel Wissenschaft (2022). Lake Mead trocknet aus – und lockt zur Schatzsuche. https://www.spiegel.de/wissenschaft/natur/lake-mead-duerre-in-groesstem-stausee-nordamerikas-loest-schatzsuche-aus-a-7bc19945-c22a-4b9b-9883-571f2fe2d711 [16] SPEI (</a:t>
            </a:r>
            <a:r>
              <a:rPr lang="de-DE" dirty="0" err="1">
                <a:latin typeface="+mj-lt"/>
              </a:rPr>
              <a:t>n.d</a:t>
            </a:r>
            <a:r>
              <a:rPr lang="de-DE" dirty="0">
                <a:latin typeface="+mj-lt"/>
              </a:rPr>
              <a:t>.). https://spei.csic.es/  [16] Munich RE (</a:t>
            </a:r>
            <a:r>
              <a:rPr lang="de-DE" dirty="0" err="1">
                <a:latin typeface="+mj-lt"/>
              </a:rPr>
              <a:t>n.d</a:t>
            </a:r>
            <a:r>
              <a:rPr lang="de-DE" dirty="0">
                <a:latin typeface="+mj-lt"/>
              </a:rPr>
              <a:t>.). Dürren und Hitzewellen: langsamer Beginn, gewaltige Folgen. https://www.munichre.com/de/risiken/naturkatastrophen-schaeden-nehmen-tendenziell-zu/duerren-und-hitzewellen-allmaehlicher-beginn-gewaltige-folgen.html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/>
              <a:t> </a:t>
            </a:r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E4585B26-AAED-A0BF-2D51-E1750379B248}"/>
              </a:ext>
            </a:extLst>
          </p:cNvPr>
          <p:cNvSpPr/>
          <p:nvPr/>
        </p:nvSpPr>
        <p:spPr>
          <a:xfrm rot="3717381">
            <a:off x="13616574" y="12811384"/>
            <a:ext cx="849204" cy="347612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BE51729-5611-353D-77E6-53B34E5603B3}"/>
              </a:ext>
            </a:extLst>
          </p:cNvPr>
          <p:cNvSpPr txBox="1"/>
          <p:nvPr/>
        </p:nvSpPr>
        <p:spPr>
          <a:xfrm>
            <a:off x="27696154" y="20320078"/>
            <a:ext cx="4615378" cy="76944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4400" b="1" dirty="0"/>
              <a:t>Folgen der Dürren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77B25964-05BF-3FB8-D5B5-C0E058696ED4}"/>
              </a:ext>
            </a:extLst>
          </p:cNvPr>
          <p:cNvSpPr/>
          <p:nvPr/>
        </p:nvSpPr>
        <p:spPr>
          <a:xfrm rot="1601376">
            <a:off x="12414086" y="19301892"/>
            <a:ext cx="3166977" cy="8669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113AA5AF-A2D7-0B0B-53A4-624AD5949995}"/>
              </a:ext>
            </a:extLst>
          </p:cNvPr>
          <p:cNvSpPr/>
          <p:nvPr/>
        </p:nvSpPr>
        <p:spPr>
          <a:xfrm rot="18621846">
            <a:off x="24360873" y="11761979"/>
            <a:ext cx="917227" cy="926954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0319B53-B935-29E7-A438-77CD2C9FF8A7}"/>
              </a:ext>
            </a:extLst>
          </p:cNvPr>
          <p:cNvSpPr txBox="1"/>
          <p:nvPr/>
        </p:nvSpPr>
        <p:spPr>
          <a:xfrm>
            <a:off x="16212840" y="861628"/>
            <a:ext cx="17439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u="sng" dirty="0"/>
              <a:t>Von Dürren zu Megadürren in den USA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D2F1166-F58A-6D4C-CC83-BE58360248CE}"/>
              </a:ext>
            </a:extLst>
          </p:cNvPr>
          <p:cNvSpPr txBox="1"/>
          <p:nvPr/>
        </p:nvSpPr>
        <p:spPr>
          <a:xfrm>
            <a:off x="29152272" y="21718075"/>
            <a:ext cx="11491058" cy="584775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/>
              <a:t>Landwirtschaft: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US-Landwirtschaftsministerium stuft im Dürrebericht 2021, 79%		des Südwesten der USA in beiden höchsten Kategorien des			Dürre Monitorings ein </a:t>
            </a:r>
            <a:r>
              <a:rPr lang="de-DE" dirty="0">
                <a:sym typeface="Wingdings" panose="05000000000000000000" pitchFamily="2" charset="2"/>
              </a:rPr>
              <a:t>[12]</a:t>
            </a:r>
            <a:endParaRPr lang="de-DE" dirty="0"/>
          </a:p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Landwirtschaft größter Wasserverbraucher in USA </a:t>
            </a:r>
            <a:r>
              <a:rPr lang="de-DE" dirty="0"/>
              <a:t>[12]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starke Einbußen bei Dauerkulturen, Futterpflanzen,						 Ackerkulturen</a:t>
            </a:r>
            <a:r>
              <a:rPr lang="de-DE" dirty="0">
                <a:sym typeface="Wingdings" panose="05000000000000000000" pitchFamily="2" charset="2"/>
              </a:rPr>
              <a:t> [12]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zu wenig Wasser und Weideland für Vieh  Existenzgrundlage der Landwirte bedroht  Migration? </a:t>
            </a:r>
            <a:r>
              <a:rPr lang="de-DE" dirty="0">
                <a:sym typeface="Wingdings" panose="05000000000000000000" pitchFamily="2" charset="2"/>
              </a:rPr>
              <a:t>[10]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Exportleistung des Südwesten der USA (Obst, Gemüse, Milch)		nimmt stark ab </a:t>
            </a:r>
            <a:r>
              <a:rPr lang="de-DE" dirty="0">
                <a:sym typeface="Wingdings" panose="05000000000000000000" pitchFamily="2" charset="2"/>
              </a:rPr>
              <a:t>[12]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71360F0-2FF0-45F7-4542-C1D4D48D66B4}"/>
              </a:ext>
            </a:extLst>
          </p:cNvPr>
          <p:cNvSpPr txBox="1"/>
          <p:nvPr/>
        </p:nvSpPr>
        <p:spPr>
          <a:xfrm>
            <a:off x="15645750" y="19012047"/>
            <a:ext cx="11311439" cy="78175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/>
              <a:t>Natur: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Fehlende Vegetationsdecke infolge mangelnden							Wasserangebots</a:t>
            </a:r>
            <a:r>
              <a:rPr lang="de-DE" sz="3200" dirty="0"/>
              <a:t>: </a:t>
            </a:r>
            <a:r>
              <a:rPr lang="de-DE" sz="3200" dirty="0">
                <a:sym typeface="Wingdings" panose="05000000000000000000" pitchFamily="2" charset="2"/>
              </a:rPr>
              <a:t> Wind erodiert      (Abtragung fruchtbarer	Boden DESERTIFIKATION </a:t>
            </a:r>
            <a:r>
              <a:rPr lang="de-DE" dirty="0">
                <a:sym typeface="Wingdings" panose="05000000000000000000" pitchFamily="2" charset="2"/>
              </a:rPr>
              <a:t>[14]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Grundwasserspiegel sinkt (Verbrauch zu hoch und Niederschlag		zu gering)  Trinkwassermangel und veränderte	Vegetationsbedingungen </a:t>
            </a:r>
            <a:r>
              <a:rPr lang="de-DE" dirty="0">
                <a:sym typeface="Wingdings" panose="05000000000000000000" pitchFamily="2" charset="2"/>
              </a:rPr>
              <a:t>[11]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Trockenstress bei Vegetation  Waldbrandgefahr erhöht sich			(z.B. Waldbrände in Arizona, Colorado, Dixie </a:t>
            </a:r>
            <a:r>
              <a:rPr lang="de-DE" sz="3200" dirty="0" err="1">
                <a:sym typeface="Wingdings" panose="05000000000000000000" pitchFamily="2" charset="2"/>
              </a:rPr>
              <a:t>Fire</a:t>
            </a:r>
            <a:r>
              <a:rPr lang="de-DE" sz="3200" dirty="0">
                <a:sym typeface="Wingdings" panose="05000000000000000000" pitchFamily="2" charset="2"/>
              </a:rPr>
              <a:t> Kalifornien)</a:t>
            </a:r>
            <a:r>
              <a:rPr lang="de-DE" dirty="0">
                <a:sym typeface="Wingdings" panose="05000000000000000000" pitchFamily="2" charset="2"/>
              </a:rPr>
              <a:t> 	[8]     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Tiere verdursten, Artenvielfalt nimmt ab </a:t>
            </a:r>
            <a:r>
              <a:rPr lang="de-DE" dirty="0">
                <a:sym typeface="Wingdings" panose="05000000000000000000" pitchFamily="2" charset="2"/>
              </a:rPr>
              <a:t>[14]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Verschlammung von Reservoiren und Fahrrinnen </a:t>
            </a:r>
            <a:r>
              <a:rPr lang="de-DE" dirty="0">
                <a:sym typeface="Wingdings" panose="05000000000000000000" pitchFamily="2" charset="2"/>
              </a:rPr>
              <a:t>[14]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Geringe Bodenfeuchte  Oberflächenabfluss erhöht sich  Überschwemmungsgefahr erhöht  Bodenerosion</a:t>
            </a:r>
            <a:r>
              <a:rPr lang="de-DE" dirty="0">
                <a:sym typeface="Wingdings" panose="05000000000000000000" pitchFamily="2" charset="2"/>
              </a:rPr>
              <a:t> [10]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Grundwasserspiegel um 10 Meter in letzten 25 Jahren in Kalifornien gesunken </a:t>
            </a:r>
            <a:r>
              <a:rPr lang="de-DE" dirty="0">
                <a:sym typeface="Wingdings" panose="05000000000000000000" pitchFamily="2" charset="2"/>
              </a:rPr>
              <a:t>[11]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40C88421-B4CA-82C2-E685-DDD859ADF987}"/>
              </a:ext>
            </a:extLst>
          </p:cNvPr>
          <p:cNvSpPr/>
          <p:nvPr/>
        </p:nvSpPr>
        <p:spPr>
          <a:xfrm rot="13151382" flipV="1">
            <a:off x="12863244" y="9719385"/>
            <a:ext cx="3932049" cy="85941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32B522-F539-B098-E05B-92C62F386F4A}"/>
              </a:ext>
            </a:extLst>
          </p:cNvPr>
          <p:cNvSpPr txBox="1"/>
          <p:nvPr/>
        </p:nvSpPr>
        <p:spPr>
          <a:xfrm>
            <a:off x="1066851" y="2245837"/>
            <a:ext cx="12016916" cy="803296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/>
              <a:t>Faktoren, die zur Entstehung der Dürren in den USA beitragen: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Trockenheit im Westen der USA dauert seit 2000 an </a:t>
            </a:r>
            <a:r>
              <a:rPr lang="de-DE" dirty="0">
                <a:sym typeface="Wingdings" panose="05000000000000000000" pitchFamily="2" charset="2"/>
              </a:rPr>
              <a:t>[12]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 Südwesten besonders stark betroffen von Dürren </a:t>
            </a:r>
            <a:r>
              <a:rPr lang="de-DE" dirty="0">
                <a:sym typeface="Wingdings" panose="05000000000000000000" pitchFamily="2" charset="2"/>
              </a:rPr>
              <a:t>[12]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 pro Kopf Wasserverbrauch in USA ca. vier mal so hoch wie in DE </a:t>
            </a:r>
            <a:r>
              <a:rPr lang="de-DE" dirty="0">
                <a:sym typeface="Wingdings" panose="05000000000000000000" pitchFamily="2" charset="2"/>
              </a:rPr>
              <a:t>[11]</a:t>
            </a:r>
            <a:endParaRPr lang="de-DE" b="1" dirty="0"/>
          </a:p>
          <a:p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/>
              <a:t>Bildung der Schneedecke (Sierra Nevada &amp; Rocky Mountains) wird	durch erhöhte Temperaturen (Klimaerwärmung) beeinflusst </a:t>
            </a:r>
            <a:r>
              <a:rPr lang="de-DE" dirty="0"/>
              <a:t>[14)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 größere Abflüsse im Winter + Frühlingsbeginn </a:t>
            </a:r>
            <a:r>
              <a:rPr lang="de-DE" sz="3200" dirty="0"/>
              <a:t>    Überflutungen </a:t>
            </a:r>
            <a:r>
              <a:rPr lang="de-DE" sz="3200" dirty="0">
                <a:sym typeface="Wingdings" panose="05000000000000000000" pitchFamily="2" charset="2"/>
              </a:rPr>
              <a:t>	       	</a:t>
            </a:r>
            <a:r>
              <a:rPr lang="de-DE" sz="3200" dirty="0"/>
              <a:t>sehr viel weniger Abfluss in Sommermonaten zur Verfügung </a:t>
            </a:r>
            <a:r>
              <a:rPr lang="de-DE" dirty="0"/>
              <a:t>[13]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/>
              <a:t>Hitzewellen + extrem heiße Sommer werden durch Klimawandel 		 immer häufiger, wodurch Verdunstungsrate von Wasser zunimmt </a:t>
            </a:r>
            <a:r>
              <a:rPr lang="de-DE" dirty="0"/>
              <a:t>[13]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 La Nina Phänomen: durch Passatwinde  niedrigere Temperaturen	 im tropischen Pazifik  macht Trockenheit im Südwesten der USA          	 wahrscheinlicher  Niederschlagsgebiete verändern sich </a:t>
            </a:r>
            <a:r>
              <a:rPr lang="de-DE" dirty="0">
                <a:sym typeface="Wingdings" panose="05000000000000000000" pitchFamily="2" charset="2"/>
              </a:rPr>
              <a:t>[8] </a:t>
            </a:r>
          </a:p>
          <a:p>
            <a:endParaRPr lang="de-DE" sz="3200" dirty="0">
              <a:sym typeface="Wingdings" panose="05000000000000000000" pitchFamily="2" charset="2"/>
            </a:endParaRPr>
          </a:p>
          <a:p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b="1" dirty="0">
                <a:sym typeface="Wingdings" panose="05000000000000000000" pitchFamily="2" charset="2"/>
              </a:rPr>
              <a:t>Natürliche und anthropogene Gründe für die Megadürren in den		 USA</a:t>
            </a:r>
            <a:endParaRPr lang="de-DE" sz="3200" b="1" dirty="0"/>
          </a:p>
        </p:txBody>
      </p:sp>
      <p:sp>
        <p:nvSpPr>
          <p:cNvPr id="29" name="Pfeil: nach links 28">
            <a:extLst>
              <a:ext uri="{FF2B5EF4-FFF2-40B4-BE49-F238E27FC236}">
                <a16:creationId xmlns:a16="http://schemas.microsoft.com/office/drawing/2014/main" id="{24D86BFA-F00F-A74F-5A0C-FC5A54FAD0EA}"/>
              </a:ext>
            </a:extLst>
          </p:cNvPr>
          <p:cNvSpPr/>
          <p:nvPr/>
        </p:nvSpPr>
        <p:spPr>
          <a:xfrm rot="16200000">
            <a:off x="5687824" y="11070208"/>
            <a:ext cx="1792189" cy="1057858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586C4F3-8401-988D-F98C-6047AC7FCDDB}"/>
              </a:ext>
            </a:extLst>
          </p:cNvPr>
          <p:cNvSpPr txBox="1"/>
          <p:nvPr/>
        </p:nvSpPr>
        <p:spPr>
          <a:xfrm>
            <a:off x="17509073" y="3788268"/>
            <a:ext cx="10457197" cy="33855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/>
              <a:t>Mitigation und Adaptation</a:t>
            </a:r>
            <a:r>
              <a:rPr lang="de-DE" sz="3600" dirty="0"/>
              <a:t>: </a:t>
            </a:r>
            <a:r>
              <a:rPr lang="de-DE" dirty="0"/>
              <a:t>[13]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Umorientierung zu weniger wasserintensiver						Landwirtschaft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Innovationen: „Wasser aus der Luft holen“ 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sz="3200" dirty="0">
                <a:sym typeface="Wingdings" panose="05000000000000000000" pitchFamily="2" charset="2"/>
              </a:rPr>
              <a:t>drastische Wassereinsparungen (z.B. neue							Bewässerungssysteme</a:t>
            </a:r>
            <a:r>
              <a:rPr lang="de-DE" sz="2800" dirty="0">
                <a:sym typeface="Wingdings" panose="05000000000000000000" pitchFamily="2" charset="2"/>
              </a:rPr>
              <a:t>)</a:t>
            </a:r>
            <a:endParaRPr lang="de-DE" sz="2800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9" name="Pfeil: nach unten 38">
            <a:extLst>
              <a:ext uri="{FF2B5EF4-FFF2-40B4-BE49-F238E27FC236}">
                <a16:creationId xmlns:a16="http://schemas.microsoft.com/office/drawing/2014/main" id="{24EB2A5F-0CF4-5E2C-2E5A-98CEA8F822E6}"/>
              </a:ext>
            </a:extLst>
          </p:cNvPr>
          <p:cNvSpPr/>
          <p:nvPr/>
        </p:nvSpPr>
        <p:spPr>
          <a:xfrm rot="1805744">
            <a:off x="3499132" y="19600596"/>
            <a:ext cx="668382" cy="960623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BAA479-E865-74CC-7897-A4EA868E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4" y="20688314"/>
            <a:ext cx="5076646" cy="392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A4E47F-2656-032A-C5F3-3E9EA5EBF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67" y="20710531"/>
            <a:ext cx="5076646" cy="39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Pfeil: nach rechts gekrümmt 41">
            <a:extLst>
              <a:ext uri="{FF2B5EF4-FFF2-40B4-BE49-F238E27FC236}">
                <a16:creationId xmlns:a16="http://schemas.microsoft.com/office/drawing/2014/main" id="{3CC722C8-DDFE-BBC3-ACB4-065B7949655D}"/>
              </a:ext>
            </a:extLst>
          </p:cNvPr>
          <p:cNvSpPr/>
          <p:nvPr/>
        </p:nvSpPr>
        <p:spPr>
          <a:xfrm>
            <a:off x="6007824" y="24322105"/>
            <a:ext cx="717295" cy="1274390"/>
          </a:xfrm>
          <a:prstGeom prst="curvedRightArrow">
            <a:avLst>
              <a:gd name="adj1" fmla="val 11715"/>
              <a:gd name="adj2" fmla="val 4011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9C88B2F-FD82-9E3C-69B3-7E9717937D83}"/>
              </a:ext>
            </a:extLst>
          </p:cNvPr>
          <p:cNvSpPr txBox="1"/>
          <p:nvPr/>
        </p:nvSpPr>
        <p:spPr>
          <a:xfrm>
            <a:off x="6704991" y="25024385"/>
            <a:ext cx="7617967" cy="304698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200" b="1" dirty="0"/>
              <a:t>SPEI</a:t>
            </a:r>
            <a:r>
              <a:rPr lang="de-DE" sz="3200" dirty="0"/>
              <a:t>: </a:t>
            </a:r>
            <a:r>
              <a:rPr lang="de-DE" sz="3200" dirty="0" err="1"/>
              <a:t>Standardized</a:t>
            </a:r>
            <a:r>
              <a:rPr lang="de-DE" sz="3200" dirty="0"/>
              <a:t> </a:t>
            </a:r>
            <a:r>
              <a:rPr lang="de-DE" sz="3200" dirty="0" err="1"/>
              <a:t>Precipitation</a:t>
            </a:r>
            <a:r>
              <a:rPr lang="de-DE" sz="3200" dirty="0"/>
              <a:t>					    	     </a:t>
            </a:r>
            <a:r>
              <a:rPr lang="de-DE" sz="3200" dirty="0" err="1"/>
              <a:t>Evapotranspiration</a:t>
            </a:r>
            <a:r>
              <a:rPr lang="de-DE" sz="3200" dirty="0"/>
              <a:t> Index </a:t>
            </a:r>
            <a:r>
              <a:rPr lang="de-DE" dirty="0"/>
              <a:t>[16]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Dürreindex, welcher auf Wasserbilanz		basiert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Wasserbilanz als Differenz zwischen 	Niederschlag und </a:t>
            </a:r>
            <a:r>
              <a:rPr lang="de-DE" sz="3200" dirty="0" err="1">
                <a:sym typeface="Wingdings" panose="05000000000000000000" pitchFamily="2" charset="2"/>
              </a:rPr>
              <a:t>pot</a:t>
            </a:r>
            <a:r>
              <a:rPr lang="de-DE" sz="3200" dirty="0">
                <a:sym typeface="Wingdings" panose="05000000000000000000" pitchFamily="2" charset="2"/>
              </a:rPr>
              <a:t>. </a:t>
            </a:r>
            <a:r>
              <a:rPr lang="de-DE" sz="3200" dirty="0" err="1">
                <a:sym typeface="Wingdings" panose="05000000000000000000" pitchFamily="2" charset="2"/>
              </a:rPr>
              <a:t>Evapotranspiration</a:t>
            </a:r>
            <a:endParaRPr lang="de-DE" sz="3200" dirty="0"/>
          </a:p>
        </p:txBody>
      </p:sp>
      <p:sp>
        <p:nvSpPr>
          <p:cNvPr id="45" name="Gewitterblitz 44">
            <a:extLst>
              <a:ext uri="{FF2B5EF4-FFF2-40B4-BE49-F238E27FC236}">
                <a16:creationId xmlns:a16="http://schemas.microsoft.com/office/drawing/2014/main" id="{417FB360-E406-7045-A9B5-BA97F01C35C1}"/>
              </a:ext>
            </a:extLst>
          </p:cNvPr>
          <p:cNvSpPr/>
          <p:nvPr/>
        </p:nvSpPr>
        <p:spPr>
          <a:xfrm>
            <a:off x="9177790" y="5316569"/>
            <a:ext cx="424171" cy="49678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D97287F-473C-ACA3-C644-0F9ECFD70AD6}"/>
              </a:ext>
            </a:extLst>
          </p:cNvPr>
          <p:cNvSpPr txBox="1"/>
          <p:nvPr/>
        </p:nvSpPr>
        <p:spPr>
          <a:xfrm>
            <a:off x="29988902" y="12213026"/>
            <a:ext cx="11847021" cy="704808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/>
              <a:t>Gesellschaft:</a:t>
            </a:r>
          </a:p>
          <a:p>
            <a:r>
              <a:rPr lang="de-DE" sz="3200" dirty="0">
                <a:sym typeface="Wingdings" panose="05000000000000000000" pitchFamily="2" charset="2"/>
              </a:rPr>
              <a:t>Wald- und Buschbrände zerstören Zuhause zahlreicher Menschen </a:t>
            </a:r>
            <a:r>
              <a:rPr lang="de-DE" dirty="0">
                <a:sym typeface="Wingdings" panose="05000000000000000000" pitchFamily="2" charset="2"/>
              </a:rPr>
              <a:t>[13]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Kampf um Trinkwasser  Konflikte in Bevölkerung, Wasser wird  		gekauft und gehandelt </a:t>
            </a:r>
            <a:r>
              <a:rPr lang="de-DE" dirty="0">
                <a:sym typeface="Wingdings" panose="05000000000000000000" pitchFamily="2" charset="2"/>
              </a:rPr>
              <a:t>[4]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Hedgefonds, große Agrarkonzerne kaufen Farmland wegen der   		Wasserrechte („Wasserpreis-Index“ an Kalifornischer Börse) </a:t>
            </a:r>
            <a:r>
              <a:rPr lang="de-DE" dirty="0">
                <a:sym typeface="Wingdings" panose="05000000000000000000" pitchFamily="2" charset="2"/>
              </a:rPr>
              <a:t>[11]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Wasserstände in Stauseen sinken drastisch z.B. Lake Mead (größter		(Stausee Nordamerikas) </a:t>
            </a:r>
            <a:r>
              <a:rPr lang="de-DE" dirty="0">
                <a:sym typeface="Wingdings" panose="05000000000000000000" pitchFamily="2" charset="2"/>
              </a:rPr>
              <a:t>[15]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Bodenabsenkungen, </a:t>
            </a:r>
            <a:r>
              <a:rPr lang="de-DE" sz="3200" dirty="0" err="1">
                <a:sym typeface="Wingdings" panose="05000000000000000000" pitchFamily="2" charset="2"/>
              </a:rPr>
              <a:t>Subsidenz</a:t>
            </a:r>
            <a:r>
              <a:rPr lang="de-DE" sz="3200" dirty="0">
                <a:sym typeface="Wingdings" panose="05000000000000000000" pitchFamily="2" charset="2"/>
              </a:rPr>
              <a:t>  Gebäude durch Risse +				Schiefstellungen beschädigt</a:t>
            </a:r>
            <a:r>
              <a:rPr lang="de-DE" dirty="0">
                <a:sym typeface="Wingdings" panose="05000000000000000000" pitchFamily="2" charset="2"/>
              </a:rPr>
              <a:t> [16]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Hitzewellen  belasten Herz-Kreislaufsystem  möglicher Tod </a:t>
            </a:r>
            <a:r>
              <a:rPr lang="de-DE" dirty="0">
                <a:sym typeface="Wingdings" panose="05000000000000000000" pitchFamily="2" charset="2"/>
              </a:rPr>
              <a:t>[11]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Langanhaltende Hitze hat Folgen in Volkswirtschaft  Unfallzahlen	steigen, Produktivität der Arbeitnehmer sinkt </a:t>
            </a:r>
            <a:r>
              <a:rPr lang="de-DE" dirty="0">
                <a:sym typeface="Wingdings" panose="05000000000000000000" pitchFamily="2" charset="2"/>
              </a:rPr>
              <a:t>[16]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Wirtschaftliche Einbußen </a:t>
            </a:r>
            <a:r>
              <a:rPr lang="de-DE" dirty="0">
                <a:sym typeface="Wingdings" panose="05000000000000000000" pitchFamily="2" charset="2"/>
              </a:rPr>
              <a:t>[16]</a:t>
            </a:r>
            <a:endParaRPr lang="de-DE" dirty="0"/>
          </a:p>
        </p:txBody>
      </p:sp>
      <p:sp>
        <p:nvSpPr>
          <p:cNvPr id="48" name="Gewitterblitz 47">
            <a:extLst>
              <a:ext uri="{FF2B5EF4-FFF2-40B4-BE49-F238E27FC236}">
                <a16:creationId xmlns:a16="http://schemas.microsoft.com/office/drawing/2014/main" id="{146EAED0-5AE9-FA59-00FD-23FFE77DABE6}"/>
              </a:ext>
            </a:extLst>
          </p:cNvPr>
          <p:cNvSpPr/>
          <p:nvPr/>
        </p:nvSpPr>
        <p:spPr>
          <a:xfrm>
            <a:off x="21922204" y="20061222"/>
            <a:ext cx="471707" cy="47069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52" name="Grafik 51" descr="Trockener Erdboden">
            <a:extLst>
              <a:ext uri="{FF2B5EF4-FFF2-40B4-BE49-F238E27FC236}">
                <a16:creationId xmlns:a16="http://schemas.microsoft.com/office/drawing/2014/main" id="{CE0E0147-4B9D-9AC3-92D4-17ABE61D8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600" y="19012047"/>
            <a:ext cx="11280920" cy="781752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clear"/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D7EB579B-CA80-96C3-FB0A-D57018B8D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345835" y="22484842"/>
            <a:ext cx="344478" cy="556107"/>
          </a:xfrm>
          <a:prstGeom prst="rect">
            <a:avLst/>
          </a:prstGeom>
        </p:spPr>
      </p:pic>
      <p:pic>
        <p:nvPicPr>
          <p:cNvPr id="1041" name="Picture 17" descr="NASA's satellite images show water levels in Lake Mead plummeting over the last 22 years.">
            <a:extLst>
              <a:ext uri="{FF2B5EF4-FFF2-40B4-BE49-F238E27FC236}">
                <a16:creationId xmlns:a16="http://schemas.microsoft.com/office/drawing/2014/main" id="{D758DEBA-2E76-B453-9940-B126296A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532" y="5813355"/>
            <a:ext cx="6642254" cy="553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feld 1023">
            <a:extLst>
              <a:ext uri="{FF2B5EF4-FFF2-40B4-BE49-F238E27FC236}">
                <a16:creationId xmlns:a16="http://schemas.microsoft.com/office/drawing/2014/main" id="{814FCFEE-11BF-B29D-52B7-EBF1888B159D}"/>
              </a:ext>
            </a:extLst>
          </p:cNvPr>
          <p:cNvSpPr txBox="1"/>
          <p:nvPr/>
        </p:nvSpPr>
        <p:spPr>
          <a:xfrm>
            <a:off x="30740041" y="4273793"/>
            <a:ext cx="9997440" cy="107721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200" dirty="0"/>
              <a:t>Satelliten Aufnahmen der NASA zeigen sinkenden Wasserspiegel des Lake Meads von 2000 bis 2022</a:t>
            </a:r>
          </a:p>
        </p:txBody>
      </p:sp>
      <p:sp>
        <p:nvSpPr>
          <p:cNvPr id="1025" name="Pfeil: nach links und rechts 1024">
            <a:extLst>
              <a:ext uri="{FF2B5EF4-FFF2-40B4-BE49-F238E27FC236}">
                <a16:creationId xmlns:a16="http://schemas.microsoft.com/office/drawing/2014/main" id="{68C8E396-0919-5ABA-8F04-20094D2D08B2}"/>
              </a:ext>
            </a:extLst>
          </p:cNvPr>
          <p:cNvSpPr/>
          <p:nvPr/>
        </p:nvSpPr>
        <p:spPr>
          <a:xfrm>
            <a:off x="15927402" y="3687176"/>
            <a:ext cx="45719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81E0C13D-8534-203A-6097-664EB2FFE972}"/>
              </a:ext>
            </a:extLst>
          </p:cNvPr>
          <p:cNvSpPr txBox="1"/>
          <p:nvPr/>
        </p:nvSpPr>
        <p:spPr>
          <a:xfrm>
            <a:off x="18432015" y="15863299"/>
            <a:ext cx="105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  <p:pic>
        <p:nvPicPr>
          <p:cNvPr id="1029" name="Grafik 1028" descr="Eine Maispflanze auf einem Feld in der Nähe von Shawneetown, Illinois">
            <a:extLst>
              <a:ext uri="{FF2B5EF4-FFF2-40B4-BE49-F238E27FC236}">
                <a16:creationId xmlns:a16="http://schemas.microsoft.com/office/drawing/2014/main" id="{7C2ED10A-FE76-213E-073A-7407DF2A20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055" y="21715236"/>
            <a:ext cx="11491057" cy="58477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clear"/>
        </p:spPr>
      </p:pic>
      <p:pic>
        <p:nvPicPr>
          <p:cNvPr id="1032" name="Grafik 1031" descr="Weil sich der Stausee Hensley Lake in Kalifornien immer mehr geleert hatte, sass schon Mitte Juli ein Boot auf dem Trockenen.">
            <a:extLst>
              <a:ext uri="{FF2B5EF4-FFF2-40B4-BE49-F238E27FC236}">
                <a16:creationId xmlns:a16="http://schemas.microsoft.com/office/drawing/2014/main" id="{E8C7F779-D15C-044A-C872-920EC47BB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0136" y="12208394"/>
            <a:ext cx="11847020" cy="703478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clear"/>
        </p:spPr>
      </p:pic>
      <p:sp>
        <p:nvSpPr>
          <p:cNvPr id="1043" name="Pfeil: nach links und rechts 1042">
            <a:extLst>
              <a:ext uri="{FF2B5EF4-FFF2-40B4-BE49-F238E27FC236}">
                <a16:creationId xmlns:a16="http://schemas.microsoft.com/office/drawing/2014/main" id="{53DE6F5C-15B5-ACCD-45E9-393BEC22D096}"/>
              </a:ext>
            </a:extLst>
          </p:cNvPr>
          <p:cNvSpPr/>
          <p:nvPr/>
        </p:nvSpPr>
        <p:spPr>
          <a:xfrm rot="20542884">
            <a:off x="14329862" y="6247161"/>
            <a:ext cx="1937782" cy="913031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4" name="Pfeil: nach links und rechts 1043">
            <a:extLst>
              <a:ext uri="{FF2B5EF4-FFF2-40B4-BE49-F238E27FC236}">
                <a16:creationId xmlns:a16="http://schemas.microsoft.com/office/drawing/2014/main" id="{9CEF7198-67A2-F9BF-A6C8-A1952E51C811}"/>
              </a:ext>
            </a:extLst>
          </p:cNvPr>
          <p:cNvSpPr/>
          <p:nvPr/>
        </p:nvSpPr>
        <p:spPr>
          <a:xfrm rot="1343205">
            <a:off x="28761083" y="6327734"/>
            <a:ext cx="2016214" cy="91404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5" name="Pfeil: nach oben gekrümmt 1044">
            <a:extLst>
              <a:ext uri="{FF2B5EF4-FFF2-40B4-BE49-F238E27FC236}">
                <a16:creationId xmlns:a16="http://schemas.microsoft.com/office/drawing/2014/main" id="{54FCE830-58D4-864A-7D68-9C458C36FF4A}"/>
              </a:ext>
            </a:extLst>
          </p:cNvPr>
          <p:cNvSpPr/>
          <p:nvPr/>
        </p:nvSpPr>
        <p:spPr>
          <a:xfrm rot="15920677">
            <a:off x="38402896" y="10005972"/>
            <a:ext cx="3154292" cy="1605024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Pfeil: nach unten 1">
            <a:extLst>
              <a:ext uri="{FF2B5EF4-FFF2-40B4-BE49-F238E27FC236}">
                <a16:creationId xmlns:a16="http://schemas.microsoft.com/office/drawing/2014/main" id="{145728E0-215C-10F8-E08F-6D0BECB67735}"/>
              </a:ext>
            </a:extLst>
          </p:cNvPr>
          <p:cNvSpPr/>
          <p:nvPr/>
        </p:nvSpPr>
        <p:spPr>
          <a:xfrm rot="20290080">
            <a:off x="8188903" y="19586616"/>
            <a:ext cx="666515" cy="978408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0EF76FA-6BD2-DA98-736E-79D69C036851}"/>
              </a:ext>
            </a:extLst>
          </p:cNvPr>
          <p:cNvSpPr txBox="1"/>
          <p:nvPr/>
        </p:nvSpPr>
        <p:spPr>
          <a:xfrm>
            <a:off x="403988" y="2461117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7AB839-54E4-1740-8F7B-F8B475B9B383}"/>
              </a:ext>
            </a:extLst>
          </p:cNvPr>
          <p:cNvSpPr txBox="1"/>
          <p:nvPr/>
        </p:nvSpPr>
        <p:spPr>
          <a:xfrm>
            <a:off x="6583918" y="24641952"/>
            <a:ext cx="74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[3]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D32A6D-4229-75DD-C52F-8616A5AA1FBA}"/>
              </a:ext>
            </a:extLst>
          </p:cNvPr>
          <p:cNvSpPr txBox="1"/>
          <p:nvPr/>
        </p:nvSpPr>
        <p:spPr>
          <a:xfrm>
            <a:off x="15566509" y="2677842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[4]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8AA96D-DBA6-2926-D081-8D45D271D945}"/>
              </a:ext>
            </a:extLst>
          </p:cNvPr>
          <p:cNvSpPr txBox="1"/>
          <p:nvPr/>
        </p:nvSpPr>
        <p:spPr>
          <a:xfrm>
            <a:off x="29123055" y="2754131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[5]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E81231E-A78C-58D0-6AF2-74FB53B372DF}"/>
              </a:ext>
            </a:extLst>
          </p:cNvPr>
          <p:cNvSpPr txBox="1"/>
          <p:nvPr/>
        </p:nvSpPr>
        <p:spPr>
          <a:xfrm>
            <a:off x="29947669" y="192460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[6]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258AA9-A6C7-52DA-6C5D-026F0840B150}"/>
              </a:ext>
            </a:extLst>
          </p:cNvPr>
          <p:cNvSpPr txBox="1"/>
          <p:nvPr/>
        </p:nvSpPr>
        <p:spPr>
          <a:xfrm>
            <a:off x="32202120" y="113581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[7]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C402E7A-3F1E-F54A-CD8B-7138FCB4AEF4}"/>
              </a:ext>
            </a:extLst>
          </p:cNvPr>
          <p:cNvCxnSpPr>
            <a:cxnSpLocks/>
          </p:cNvCxnSpPr>
          <p:nvPr/>
        </p:nvCxnSpPr>
        <p:spPr>
          <a:xfrm>
            <a:off x="0" y="28234017"/>
            <a:ext cx="42803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65BB0D49-6834-6554-A0C5-DAD179F9AD9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6" t="63690" r="6613" b="21072"/>
          <a:stretch/>
        </p:blipFill>
        <p:spPr bwMode="auto">
          <a:xfrm>
            <a:off x="17590328" y="16374630"/>
            <a:ext cx="1611079" cy="10862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8514F39-62E1-12F6-A2F7-F1D36D14BD19}"/>
              </a:ext>
            </a:extLst>
          </p:cNvPr>
          <p:cNvSpPr txBox="1"/>
          <p:nvPr/>
        </p:nvSpPr>
        <p:spPr>
          <a:xfrm>
            <a:off x="489571" y="25024385"/>
            <a:ext cx="4104250" cy="58477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200" b="1" dirty="0"/>
              <a:t>Niederschlag</a:t>
            </a:r>
            <a:endParaRPr lang="de-DE" b="1" dirty="0"/>
          </a:p>
        </p:txBody>
      </p:sp>
      <p:sp>
        <p:nvSpPr>
          <p:cNvPr id="30" name="Pfeil: nach rechts gekrümmt 29">
            <a:extLst>
              <a:ext uri="{FF2B5EF4-FFF2-40B4-BE49-F238E27FC236}">
                <a16:creationId xmlns:a16="http://schemas.microsoft.com/office/drawing/2014/main" id="{861BD96F-6CBD-7F8D-0219-B34504782D12}"/>
              </a:ext>
            </a:extLst>
          </p:cNvPr>
          <p:cNvSpPr/>
          <p:nvPr/>
        </p:nvSpPr>
        <p:spPr>
          <a:xfrm>
            <a:off x="48804" y="24322105"/>
            <a:ext cx="441607" cy="1132519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B80CA83-1DE9-DCDC-D9D9-DE53C22ADC53}"/>
              </a:ext>
            </a:extLst>
          </p:cNvPr>
          <p:cNvSpPr txBox="1"/>
          <p:nvPr/>
        </p:nvSpPr>
        <p:spPr>
          <a:xfrm>
            <a:off x="39522332" y="340279"/>
            <a:ext cx="2771159" cy="64633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Lea Schmid </a:t>
            </a:r>
          </a:p>
          <a:p>
            <a:r>
              <a:rPr lang="de-DE" dirty="0"/>
              <a:t>Matrikelnummer: 5151071</a:t>
            </a:r>
          </a:p>
        </p:txBody>
      </p:sp>
    </p:spTree>
    <p:extLst>
      <p:ext uri="{BB962C8B-B14F-4D97-AF65-F5344CB8AC3E}">
        <p14:creationId xmlns:p14="http://schemas.microsoft.com/office/powerpoint/2010/main" val="292236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1193</Words>
  <Application>Microsoft Office PowerPoint</Application>
  <PresentationFormat>Benutzerdefiniert</PresentationFormat>
  <Paragraphs>71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 Schmid</dc:creator>
  <cp:lastModifiedBy>Lea Schmid</cp:lastModifiedBy>
  <cp:revision>2</cp:revision>
  <dcterms:created xsi:type="dcterms:W3CDTF">2022-11-15T19:16:21Z</dcterms:created>
  <dcterms:modified xsi:type="dcterms:W3CDTF">2022-12-05T14:54:26Z</dcterms:modified>
</cp:coreProperties>
</file>