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3" r:id="rId4"/>
    <p:sldId id="262" r:id="rId5"/>
    <p:sldId id="265" r:id="rId6"/>
    <p:sldId id="257" r:id="rId7"/>
    <p:sldId id="266" r:id="rId8"/>
    <p:sldId id="26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2041B-5E78-46CD-8B63-DA7BCC04B472}" v="20" dt="2023-01-25T19:12:26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4" autoAdjust="0"/>
    <p:restoredTop sz="94660"/>
  </p:normalViewPr>
  <p:slideViewPr>
    <p:cSldViewPr snapToGrid="0">
      <p:cViewPr>
        <p:scale>
          <a:sx n="87" d="100"/>
          <a:sy n="87" d="100"/>
        </p:scale>
        <p:origin x="58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A558C-9F7F-1ADD-EC85-7BEAD31BA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30A21B-5C86-63E2-9187-769552869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5C02F-4FB0-FAA3-1CF7-43D212E6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49093-E345-B0BB-7A61-35E785E1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8DAF0-0F60-C5EF-9E94-99ABD045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07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A96A5-AB84-ECAC-012E-52307B52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4E5294-F3F8-AE50-282F-4D42CEA5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FB934-C103-D307-4347-90016345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A6D14-D6C4-22C0-5A3B-B3AA6BDC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72ABD-7DD9-52DD-26DF-3794F027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0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ADAC80-23E3-C8EB-864B-89C0581A4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57FAD-3C6E-1CFB-7AF6-BE22835C8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82146-B20E-4964-5C14-8B9168A3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B663A-F2AA-44BA-ED66-6401ED14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849C37-0550-52B5-44C4-969F7EA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0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A5531-5E51-3F80-B0A9-08D706C9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E5AE4D-4D28-B930-52C5-ADB07045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21F54-041E-C9FD-AFA0-1C425CF9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452F46-D966-67EB-5EA9-B38587BE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F0F860-2FFD-36C3-60BC-5CD9FDFD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7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ECDB2-4D1A-6603-176D-35307D91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308A40-28A8-58EB-D43C-8BCC8D13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04348-E9DF-6349-EBBA-FA3B65A2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51FAF-E635-95BC-7EB4-F1775855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90796-8A5B-A574-BB2D-BE0D2132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66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A9136-C431-48B0-3244-59D8A0E0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A9865-6E5F-E926-BEA2-B26F887F6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6F2E8-A7C5-D286-84A1-7759C0C4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81385C-A869-B4FB-381A-71665196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613AEB-C3C2-569A-E7C9-D378BB3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9A6285-6855-BFE6-DFC5-59F39832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04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3CC8A-023D-1C92-9667-D2F6BBFD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C33E9-5F44-4745-2A05-4E11F8C3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A822E9-2062-DEB7-3274-A75BCB55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449A57-6B69-79E2-390B-2DA5B4F25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C4BEC2-1140-837C-8360-B7E514BAC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16E0C-336C-541D-6BAE-95A0C8EF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E73C33-2733-BF76-4D09-D76858CF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2BA61C-85BF-C8C4-852F-E9153A52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3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8A32C-56AB-767B-DC59-0CB4332A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D78AC-CB55-23CA-7935-D411E745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3413B2-8587-5935-CB11-0E5BC088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B977E-9D65-1AD9-D800-8B57B316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6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CA7BA6-B04B-E11D-7B57-D60C5367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3EDB06-D3F0-0C0C-0FC1-B77540DF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C28316-6A4D-AA9F-9038-B81288CC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7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31DAD-A418-205A-7029-A7196A8D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2ACA-C027-E1BB-9E88-13FC4C0A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BD5AA-3FF9-91F2-2AA1-5CD51F79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7C2C0E-D233-3459-6042-2B4EFC56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319D06-BA18-44ED-3C2A-065DDD75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47DB2-B3F7-A5C6-5527-418EB052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39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D38B1-AC88-42AC-3521-E1E5BD2B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7AE94C-3A06-CF1A-99B2-4F34EC2CE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B9D546-A0D8-E22B-C4D0-9FC0B62D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CCCF63-B161-DA7E-EC85-D1B5F352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863CA-5E53-A229-961F-6E2A4C15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039FFF-204F-9FAF-F87C-D528D2EC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3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7846CA-E5AC-1AF7-CB8F-35CB23F3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0AF49-3865-71C7-E5C2-FBF14FA5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F39A09-2FA5-3D23-A95D-C0A701A5E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0127-5E5E-4C3E-B19A-5E9C6074374D}" type="datetimeFigureOut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2424E-5AE3-8D3A-61FD-19414BDB6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9D97A-1A6F-3B6E-33DC-BAD174907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9E8C-9A87-4D5E-BCEE-C0CD45CA6B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3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03D875DF-C5C3-5BC4-8ADB-FD7B64C5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3" y="4216327"/>
            <a:ext cx="2671261" cy="25290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3800F6B-1C04-C33A-DEA7-FB19ADBF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3" y="62837"/>
            <a:ext cx="1997846" cy="18914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B07B506-580F-5854-D7CA-3CFB3E25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013" y="677303"/>
            <a:ext cx="1949602" cy="184579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5D1939-9A8C-7228-E48F-552A110E0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38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de-DE" sz="13800" b="1" dirty="0" err="1">
                <a:solidFill>
                  <a:schemeClr val="accent1">
                    <a:lumMod val="75000"/>
                  </a:schemeClr>
                </a:solidFill>
              </a:rPr>
              <a:t>inanzkrise</a:t>
            </a:r>
            <a:endParaRPr lang="de-DE" sz="13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156A14-984D-E729-D5A1-59BF8A692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Regionale Geographie Europa und andere Kontinente: </a:t>
            </a:r>
          </a:p>
          <a:p>
            <a:r>
              <a:rPr lang="de-DE" dirty="0"/>
              <a:t>Nordamerika, Prof. Dr. Glaser</a:t>
            </a:r>
          </a:p>
          <a:p>
            <a:r>
              <a:rPr lang="de-DE" dirty="0"/>
              <a:t>Amelie Quirmbach </a:t>
            </a:r>
          </a:p>
          <a:p>
            <a:r>
              <a:rPr lang="de-DE" dirty="0"/>
              <a:t>26.01.2023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69FA8A-1F99-4FE2-25B5-AAEC89C0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943" y="1484103"/>
            <a:ext cx="994915" cy="159240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836DEB-E064-9A56-CF4E-A1136396E8EB}"/>
              </a:ext>
            </a:extLst>
          </p:cNvPr>
          <p:cNvSpPr txBox="1"/>
          <p:nvPr/>
        </p:nvSpPr>
        <p:spPr>
          <a:xfrm>
            <a:off x="9144367" y="1354015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2007/08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81D02FD-5774-EE9B-11C3-6C33C5BE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977" y="4015742"/>
            <a:ext cx="2097520" cy="198583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EB0F702-D693-C1BC-2862-05F0EAD5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354" y="2744599"/>
            <a:ext cx="1770308" cy="16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379589A-52B9-840D-691E-EEA55C9E6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0" y="1293689"/>
            <a:ext cx="3593747" cy="4351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4A5E52C-D75D-03A9-325C-5A120D094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90" y="1292106"/>
            <a:ext cx="3968916" cy="435292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80331D1-52FB-E35E-245C-B3DB00F1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469" y="1292106"/>
            <a:ext cx="3877907" cy="435292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869633D-91E8-1848-25EA-BAFA3265F60F}"/>
              </a:ext>
            </a:extLst>
          </p:cNvPr>
          <p:cNvSpPr txBox="1"/>
          <p:nvPr/>
        </p:nvSpPr>
        <p:spPr>
          <a:xfrm>
            <a:off x="1191356" y="1940535"/>
            <a:ext cx="1446336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2800" dirty="0"/>
              <a:t>Lehman Brothers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71ED40-0935-8CF5-4434-7B1C31793247}"/>
              </a:ext>
            </a:extLst>
          </p:cNvPr>
          <p:cNvSpPr txBox="1"/>
          <p:nvPr/>
        </p:nvSpPr>
        <p:spPr>
          <a:xfrm>
            <a:off x="5253404" y="1940238"/>
            <a:ext cx="1439413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Bear Stearns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89A49A5-EE27-B651-3338-AD862136B877}"/>
              </a:ext>
            </a:extLst>
          </p:cNvPr>
          <p:cNvSpPr txBox="1"/>
          <p:nvPr/>
        </p:nvSpPr>
        <p:spPr>
          <a:xfrm>
            <a:off x="9434144" y="1940237"/>
            <a:ext cx="1504952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Fannie Mae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44A7C4-81FA-01FE-795D-E7A86962028D}"/>
              </a:ext>
            </a:extLst>
          </p:cNvPr>
          <p:cNvSpPr txBox="1"/>
          <p:nvPr/>
        </p:nvSpPr>
        <p:spPr>
          <a:xfrm>
            <a:off x="8937381" y="5161085"/>
            <a:ext cx="282082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/>
              <a:t>Abb. 1: https://de.cleanpng.com/png-qejn07/</a:t>
            </a:r>
          </a:p>
        </p:txBody>
      </p:sp>
    </p:spTree>
    <p:extLst>
      <p:ext uri="{BB962C8B-B14F-4D97-AF65-F5344CB8AC3E}">
        <p14:creationId xmlns:p14="http://schemas.microsoft.com/office/powerpoint/2010/main" val="23543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7655B-E047-3065-8DB5-CCA4A021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15717"/>
          </a:xfrm>
        </p:spPr>
        <p:txBody>
          <a:bodyPr>
            <a:normAutofit/>
          </a:bodyPr>
          <a:lstStyle/>
          <a:p>
            <a:r>
              <a:rPr lang="de-DE" dirty="0"/>
              <a:t>Finanzinstitute motivieren Bürger*innen ein Immobilienkredit aufzunehmen</a:t>
            </a:r>
            <a:br>
              <a:rPr lang="de-DE" dirty="0"/>
            </a:b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>
                <a:sym typeface="Wingdings" panose="05000000000000000000" pitchFamily="2" charset="2"/>
              </a:rPr>
              <a:t>Ninja</a:t>
            </a:r>
            <a:r>
              <a:rPr lang="de-DE" dirty="0">
                <a:sym typeface="Wingdings" panose="05000000000000000000" pitchFamily="2" charset="2"/>
              </a:rPr>
              <a:t> Kredit: </a:t>
            </a:r>
            <a:r>
              <a:rPr lang="de-DE" b="1" dirty="0" err="1">
                <a:sym typeface="Wingdings" panose="05000000000000000000" pitchFamily="2" charset="2"/>
              </a:rPr>
              <a:t>N</a:t>
            </a:r>
            <a:r>
              <a:rPr lang="de-DE" dirty="0" err="1">
                <a:sym typeface="Wingdings" panose="05000000000000000000" pitchFamily="2" charset="2"/>
              </a:rPr>
              <a:t>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i</a:t>
            </a:r>
            <a:r>
              <a:rPr lang="de-DE" dirty="0" err="1">
                <a:sym typeface="Wingdings" panose="05000000000000000000" pitchFamily="2" charset="2"/>
              </a:rPr>
              <a:t>ncome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b="1" dirty="0" err="1">
                <a:sym typeface="Wingdings" panose="05000000000000000000" pitchFamily="2" charset="2"/>
              </a:rPr>
              <a:t>n</a:t>
            </a:r>
            <a:r>
              <a:rPr lang="de-DE" dirty="0" err="1">
                <a:sym typeface="Wingdings" panose="05000000000000000000" pitchFamily="2" charset="2"/>
              </a:rPr>
              <a:t>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j</a:t>
            </a:r>
            <a:r>
              <a:rPr lang="de-DE" dirty="0" err="1">
                <a:sym typeface="Wingdings" panose="05000000000000000000" pitchFamily="2" charset="2"/>
              </a:rPr>
              <a:t>ob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a</a:t>
            </a:r>
            <a:r>
              <a:rPr lang="de-DE" dirty="0" err="1">
                <a:sym typeface="Wingdings" panose="05000000000000000000" pitchFamily="2" charset="2"/>
              </a:rPr>
              <a:t>sset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Sicherheit: Immobilie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0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50242FF-34FB-79B8-B8AB-8D8AE74E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23471"/>
            <a:ext cx="9801225" cy="65341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E53F6C7-48F0-9163-58EA-653579DE5DC1}"/>
              </a:ext>
            </a:extLst>
          </p:cNvPr>
          <p:cNvSpPr txBox="1"/>
          <p:nvPr/>
        </p:nvSpPr>
        <p:spPr>
          <a:xfrm>
            <a:off x="9144367" y="6634529"/>
            <a:ext cx="609526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dirty="0"/>
              <a:t>Abb. 2: https://clipartstation.com/viele-menschen-clipart-2-2/</a:t>
            </a:r>
          </a:p>
        </p:txBody>
      </p:sp>
    </p:spTree>
    <p:extLst>
      <p:ext uri="{BB962C8B-B14F-4D97-AF65-F5344CB8AC3E}">
        <p14:creationId xmlns:p14="http://schemas.microsoft.com/office/powerpoint/2010/main" val="276279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BFADE-94FD-4B44-CAB5-BA98F415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/>
              <a:t>Handlungsanweisung Banken: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7D4E5F-1059-9F29-7DEF-CF648EAC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bündelt die Hypotheken in dem Umschlag</a:t>
            </a:r>
          </a:p>
          <a:p>
            <a:r>
              <a:rPr lang="de-DE" sz="4000" dirty="0"/>
              <a:t>handelt untereinander die Wertpapierbündel</a:t>
            </a:r>
          </a:p>
        </p:txBody>
      </p:sp>
    </p:spTree>
    <p:extLst>
      <p:ext uri="{BB962C8B-B14F-4D97-AF65-F5344CB8AC3E}">
        <p14:creationId xmlns:p14="http://schemas.microsoft.com/office/powerpoint/2010/main" val="1729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E70743-E7AA-3B2F-625B-B0752799E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527" y="0"/>
            <a:ext cx="12854353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92B8266-8AD6-CE46-11A5-4D0DEA20A4F7}"/>
              </a:ext>
            </a:extLst>
          </p:cNvPr>
          <p:cNvSpPr txBox="1"/>
          <p:nvPr/>
        </p:nvSpPr>
        <p:spPr>
          <a:xfrm>
            <a:off x="624253" y="5798527"/>
            <a:ext cx="143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</a:t>
            </a:r>
            <a:r>
              <a:rPr lang="de-DE" sz="600" dirty="0"/>
              <a:t>(eigene Darstellung)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93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72F497-6F7D-551E-6539-3B509128B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8" t="14680" r="18510" b="6346"/>
          <a:stretch/>
        </p:blipFill>
        <p:spPr>
          <a:xfrm>
            <a:off x="1301260" y="0"/>
            <a:ext cx="96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C262-2F6F-6A4C-80DD-67046A03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160CD5-788E-1247-DABF-FC67E194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de-DE" sz="1200" dirty="0" err="1"/>
              <a:t>Beachy</a:t>
            </a:r>
            <a:r>
              <a:rPr lang="de-DE" sz="1200" dirty="0"/>
              <a:t>, B. (2012). A Financial Crisis Manual </a:t>
            </a:r>
            <a:r>
              <a:rPr lang="de-DE" sz="1200" dirty="0" err="1"/>
              <a:t>Causes</a:t>
            </a:r>
            <a:r>
              <a:rPr lang="de-DE" sz="1200" dirty="0"/>
              <a:t>, </a:t>
            </a:r>
            <a:r>
              <a:rPr lang="de-DE" sz="1200" dirty="0" err="1"/>
              <a:t>Consequences</a:t>
            </a:r>
            <a:r>
              <a:rPr lang="de-DE" sz="1200" dirty="0"/>
              <a:t>, and </a:t>
            </a:r>
            <a:r>
              <a:rPr lang="de-DE" sz="1200" dirty="0" err="1"/>
              <a:t>Lessons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Financial Crisis. Research Papers in Economics. https://doi.org/10.22004/ag.econ.179105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Budzinski, O. (2018). Finanzkrisen. In Gabler Wirtschaftslexikon. https://wirtschaftslexikon.gabler.de/definition/finanzkrisen-35685</a:t>
            </a:r>
          </a:p>
          <a:p>
            <a:pPr>
              <a:lnSpc>
                <a:spcPct val="120000"/>
              </a:lnSpc>
            </a:pPr>
            <a:r>
              <a:rPr lang="de-DE" sz="1200" dirty="0" err="1"/>
              <a:t>Bordo</a:t>
            </a:r>
            <a:r>
              <a:rPr lang="de-DE" sz="1200" dirty="0"/>
              <a:t>, M. (2008, Dezember). An </a:t>
            </a:r>
            <a:r>
              <a:rPr lang="de-DE" sz="1200" dirty="0" err="1"/>
              <a:t>historical</a:t>
            </a:r>
            <a:r>
              <a:rPr lang="de-DE" sz="1200" dirty="0"/>
              <a:t> </a:t>
            </a:r>
            <a:r>
              <a:rPr lang="de-DE" sz="1200" dirty="0" err="1"/>
              <a:t>perspective</a:t>
            </a:r>
            <a:r>
              <a:rPr lang="de-DE" sz="1200" dirty="0"/>
              <a:t> on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crisis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2007-2008. NATIONAL BUREAU OF ECONOMIC RESEARCH. https://www.nber.org/system/files/working_papers/w14569/w14569.pdf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Duca, J. &amp; Federal Reserve Bank </a:t>
            </a:r>
            <a:r>
              <a:rPr lang="de-DE" sz="1200" dirty="0" err="1"/>
              <a:t>of</a:t>
            </a:r>
            <a:r>
              <a:rPr lang="de-DE" sz="1200" dirty="0"/>
              <a:t> Dallas. (2013, 22. November). Subprime </a:t>
            </a:r>
            <a:r>
              <a:rPr lang="de-DE" sz="1200" dirty="0" err="1"/>
              <a:t>Mortgage</a:t>
            </a:r>
            <a:r>
              <a:rPr lang="de-DE" sz="1200" dirty="0"/>
              <a:t> Crisis. Federal Reserve </a:t>
            </a:r>
            <a:r>
              <a:rPr lang="de-DE" sz="1200" dirty="0" err="1"/>
              <a:t>History</a:t>
            </a:r>
            <a:r>
              <a:rPr lang="de-DE" sz="1200" dirty="0"/>
              <a:t>. Abgerufen am 17. Januar 2023, von https://www.federalreservehistory .</a:t>
            </a:r>
            <a:r>
              <a:rPr lang="de-DE" sz="1200" dirty="0" err="1"/>
              <a:t>org</a:t>
            </a:r>
            <a:r>
              <a:rPr lang="de-DE" sz="1200" dirty="0"/>
              <a:t>/</a:t>
            </a:r>
            <a:r>
              <a:rPr lang="de-DE" sz="1200" dirty="0" err="1"/>
              <a:t>essays</a:t>
            </a:r>
            <a:r>
              <a:rPr lang="de-DE" sz="1200" dirty="0"/>
              <a:t>/</a:t>
            </a:r>
            <a:r>
              <a:rPr lang="de-DE" sz="1200" dirty="0" err="1"/>
              <a:t>subprime</a:t>
            </a:r>
            <a:r>
              <a:rPr lang="de-DE" sz="1200" dirty="0"/>
              <a:t>/</a:t>
            </a:r>
            <a:r>
              <a:rPr lang="de-DE" sz="1200" dirty="0" err="1"/>
              <a:t>mortgage-crisis</a:t>
            </a:r>
            <a:endParaRPr lang="de-DE" sz="1200" dirty="0"/>
          </a:p>
          <a:p>
            <a:pPr>
              <a:lnSpc>
                <a:spcPct val="120000"/>
              </a:lnSpc>
            </a:pPr>
            <a:r>
              <a:rPr lang="de-DE" sz="1200" dirty="0"/>
              <a:t>Hans-Böckler-Stiftung. (2009, September). Finanzkrise – Ursachen, Wirkungen, Rettungspakete und Regulierung. https://www.boeckler.de/pdf/bb_folien_finanzmarktkrise.pdf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Investor-Verlag Financial Publishing Group. (2022, 28. Dezember). US-Finanzkrise 2007-2009. Abgerufen am 17. Januar 2023, von https://www.investor-verlag.de/finanzkrise/finanzkrise-usa/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Grant, W. &amp; Wilson, G. K. (2012). The </a:t>
            </a:r>
            <a:r>
              <a:rPr lang="de-DE" sz="1200" dirty="0" err="1"/>
              <a:t>Consequences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Global Financial Crisis: The </a:t>
            </a:r>
            <a:r>
              <a:rPr lang="de-DE" sz="1200" dirty="0" err="1"/>
              <a:t>Rhetoric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Reform and Regulation. Oxford University Press.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Stiglitz, J. E. (2009). The Financial Crisis </a:t>
            </a:r>
            <a:r>
              <a:rPr lang="de-DE" sz="1200" dirty="0" err="1"/>
              <a:t>of</a:t>
            </a:r>
            <a:r>
              <a:rPr lang="de-DE" sz="1200" dirty="0"/>
              <a:t> 2007-2008 and </a:t>
            </a:r>
            <a:r>
              <a:rPr lang="de-DE" sz="1200" dirty="0" err="1"/>
              <a:t>its</a:t>
            </a:r>
            <a:r>
              <a:rPr lang="de-DE" sz="1200" dirty="0"/>
              <a:t> </a:t>
            </a:r>
            <a:r>
              <a:rPr lang="de-DE" sz="1200" dirty="0" err="1"/>
              <a:t>Macroeconomic</a:t>
            </a:r>
            <a:r>
              <a:rPr lang="de-DE" sz="1200" dirty="0"/>
              <a:t> </a:t>
            </a:r>
            <a:r>
              <a:rPr lang="de-DE" sz="1200" dirty="0" err="1"/>
              <a:t>Consequences</a:t>
            </a:r>
            <a:r>
              <a:rPr lang="de-DE" sz="1200" dirty="0"/>
              <a:t>. Academic Commons. https://academiccommons.columbia.edu/doi/10.7916/D8QZ2HSG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Orlowski, L. T. (2008). Stages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2007/2008 Global Financial Crisis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There</a:t>
            </a:r>
            <a:r>
              <a:rPr lang="de-DE" sz="1200" dirty="0"/>
              <a:t> a </a:t>
            </a:r>
            <a:r>
              <a:rPr lang="de-DE" sz="1200" dirty="0" err="1"/>
              <a:t>Wandering</a:t>
            </a:r>
            <a:r>
              <a:rPr lang="de-DE" sz="1200" dirty="0"/>
              <a:t> Asset-Price Bubble? SSRN Electronic Journal. https://doi.org/10.2139/ssrn.1726700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Waschbusch, G. (2018, 15. November). Definition: Spekulationsblase. Gabler Banklexikon. Abgerufen am 17. Januar 2023, von https://www.gabler-banklexikon.de/definition/  spekulationsblase-70939</a:t>
            </a:r>
          </a:p>
        </p:txBody>
      </p:sp>
    </p:spTree>
    <p:extLst>
      <p:ext uri="{BB962C8B-B14F-4D97-AF65-F5344CB8AC3E}">
        <p14:creationId xmlns:p14="http://schemas.microsoft.com/office/powerpoint/2010/main" val="64645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   inanzkrise</vt:lpstr>
      <vt:lpstr>PowerPoint-Präsentation</vt:lpstr>
      <vt:lpstr>Finanzinstitute motivieren Bürger*innen ein Immobilienkredit aufzunehmen  Ninja Kredit: No income, no job, no asset Sicherheit: Immobilie</vt:lpstr>
      <vt:lpstr>PowerPoint-Präsentation</vt:lpstr>
      <vt:lpstr>Handlungsanweisung Banken:</vt:lpstr>
      <vt:lpstr>PowerPoint-Präsentation</vt:lpstr>
      <vt:lpstr>PowerPoint-Präsentation</vt:lpstr>
      <vt:lpstr>Literatur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Amelie Quirmbach</dc:creator>
  <cp:lastModifiedBy>Amelie Quirmbach</cp:lastModifiedBy>
  <cp:revision>2</cp:revision>
  <dcterms:created xsi:type="dcterms:W3CDTF">2023-01-22T13:23:13Z</dcterms:created>
  <dcterms:modified xsi:type="dcterms:W3CDTF">2023-01-25T19:18:00Z</dcterms:modified>
</cp:coreProperties>
</file>