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C58B9-FC80-4BF2-B714-3C49E98D13F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2D63E6-2B0E-41D0-ACAF-577B5766AF68}">
      <dgm:prSet/>
      <dgm:spPr/>
      <dgm:t>
        <a:bodyPr/>
        <a:lstStyle/>
        <a:p>
          <a:r>
            <a:rPr lang="de-DE"/>
            <a:t>Klimawandel in den USA</a:t>
          </a:r>
          <a:endParaRPr lang="en-US"/>
        </a:p>
      </dgm:t>
    </dgm:pt>
    <dgm:pt modelId="{57E14D43-3941-4533-9629-D2AFFAAE1118}" type="parTrans" cxnId="{37DCD9B0-7EF0-41B2-893B-0ACB5478E09D}">
      <dgm:prSet/>
      <dgm:spPr/>
      <dgm:t>
        <a:bodyPr/>
        <a:lstStyle/>
        <a:p>
          <a:endParaRPr lang="en-US"/>
        </a:p>
      </dgm:t>
    </dgm:pt>
    <dgm:pt modelId="{476DD530-C046-4BC0-9A42-B0E87AC02284}" type="sibTrans" cxnId="{37DCD9B0-7EF0-41B2-893B-0ACB5478E09D}">
      <dgm:prSet/>
      <dgm:spPr/>
      <dgm:t>
        <a:bodyPr/>
        <a:lstStyle/>
        <a:p>
          <a:endParaRPr lang="en-US"/>
        </a:p>
      </dgm:t>
    </dgm:pt>
    <dgm:pt modelId="{EABFA8A9-B72B-47A5-8DB6-10236F9BFD38}">
      <dgm:prSet/>
      <dgm:spPr/>
      <dgm:t>
        <a:bodyPr/>
        <a:lstStyle/>
        <a:p>
          <a:r>
            <a:rPr lang="de-DE" dirty="0"/>
            <a:t>Fakten zum Meeresspiegelanstieg</a:t>
          </a:r>
          <a:endParaRPr lang="en-US" dirty="0"/>
        </a:p>
      </dgm:t>
    </dgm:pt>
    <dgm:pt modelId="{FA1D3EF7-F4D6-4A34-8C8C-38132B319B82}" type="parTrans" cxnId="{E0B6F7A9-9638-409C-A39E-C22F83A8015A}">
      <dgm:prSet/>
      <dgm:spPr/>
      <dgm:t>
        <a:bodyPr/>
        <a:lstStyle/>
        <a:p>
          <a:endParaRPr lang="en-US"/>
        </a:p>
      </dgm:t>
    </dgm:pt>
    <dgm:pt modelId="{5686C63E-66FC-4F4C-8BA7-37B712B73D01}" type="sibTrans" cxnId="{E0B6F7A9-9638-409C-A39E-C22F83A8015A}">
      <dgm:prSet/>
      <dgm:spPr/>
      <dgm:t>
        <a:bodyPr/>
        <a:lstStyle/>
        <a:p>
          <a:endParaRPr lang="en-US"/>
        </a:p>
      </dgm:t>
    </dgm:pt>
    <dgm:pt modelId="{3B6F2CD0-8D8D-49F3-9396-629E0D5C0574}">
      <dgm:prSet/>
      <dgm:spPr/>
      <dgm:t>
        <a:bodyPr/>
        <a:lstStyle/>
        <a:p>
          <a:r>
            <a:rPr lang="de-DE" dirty="0"/>
            <a:t>Maßnahmen und Beispiele gegen den Klimawandel</a:t>
          </a:r>
          <a:endParaRPr lang="en-US" dirty="0"/>
        </a:p>
      </dgm:t>
    </dgm:pt>
    <dgm:pt modelId="{A6476780-F1F3-4D1B-99F6-E8EA35BC503F}" type="parTrans" cxnId="{1A4C039E-AFB5-4C5D-B5FB-493FF629D774}">
      <dgm:prSet/>
      <dgm:spPr/>
      <dgm:t>
        <a:bodyPr/>
        <a:lstStyle/>
        <a:p>
          <a:endParaRPr lang="en-US"/>
        </a:p>
      </dgm:t>
    </dgm:pt>
    <dgm:pt modelId="{241DA918-4A44-47D3-BDCD-170060B903DA}" type="sibTrans" cxnId="{1A4C039E-AFB5-4C5D-B5FB-493FF629D774}">
      <dgm:prSet/>
      <dgm:spPr/>
      <dgm:t>
        <a:bodyPr/>
        <a:lstStyle/>
        <a:p>
          <a:endParaRPr lang="en-US"/>
        </a:p>
      </dgm:t>
    </dgm:pt>
    <dgm:pt modelId="{0EECE868-EBAF-4FEA-8C4D-F9E2784FB354}">
      <dgm:prSet/>
      <dgm:spPr/>
      <dgm:t>
        <a:bodyPr/>
        <a:lstStyle/>
        <a:p>
          <a:r>
            <a:rPr lang="de-DE"/>
            <a:t>„The Big U“</a:t>
          </a:r>
          <a:endParaRPr lang="en-US"/>
        </a:p>
      </dgm:t>
    </dgm:pt>
    <dgm:pt modelId="{A7C1EA01-A12E-4F8D-9AB3-AA0AED0DA28B}" type="parTrans" cxnId="{86E4E926-1C4A-4247-8311-E8A8E091AD1D}">
      <dgm:prSet/>
      <dgm:spPr/>
      <dgm:t>
        <a:bodyPr/>
        <a:lstStyle/>
        <a:p>
          <a:endParaRPr lang="en-US"/>
        </a:p>
      </dgm:t>
    </dgm:pt>
    <dgm:pt modelId="{72E604FF-3D5A-4BA6-A1B5-3116FBC968EE}" type="sibTrans" cxnId="{86E4E926-1C4A-4247-8311-E8A8E091AD1D}">
      <dgm:prSet/>
      <dgm:spPr/>
      <dgm:t>
        <a:bodyPr/>
        <a:lstStyle/>
        <a:p>
          <a:endParaRPr lang="en-US"/>
        </a:p>
      </dgm:t>
    </dgm:pt>
    <dgm:pt modelId="{43AE8143-942A-7140-BB46-D80973016E7E}" type="pres">
      <dgm:prSet presAssocID="{65AC58B9-FC80-4BF2-B714-3C49E98D13F4}" presName="outerComposite" presStyleCnt="0">
        <dgm:presLayoutVars>
          <dgm:chMax val="5"/>
          <dgm:dir/>
          <dgm:resizeHandles val="exact"/>
        </dgm:presLayoutVars>
      </dgm:prSet>
      <dgm:spPr/>
    </dgm:pt>
    <dgm:pt modelId="{FC4A9918-3C40-C94F-9BFA-FC1D43D64C96}" type="pres">
      <dgm:prSet presAssocID="{65AC58B9-FC80-4BF2-B714-3C49E98D13F4}" presName="dummyMaxCanvas" presStyleCnt="0">
        <dgm:presLayoutVars/>
      </dgm:prSet>
      <dgm:spPr/>
    </dgm:pt>
    <dgm:pt modelId="{21CA80A0-04EF-3649-8ABF-2B855FF84EA9}" type="pres">
      <dgm:prSet presAssocID="{65AC58B9-FC80-4BF2-B714-3C49E98D13F4}" presName="FourNodes_1" presStyleLbl="node1" presStyleIdx="0" presStyleCnt="4">
        <dgm:presLayoutVars>
          <dgm:bulletEnabled val="1"/>
        </dgm:presLayoutVars>
      </dgm:prSet>
      <dgm:spPr/>
    </dgm:pt>
    <dgm:pt modelId="{0515E5D5-2811-2B43-BA22-7B835BCDE5A9}" type="pres">
      <dgm:prSet presAssocID="{65AC58B9-FC80-4BF2-B714-3C49E98D13F4}" presName="FourNodes_2" presStyleLbl="node1" presStyleIdx="1" presStyleCnt="4">
        <dgm:presLayoutVars>
          <dgm:bulletEnabled val="1"/>
        </dgm:presLayoutVars>
      </dgm:prSet>
      <dgm:spPr/>
    </dgm:pt>
    <dgm:pt modelId="{F78FEFAC-BB41-8942-BDF5-BE97A746649C}" type="pres">
      <dgm:prSet presAssocID="{65AC58B9-FC80-4BF2-B714-3C49E98D13F4}" presName="FourNodes_3" presStyleLbl="node1" presStyleIdx="2" presStyleCnt="4">
        <dgm:presLayoutVars>
          <dgm:bulletEnabled val="1"/>
        </dgm:presLayoutVars>
      </dgm:prSet>
      <dgm:spPr/>
    </dgm:pt>
    <dgm:pt modelId="{2A9BFF0E-6AB1-9F4C-B946-6E3E5CDB9519}" type="pres">
      <dgm:prSet presAssocID="{65AC58B9-FC80-4BF2-B714-3C49E98D13F4}" presName="FourNodes_4" presStyleLbl="node1" presStyleIdx="3" presStyleCnt="4">
        <dgm:presLayoutVars>
          <dgm:bulletEnabled val="1"/>
        </dgm:presLayoutVars>
      </dgm:prSet>
      <dgm:spPr/>
    </dgm:pt>
    <dgm:pt modelId="{67D2AB4B-93C3-5B48-B4EE-46D0CA6A8FD1}" type="pres">
      <dgm:prSet presAssocID="{65AC58B9-FC80-4BF2-B714-3C49E98D13F4}" presName="FourConn_1-2" presStyleLbl="fgAccFollowNode1" presStyleIdx="0" presStyleCnt="3">
        <dgm:presLayoutVars>
          <dgm:bulletEnabled val="1"/>
        </dgm:presLayoutVars>
      </dgm:prSet>
      <dgm:spPr/>
    </dgm:pt>
    <dgm:pt modelId="{635C828E-644A-8747-84C7-B10FF081CAE8}" type="pres">
      <dgm:prSet presAssocID="{65AC58B9-FC80-4BF2-B714-3C49E98D13F4}" presName="FourConn_2-3" presStyleLbl="fgAccFollowNode1" presStyleIdx="1" presStyleCnt="3">
        <dgm:presLayoutVars>
          <dgm:bulletEnabled val="1"/>
        </dgm:presLayoutVars>
      </dgm:prSet>
      <dgm:spPr/>
    </dgm:pt>
    <dgm:pt modelId="{AB29F3AE-B4EC-1D46-AF58-388DED22B9A7}" type="pres">
      <dgm:prSet presAssocID="{65AC58B9-FC80-4BF2-B714-3C49E98D13F4}" presName="FourConn_3-4" presStyleLbl="fgAccFollowNode1" presStyleIdx="2" presStyleCnt="3">
        <dgm:presLayoutVars>
          <dgm:bulletEnabled val="1"/>
        </dgm:presLayoutVars>
      </dgm:prSet>
      <dgm:spPr/>
    </dgm:pt>
    <dgm:pt modelId="{6D40B302-A8BD-4243-8D90-0E1E6930E441}" type="pres">
      <dgm:prSet presAssocID="{65AC58B9-FC80-4BF2-B714-3C49E98D13F4}" presName="FourNodes_1_text" presStyleLbl="node1" presStyleIdx="3" presStyleCnt="4">
        <dgm:presLayoutVars>
          <dgm:bulletEnabled val="1"/>
        </dgm:presLayoutVars>
      </dgm:prSet>
      <dgm:spPr/>
    </dgm:pt>
    <dgm:pt modelId="{8FF9ABB8-1FB7-2349-85D2-80F63FCD784E}" type="pres">
      <dgm:prSet presAssocID="{65AC58B9-FC80-4BF2-B714-3C49E98D13F4}" presName="FourNodes_2_text" presStyleLbl="node1" presStyleIdx="3" presStyleCnt="4">
        <dgm:presLayoutVars>
          <dgm:bulletEnabled val="1"/>
        </dgm:presLayoutVars>
      </dgm:prSet>
      <dgm:spPr/>
    </dgm:pt>
    <dgm:pt modelId="{718A25FE-9D77-3943-AFD5-D3D9336909EF}" type="pres">
      <dgm:prSet presAssocID="{65AC58B9-FC80-4BF2-B714-3C49E98D13F4}" presName="FourNodes_3_text" presStyleLbl="node1" presStyleIdx="3" presStyleCnt="4">
        <dgm:presLayoutVars>
          <dgm:bulletEnabled val="1"/>
        </dgm:presLayoutVars>
      </dgm:prSet>
      <dgm:spPr/>
    </dgm:pt>
    <dgm:pt modelId="{B5F9D862-C9E7-4149-B9BC-3CACAD4FBB88}" type="pres">
      <dgm:prSet presAssocID="{65AC58B9-FC80-4BF2-B714-3C49E98D13F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1BE8200-689C-604C-9473-42EEF6D0D7AD}" type="presOf" srcId="{EABFA8A9-B72B-47A5-8DB6-10236F9BFD38}" destId="{0515E5D5-2811-2B43-BA22-7B835BCDE5A9}" srcOrd="0" destOrd="0" presId="urn:microsoft.com/office/officeart/2005/8/layout/vProcess5"/>
    <dgm:cxn modelId="{EC1E100D-0DA2-7849-8E5A-36896330F2C5}" type="presOf" srcId="{3B6F2CD0-8D8D-49F3-9396-629E0D5C0574}" destId="{F78FEFAC-BB41-8942-BDF5-BE97A746649C}" srcOrd="0" destOrd="0" presId="urn:microsoft.com/office/officeart/2005/8/layout/vProcess5"/>
    <dgm:cxn modelId="{A1F0630D-C283-5442-AEE5-ABE658D88A37}" type="presOf" srcId="{476DD530-C046-4BC0-9A42-B0E87AC02284}" destId="{67D2AB4B-93C3-5B48-B4EE-46D0CA6A8FD1}" srcOrd="0" destOrd="0" presId="urn:microsoft.com/office/officeart/2005/8/layout/vProcess5"/>
    <dgm:cxn modelId="{70971D11-EC95-4444-ABE4-5F14EF6F36BE}" type="presOf" srcId="{3B6F2CD0-8D8D-49F3-9396-629E0D5C0574}" destId="{718A25FE-9D77-3943-AFD5-D3D9336909EF}" srcOrd="1" destOrd="0" presId="urn:microsoft.com/office/officeart/2005/8/layout/vProcess5"/>
    <dgm:cxn modelId="{E8BEA214-2328-4D43-9550-E528C7AAA0F6}" type="presOf" srcId="{5686C63E-66FC-4F4C-8BA7-37B712B73D01}" destId="{635C828E-644A-8747-84C7-B10FF081CAE8}" srcOrd="0" destOrd="0" presId="urn:microsoft.com/office/officeart/2005/8/layout/vProcess5"/>
    <dgm:cxn modelId="{86E4E926-1C4A-4247-8311-E8A8E091AD1D}" srcId="{65AC58B9-FC80-4BF2-B714-3C49E98D13F4}" destId="{0EECE868-EBAF-4FEA-8C4D-F9E2784FB354}" srcOrd="3" destOrd="0" parTransId="{A7C1EA01-A12E-4F8D-9AB3-AA0AED0DA28B}" sibTransId="{72E604FF-3D5A-4BA6-A1B5-3116FBC968EE}"/>
    <dgm:cxn modelId="{49EF5F2E-88B5-3143-B4A8-9A8973273441}" type="presOf" srcId="{E72D63E6-2B0E-41D0-ACAF-577B5766AF68}" destId="{6D40B302-A8BD-4243-8D90-0E1E6930E441}" srcOrd="1" destOrd="0" presId="urn:microsoft.com/office/officeart/2005/8/layout/vProcess5"/>
    <dgm:cxn modelId="{A5125B36-7E3C-D44D-B2A1-4F39F7263469}" type="presOf" srcId="{EABFA8A9-B72B-47A5-8DB6-10236F9BFD38}" destId="{8FF9ABB8-1FB7-2349-85D2-80F63FCD784E}" srcOrd="1" destOrd="0" presId="urn:microsoft.com/office/officeart/2005/8/layout/vProcess5"/>
    <dgm:cxn modelId="{9C46FD62-67F0-2747-946A-9A10E31706CC}" type="presOf" srcId="{0EECE868-EBAF-4FEA-8C4D-F9E2784FB354}" destId="{B5F9D862-C9E7-4149-B9BC-3CACAD4FBB88}" srcOrd="1" destOrd="0" presId="urn:microsoft.com/office/officeart/2005/8/layout/vProcess5"/>
    <dgm:cxn modelId="{8C028069-DE27-654C-80BD-02FA477B3C4D}" type="presOf" srcId="{65AC58B9-FC80-4BF2-B714-3C49E98D13F4}" destId="{43AE8143-942A-7140-BB46-D80973016E7E}" srcOrd="0" destOrd="0" presId="urn:microsoft.com/office/officeart/2005/8/layout/vProcess5"/>
    <dgm:cxn modelId="{307F1676-8060-6343-95B8-24ED1BAA09BB}" type="presOf" srcId="{E72D63E6-2B0E-41D0-ACAF-577B5766AF68}" destId="{21CA80A0-04EF-3649-8ABF-2B855FF84EA9}" srcOrd="0" destOrd="0" presId="urn:microsoft.com/office/officeart/2005/8/layout/vProcess5"/>
    <dgm:cxn modelId="{C37ECE94-02FE-1646-804F-69D30E69475B}" type="presOf" srcId="{241DA918-4A44-47D3-BDCD-170060B903DA}" destId="{AB29F3AE-B4EC-1D46-AF58-388DED22B9A7}" srcOrd="0" destOrd="0" presId="urn:microsoft.com/office/officeart/2005/8/layout/vProcess5"/>
    <dgm:cxn modelId="{1A4C039E-AFB5-4C5D-B5FB-493FF629D774}" srcId="{65AC58B9-FC80-4BF2-B714-3C49E98D13F4}" destId="{3B6F2CD0-8D8D-49F3-9396-629E0D5C0574}" srcOrd="2" destOrd="0" parTransId="{A6476780-F1F3-4D1B-99F6-E8EA35BC503F}" sibTransId="{241DA918-4A44-47D3-BDCD-170060B903DA}"/>
    <dgm:cxn modelId="{E0B6F7A9-9638-409C-A39E-C22F83A8015A}" srcId="{65AC58B9-FC80-4BF2-B714-3C49E98D13F4}" destId="{EABFA8A9-B72B-47A5-8DB6-10236F9BFD38}" srcOrd="1" destOrd="0" parTransId="{FA1D3EF7-F4D6-4A34-8C8C-38132B319B82}" sibTransId="{5686C63E-66FC-4F4C-8BA7-37B712B73D01}"/>
    <dgm:cxn modelId="{47E8FFAE-CC70-9B4F-A923-804DC7405250}" type="presOf" srcId="{0EECE868-EBAF-4FEA-8C4D-F9E2784FB354}" destId="{2A9BFF0E-6AB1-9F4C-B946-6E3E5CDB9519}" srcOrd="0" destOrd="0" presId="urn:microsoft.com/office/officeart/2005/8/layout/vProcess5"/>
    <dgm:cxn modelId="{37DCD9B0-7EF0-41B2-893B-0ACB5478E09D}" srcId="{65AC58B9-FC80-4BF2-B714-3C49E98D13F4}" destId="{E72D63E6-2B0E-41D0-ACAF-577B5766AF68}" srcOrd="0" destOrd="0" parTransId="{57E14D43-3941-4533-9629-D2AFFAAE1118}" sibTransId="{476DD530-C046-4BC0-9A42-B0E87AC02284}"/>
    <dgm:cxn modelId="{6D599562-21F5-6C4B-BA67-F4E79D0DA7AE}" type="presParOf" srcId="{43AE8143-942A-7140-BB46-D80973016E7E}" destId="{FC4A9918-3C40-C94F-9BFA-FC1D43D64C96}" srcOrd="0" destOrd="0" presId="urn:microsoft.com/office/officeart/2005/8/layout/vProcess5"/>
    <dgm:cxn modelId="{8F66B1D6-BA7C-8A43-8832-B07914AFA8CD}" type="presParOf" srcId="{43AE8143-942A-7140-BB46-D80973016E7E}" destId="{21CA80A0-04EF-3649-8ABF-2B855FF84EA9}" srcOrd="1" destOrd="0" presId="urn:microsoft.com/office/officeart/2005/8/layout/vProcess5"/>
    <dgm:cxn modelId="{093E7737-BB04-074F-9846-ECD119546AB5}" type="presParOf" srcId="{43AE8143-942A-7140-BB46-D80973016E7E}" destId="{0515E5D5-2811-2B43-BA22-7B835BCDE5A9}" srcOrd="2" destOrd="0" presId="urn:microsoft.com/office/officeart/2005/8/layout/vProcess5"/>
    <dgm:cxn modelId="{5FF654EC-F5E9-A14B-9F32-B121101AEF57}" type="presParOf" srcId="{43AE8143-942A-7140-BB46-D80973016E7E}" destId="{F78FEFAC-BB41-8942-BDF5-BE97A746649C}" srcOrd="3" destOrd="0" presId="urn:microsoft.com/office/officeart/2005/8/layout/vProcess5"/>
    <dgm:cxn modelId="{562E9E8F-600F-0240-9862-7CA5D6C0F97D}" type="presParOf" srcId="{43AE8143-942A-7140-BB46-D80973016E7E}" destId="{2A9BFF0E-6AB1-9F4C-B946-6E3E5CDB9519}" srcOrd="4" destOrd="0" presId="urn:microsoft.com/office/officeart/2005/8/layout/vProcess5"/>
    <dgm:cxn modelId="{D619CA04-8BA3-D94F-A9DB-1119469CB28F}" type="presParOf" srcId="{43AE8143-942A-7140-BB46-D80973016E7E}" destId="{67D2AB4B-93C3-5B48-B4EE-46D0CA6A8FD1}" srcOrd="5" destOrd="0" presId="urn:microsoft.com/office/officeart/2005/8/layout/vProcess5"/>
    <dgm:cxn modelId="{C37DA3F6-F6AD-5443-83E5-5F7083670113}" type="presParOf" srcId="{43AE8143-942A-7140-BB46-D80973016E7E}" destId="{635C828E-644A-8747-84C7-B10FF081CAE8}" srcOrd="6" destOrd="0" presId="urn:microsoft.com/office/officeart/2005/8/layout/vProcess5"/>
    <dgm:cxn modelId="{BCAC82AD-8E44-F84D-8849-4C9F1233A37B}" type="presParOf" srcId="{43AE8143-942A-7140-BB46-D80973016E7E}" destId="{AB29F3AE-B4EC-1D46-AF58-388DED22B9A7}" srcOrd="7" destOrd="0" presId="urn:microsoft.com/office/officeart/2005/8/layout/vProcess5"/>
    <dgm:cxn modelId="{CE81BC3E-5086-B24C-8547-98DC9A219026}" type="presParOf" srcId="{43AE8143-942A-7140-BB46-D80973016E7E}" destId="{6D40B302-A8BD-4243-8D90-0E1E6930E441}" srcOrd="8" destOrd="0" presId="urn:microsoft.com/office/officeart/2005/8/layout/vProcess5"/>
    <dgm:cxn modelId="{5D082555-B80A-E64A-B97B-38E7797BD55F}" type="presParOf" srcId="{43AE8143-942A-7140-BB46-D80973016E7E}" destId="{8FF9ABB8-1FB7-2349-85D2-80F63FCD784E}" srcOrd="9" destOrd="0" presId="urn:microsoft.com/office/officeart/2005/8/layout/vProcess5"/>
    <dgm:cxn modelId="{13660A03-8252-1B4B-B584-A1899FA3F868}" type="presParOf" srcId="{43AE8143-942A-7140-BB46-D80973016E7E}" destId="{718A25FE-9D77-3943-AFD5-D3D9336909EF}" srcOrd="10" destOrd="0" presId="urn:microsoft.com/office/officeart/2005/8/layout/vProcess5"/>
    <dgm:cxn modelId="{78842DDB-6AC9-D548-99A6-9029CAED4642}" type="presParOf" srcId="{43AE8143-942A-7140-BB46-D80973016E7E}" destId="{B5F9D862-C9E7-4149-B9BC-3CACAD4FBB8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2EFD4-96F0-4DEB-8EC9-723FB29AC535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D7B5428-5F4D-4B8F-9EAA-D356E60D3DC0}">
      <dgm:prSet/>
      <dgm:spPr/>
      <dgm:t>
        <a:bodyPr/>
        <a:lstStyle/>
        <a:p>
          <a:r>
            <a:rPr lang="de-DE"/>
            <a:t>Temperatur:  </a:t>
          </a:r>
          <a:endParaRPr lang="en-US"/>
        </a:p>
      </dgm:t>
    </dgm:pt>
    <dgm:pt modelId="{C291AD0F-3A33-413C-A130-906590D574BF}" type="parTrans" cxnId="{DCDD01BC-1717-4806-9A86-56E44FDA8CEF}">
      <dgm:prSet/>
      <dgm:spPr/>
      <dgm:t>
        <a:bodyPr/>
        <a:lstStyle/>
        <a:p>
          <a:endParaRPr lang="en-US"/>
        </a:p>
      </dgm:t>
    </dgm:pt>
    <dgm:pt modelId="{2B3A2F64-6BC2-4038-ABD3-7D3AA4EE9B48}" type="sibTrans" cxnId="{DCDD01BC-1717-4806-9A86-56E44FDA8CEF}">
      <dgm:prSet/>
      <dgm:spPr/>
      <dgm:t>
        <a:bodyPr/>
        <a:lstStyle/>
        <a:p>
          <a:endParaRPr lang="en-US"/>
        </a:p>
      </dgm:t>
    </dgm:pt>
    <dgm:pt modelId="{4D51B69C-4FB0-4E88-B474-298310FF3D0E}">
      <dgm:prSet/>
      <dgm:spPr/>
      <dgm:t>
        <a:bodyPr/>
        <a:lstStyle/>
        <a:p>
          <a:r>
            <a:rPr lang="de-DE" dirty="0"/>
            <a:t>Anstieg zwischen 1901 und 2016 durchschnittlich um 1,0</a:t>
          </a:r>
          <a:r>
            <a:rPr lang="de-DE" b="1" dirty="0"/>
            <a:t> °</a:t>
          </a:r>
          <a:r>
            <a:rPr lang="de-DE" dirty="0"/>
            <a:t>C</a:t>
          </a:r>
          <a:endParaRPr lang="en-US" dirty="0"/>
        </a:p>
      </dgm:t>
    </dgm:pt>
    <dgm:pt modelId="{05BC3DF3-7127-4069-8803-D086C4D383FC}" type="parTrans" cxnId="{3EEAFB16-73BF-4191-AD9D-C27F542E39E3}">
      <dgm:prSet/>
      <dgm:spPr/>
      <dgm:t>
        <a:bodyPr/>
        <a:lstStyle/>
        <a:p>
          <a:endParaRPr lang="en-US"/>
        </a:p>
      </dgm:t>
    </dgm:pt>
    <dgm:pt modelId="{754C6910-5E22-4ECC-B3F8-1C5EDFE4B816}" type="sibTrans" cxnId="{3EEAFB16-73BF-4191-AD9D-C27F542E39E3}">
      <dgm:prSet/>
      <dgm:spPr/>
      <dgm:t>
        <a:bodyPr/>
        <a:lstStyle/>
        <a:p>
          <a:endParaRPr lang="en-US"/>
        </a:p>
      </dgm:t>
    </dgm:pt>
    <dgm:pt modelId="{166F92CE-8FB5-4889-BEC6-3160BC8D449C}">
      <dgm:prSet/>
      <dgm:spPr/>
      <dgm:t>
        <a:bodyPr/>
        <a:lstStyle/>
        <a:p>
          <a:r>
            <a:rPr lang="de-DE"/>
            <a:t>Stärkste Zunahme:  Westliche Staaten</a:t>
          </a:r>
          <a:endParaRPr lang="en-US"/>
        </a:p>
      </dgm:t>
    </dgm:pt>
    <dgm:pt modelId="{B2BAB468-163E-4321-9443-61B6262F86F1}" type="parTrans" cxnId="{AD36BA70-DB00-4F28-A513-1C60C3E38F92}">
      <dgm:prSet/>
      <dgm:spPr/>
      <dgm:t>
        <a:bodyPr/>
        <a:lstStyle/>
        <a:p>
          <a:endParaRPr lang="en-US"/>
        </a:p>
      </dgm:t>
    </dgm:pt>
    <dgm:pt modelId="{7C94A590-F707-4414-9C87-5A8ED491F4BD}" type="sibTrans" cxnId="{AD36BA70-DB00-4F28-A513-1C60C3E38F92}">
      <dgm:prSet/>
      <dgm:spPr/>
      <dgm:t>
        <a:bodyPr/>
        <a:lstStyle/>
        <a:p>
          <a:endParaRPr lang="en-US"/>
        </a:p>
      </dgm:t>
    </dgm:pt>
    <dgm:pt modelId="{E6A73A73-8AF4-42A2-B4CB-B51FA5B8510C}">
      <dgm:prSet/>
      <dgm:spPr/>
      <dgm:t>
        <a:bodyPr/>
        <a:lstStyle/>
        <a:p>
          <a:r>
            <a:rPr lang="de-DE"/>
            <a:t>Teilweise Abnahme: Südöstliche Staaten</a:t>
          </a:r>
          <a:endParaRPr lang="en-US"/>
        </a:p>
      </dgm:t>
    </dgm:pt>
    <dgm:pt modelId="{18C49C09-527E-41BB-95E3-29D53EFA06AA}" type="parTrans" cxnId="{C7EC4845-5E3F-4E50-85A3-47F68FFA2443}">
      <dgm:prSet/>
      <dgm:spPr/>
      <dgm:t>
        <a:bodyPr/>
        <a:lstStyle/>
        <a:p>
          <a:endParaRPr lang="en-US"/>
        </a:p>
      </dgm:t>
    </dgm:pt>
    <dgm:pt modelId="{B06476C1-A9D4-484C-BF6C-8395CD8D8571}" type="sibTrans" cxnId="{C7EC4845-5E3F-4E50-85A3-47F68FFA2443}">
      <dgm:prSet/>
      <dgm:spPr/>
      <dgm:t>
        <a:bodyPr/>
        <a:lstStyle/>
        <a:p>
          <a:endParaRPr lang="en-US"/>
        </a:p>
      </dgm:t>
    </dgm:pt>
    <dgm:pt modelId="{B727C6C1-B08D-47A2-9B50-17E02DD20E29}">
      <dgm:prSet/>
      <dgm:spPr/>
      <dgm:t>
        <a:bodyPr/>
        <a:lstStyle/>
        <a:p>
          <a:r>
            <a:rPr lang="de-DE"/>
            <a:t>Generell: Deutliche Abnahme kalter Nächte </a:t>
          </a:r>
          <a:endParaRPr lang="en-US"/>
        </a:p>
      </dgm:t>
    </dgm:pt>
    <dgm:pt modelId="{B324B64E-C6DC-418E-BA0F-BD1B07C93483}" type="parTrans" cxnId="{A120075B-8116-497F-8A34-0E8DB3FD0DFC}">
      <dgm:prSet/>
      <dgm:spPr/>
      <dgm:t>
        <a:bodyPr/>
        <a:lstStyle/>
        <a:p>
          <a:endParaRPr lang="en-US"/>
        </a:p>
      </dgm:t>
    </dgm:pt>
    <dgm:pt modelId="{370EDE01-5DD6-4D04-BE82-9B6A9AA83B6A}" type="sibTrans" cxnId="{A120075B-8116-497F-8A34-0E8DB3FD0DFC}">
      <dgm:prSet/>
      <dgm:spPr/>
      <dgm:t>
        <a:bodyPr/>
        <a:lstStyle/>
        <a:p>
          <a:endParaRPr lang="en-US"/>
        </a:p>
      </dgm:t>
    </dgm:pt>
    <dgm:pt modelId="{2EEBBEC8-26EC-744B-A9CA-D868F1A6F1AC}" type="pres">
      <dgm:prSet presAssocID="{26B2EFD4-96F0-4DEB-8EC9-723FB29AC535}" presName="diagram" presStyleCnt="0">
        <dgm:presLayoutVars>
          <dgm:dir/>
          <dgm:resizeHandles val="exact"/>
        </dgm:presLayoutVars>
      </dgm:prSet>
      <dgm:spPr/>
    </dgm:pt>
    <dgm:pt modelId="{8EAA944D-F156-C949-8A7A-B5A79CCA6322}" type="pres">
      <dgm:prSet presAssocID="{6D7B5428-5F4D-4B8F-9EAA-D356E60D3DC0}" presName="node" presStyleLbl="node1" presStyleIdx="0" presStyleCnt="5">
        <dgm:presLayoutVars>
          <dgm:bulletEnabled val="1"/>
        </dgm:presLayoutVars>
      </dgm:prSet>
      <dgm:spPr/>
    </dgm:pt>
    <dgm:pt modelId="{A77A67D7-DD51-D742-84F2-D2FADDDE88F0}" type="pres">
      <dgm:prSet presAssocID="{2B3A2F64-6BC2-4038-ABD3-7D3AA4EE9B48}" presName="sibTrans" presStyleLbl="sibTrans2D1" presStyleIdx="0" presStyleCnt="4"/>
      <dgm:spPr/>
    </dgm:pt>
    <dgm:pt modelId="{5E9B1C76-C52A-DD47-A30E-1818388C0578}" type="pres">
      <dgm:prSet presAssocID="{2B3A2F64-6BC2-4038-ABD3-7D3AA4EE9B48}" presName="connectorText" presStyleLbl="sibTrans2D1" presStyleIdx="0" presStyleCnt="4"/>
      <dgm:spPr/>
    </dgm:pt>
    <dgm:pt modelId="{63EE7D9D-1085-8F40-A3F2-0DFFDEF08D7A}" type="pres">
      <dgm:prSet presAssocID="{4D51B69C-4FB0-4E88-B474-298310FF3D0E}" presName="node" presStyleLbl="node1" presStyleIdx="1" presStyleCnt="5">
        <dgm:presLayoutVars>
          <dgm:bulletEnabled val="1"/>
        </dgm:presLayoutVars>
      </dgm:prSet>
      <dgm:spPr/>
    </dgm:pt>
    <dgm:pt modelId="{537F995E-BA56-DA4F-B141-6752B9DDF299}" type="pres">
      <dgm:prSet presAssocID="{754C6910-5E22-4ECC-B3F8-1C5EDFE4B816}" presName="sibTrans" presStyleLbl="sibTrans2D1" presStyleIdx="1" presStyleCnt="4"/>
      <dgm:spPr/>
    </dgm:pt>
    <dgm:pt modelId="{1F641222-BF40-B44B-834B-BA69D2727BAC}" type="pres">
      <dgm:prSet presAssocID="{754C6910-5E22-4ECC-B3F8-1C5EDFE4B816}" presName="connectorText" presStyleLbl="sibTrans2D1" presStyleIdx="1" presStyleCnt="4"/>
      <dgm:spPr/>
    </dgm:pt>
    <dgm:pt modelId="{FD564CF8-5C85-3A44-97F7-7F23C23C6C62}" type="pres">
      <dgm:prSet presAssocID="{166F92CE-8FB5-4889-BEC6-3160BC8D449C}" presName="node" presStyleLbl="node1" presStyleIdx="2" presStyleCnt="5">
        <dgm:presLayoutVars>
          <dgm:bulletEnabled val="1"/>
        </dgm:presLayoutVars>
      </dgm:prSet>
      <dgm:spPr/>
    </dgm:pt>
    <dgm:pt modelId="{B2927C33-754E-3442-B35E-1E8EA4D78158}" type="pres">
      <dgm:prSet presAssocID="{7C94A590-F707-4414-9C87-5A8ED491F4BD}" presName="sibTrans" presStyleLbl="sibTrans2D1" presStyleIdx="2" presStyleCnt="4"/>
      <dgm:spPr/>
    </dgm:pt>
    <dgm:pt modelId="{E7B01DAC-049B-E64D-BD8C-EF165A1BAF3A}" type="pres">
      <dgm:prSet presAssocID="{7C94A590-F707-4414-9C87-5A8ED491F4BD}" presName="connectorText" presStyleLbl="sibTrans2D1" presStyleIdx="2" presStyleCnt="4"/>
      <dgm:spPr/>
    </dgm:pt>
    <dgm:pt modelId="{040F256C-7A3D-B240-B3A3-202816427EF0}" type="pres">
      <dgm:prSet presAssocID="{E6A73A73-8AF4-42A2-B4CB-B51FA5B8510C}" presName="node" presStyleLbl="node1" presStyleIdx="3" presStyleCnt="5">
        <dgm:presLayoutVars>
          <dgm:bulletEnabled val="1"/>
        </dgm:presLayoutVars>
      </dgm:prSet>
      <dgm:spPr/>
    </dgm:pt>
    <dgm:pt modelId="{9FBEBDA8-B17A-AB4A-B301-F3FF5C3E377D}" type="pres">
      <dgm:prSet presAssocID="{B06476C1-A9D4-484C-BF6C-8395CD8D8571}" presName="sibTrans" presStyleLbl="sibTrans2D1" presStyleIdx="3" presStyleCnt="4"/>
      <dgm:spPr/>
    </dgm:pt>
    <dgm:pt modelId="{CD7F8714-D179-3F48-B816-79AA6B9785DB}" type="pres">
      <dgm:prSet presAssocID="{B06476C1-A9D4-484C-BF6C-8395CD8D8571}" presName="connectorText" presStyleLbl="sibTrans2D1" presStyleIdx="3" presStyleCnt="4"/>
      <dgm:spPr/>
    </dgm:pt>
    <dgm:pt modelId="{C3F2B6EB-BDA2-3641-8501-65CB42E4B6B3}" type="pres">
      <dgm:prSet presAssocID="{B727C6C1-B08D-47A2-9B50-17E02DD20E29}" presName="node" presStyleLbl="node1" presStyleIdx="4" presStyleCnt="5">
        <dgm:presLayoutVars>
          <dgm:bulletEnabled val="1"/>
        </dgm:presLayoutVars>
      </dgm:prSet>
      <dgm:spPr/>
    </dgm:pt>
  </dgm:ptLst>
  <dgm:cxnLst>
    <dgm:cxn modelId="{3CB88414-E8E2-9045-8D72-1C84C62C7D71}" type="presOf" srcId="{754C6910-5E22-4ECC-B3F8-1C5EDFE4B816}" destId="{1F641222-BF40-B44B-834B-BA69D2727BAC}" srcOrd="1" destOrd="0" presId="urn:microsoft.com/office/officeart/2005/8/layout/process5"/>
    <dgm:cxn modelId="{3EEAFB16-73BF-4191-AD9D-C27F542E39E3}" srcId="{26B2EFD4-96F0-4DEB-8EC9-723FB29AC535}" destId="{4D51B69C-4FB0-4E88-B474-298310FF3D0E}" srcOrd="1" destOrd="0" parTransId="{05BC3DF3-7127-4069-8803-D086C4D383FC}" sibTransId="{754C6910-5E22-4ECC-B3F8-1C5EDFE4B816}"/>
    <dgm:cxn modelId="{96AB9828-0572-6E4A-96FC-BB0673CFD336}" type="presOf" srcId="{E6A73A73-8AF4-42A2-B4CB-B51FA5B8510C}" destId="{040F256C-7A3D-B240-B3A3-202816427EF0}" srcOrd="0" destOrd="0" presId="urn:microsoft.com/office/officeart/2005/8/layout/process5"/>
    <dgm:cxn modelId="{9604622B-B76A-944B-8696-45A16952D0CC}" type="presOf" srcId="{7C94A590-F707-4414-9C87-5A8ED491F4BD}" destId="{E7B01DAC-049B-E64D-BD8C-EF165A1BAF3A}" srcOrd="1" destOrd="0" presId="urn:microsoft.com/office/officeart/2005/8/layout/process5"/>
    <dgm:cxn modelId="{82718344-5FDE-E64B-B74E-C10AFA1DE6B5}" type="presOf" srcId="{26B2EFD4-96F0-4DEB-8EC9-723FB29AC535}" destId="{2EEBBEC8-26EC-744B-A9CA-D868F1A6F1AC}" srcOrd="0" destOrd="0" presId="urn:microsoft.com/office/officeart/2005/8/layout/process5"/>
    <dgm:cxn modelId="{C7EC4845-5E3F-4E50-85A3-47F68FFA2443}" srcId="{26B2EFD4-96F0-4DEB-8EC9-723FB29AC535}" destId="{E6A73A73-8AF4-42A2-B4CB-B51FA5B8510C}" srcOrd="3" destOrd="0" parTransId="{18C49C09-527E-41BB-95E3-29D53EFA06AA}" sibTransId="{B06476C1-A9D4-484C-BF6C-8395CD8D8571}"/>
    <dgm:cxn modelId="{6F90B14B-A0BB-FC42-BBD9-3873F1A2ED5F}" type="presOf" srcId="{4D51B69C-4FB0-4E88-B474-298310FF3D0E}" destId="{63EE7D9D-1085-8F40-A3F2-0DFFDEF08D7A}" srcOrd="0" destOrd="0" presId="urn:microsoft.com/office/officeart/2005/8/layout/process5"/>
    <dgm:cxn modelId="{A120075B-8116-497F-8A34-0E8DB3FD0DFC}" srcId="{26B2EFD4-96F0-4DEB-8EC9-723FB29AC535}" destId="{B727C6C1-B08D-47A2-9B50-17E02DD20E29}" srcOrd="4" destOrd="0" parTransId="{B324B64E-C6DC-418E-BA0F-BD1B07C93483}" sibTransId="{370EDE01-5DD6-4D04-BE82-9B6A9AA83B6A}"/>
    <dgm:cxn modelId="{56EF4D5E-08FA-1C4C-B94E-9DC62BC65A34}" type="presOf" srcId="{B06476C1-A9D4-484C-BF6C-8395CD8D8571}" destId="{CD7F8714-D179-3F48-B816-79AA6B9785DB}" srcOrd="1" destOrd="0" presId="urn:microsoft.com/office/officeart/2005/8/layout/process5"/>
    <dgm:cxn modelId="{7E05BE64-27D1-6D4F-9DFE-43521CD6B31D}" type="presOf" srcId="{754C6910-5E22-4ECC-B3F8-1C5EDFE4B816}" destId="{537F995E-BA56-DA4F-B141-6752B9DDF299}" srcOrd="0" destOrd="0" presId="urn:microsoft.com/office/officeart/2005/8/layout/process5"/>
    <dgm:cxn modelId="{ACEEB06D-F6C3-A04D-A3EB-05B5ECD415DE}" type="presOf" srcId="{166F92CE-8FB5-4889-BEC6-3160BC8D449C}" destId="{FD564CF8-5C85-3A44-97F7-7F23C23C6C62}" srcOrd="0" destOrd="0" presId="urn:microsoft.com/office/officeart/2005/8/layout/process5"/>
    <dgm:cxn modelId="{AD36BA70-DB00-4F28-A513-1C60C3E38F92}" srcId="{26B2EFD4-96F0-4DEB-8EC9-723FB29AC535}" destId="{166F92CE-8FB5-4889-BEC6-3160BC8D449C}" srcOrd="2" destOrd="0" parTransId="{B2BAB468-163E-4321-9443-61B6262F86F1}" sibTransId="{7C94A590-F707-4414-9C87-5A8ED491F4BD}"/>
    <dgm:cxn modelId="{2277667D-8EEB-364C-BDE3-46B102E61FB0}" type="presOf" srcId="{7C94A590-F707-4414-9C87-5A8ED491F4BD}" destId="{B2927C33-754E-3442-B35E-1E8EA4D78158}" srcOrd="0" destOrd="0" presId="urn:microsoft.com/office/officeart/2005/8/layout/process5"/>
    <dgm:cxn modelId="{21124F89-9EFD-D544-893D-A5E10B8C00C5}" type="presOf" srcId="{B727C6C1-B08D-47A2-9B50-17E02DD20E29}" destId="{C3F2B6EB-BDA2-3641-8501-65CB42E4B6B3}" srcOrd="0" destOrd="0" presId="urn:microsoft.com/office/officeart/2005/8/layout/process5"/>
    <dgm:cxn modelId="{35D66794-3E71-FE4E-B8D3-8ED9577276A9}" type="presOf" srcId="{2B3A2F64-6BC2-4038-ABD3-7D3AA4EE9B48}" destId="{A77A67D7-DD51-D742-84F2-D2FADDDE88F0}" srcOrd="0" destOrd="0" presId="urn:microsoft.com/office/officeart/2005/8/layout/process5"/>
    <dgm:cxn modelId="{BEC8D698-229A-7145-920C-5DB2608067F5}" type="presOf" srcId="{6D7B5428-5F4D-4B8F-9EAA-D356E60D3DC0}" destId="{8EAA944D-F156-C949-8A7A-B5A79CCA6322}" srcOrd="0" destOrd="0" presId="urn:microsoft.com/office/officeart/2005/8/layout/process5"/>
    <dgm:cxn modelId="{F921E3AA-BB30-2143-AF30-F9F7BA234C10}" type="presOf" srcId="{B06476C1-A9D4-484C-BF6C-8395CD8D8571}" destId="{9FBEBDA8-B17A-AB4A-B301-F3FF5C3E377D}" srcOrd="0" destOrd="0" presId="urn:microsoft.com/office/officeart/2005/8/layout/process5"/>
    <dgm:cxn modelId="{DCDD01BC-1717-4806-9A86-56E44FDA8CEF}" srcId="{26B2EFD4-96F0-4DEB-8EC9-723FB29AC535}" destId="{6D7B5428-5F4D-4B8F-9EAA-D356E60D3DC0}" srcOrd="0" destOrd="0" parTransId="{C291AD0F-3A33-413C-A130-906590D574BF}" sibTransId="{2B3A2F64-6BC2-4038-ABD3-7D3AA4EE9B48}"/>
    <dgm:cxn modelId="{F88E5BC1-369A-3646-9C54-BDAE0CA3F148}" type="presOf" srcId="{2B3A2F64-6BC2-4038-ABD3-7D3AA4EE9B48}" destId="{5E9B1C76-C52A-DD47-A30E-1818388C0578}" srcOrd="1" destOrd="0" presId="urn:microsoft.com/office/officeart/2005/8/layout/process5"/>
    <dgm:cxn modelId="{778D0491-735F-1144-98B0-52BE84329AF9}" type="presParOf" srcId="{2EEBBEC8-26EC-744B-A9CA-D868F1A6F1AC}" destId="{8EAA944D-F156-C949-8A7A-B5A79CCA6322}" srcOrd="0" destOrd="0" presId="urn:microsoft.com/office/officeart/2005/8/layout/process5"/>
    <dgm:cxn modelId="{F6428135-2DB9-E347-A859-5767B9EDA8CB}" type="presParOf" srcId="{2EEBBEC8-26EC-744B-A9CA-D868F1A6F1AC}" destId="{A77A67D7-DD51-D742-84F2-D2FADDDE88F0}" srcOrd="1" destOrd="0" presId="urn:microsoft.com/office/officeart/2005/8/layout/process5"/>
    <dgm:cxn modelId="{7DEFB7AD-51E1-4B49-AFDD-7AB4B0FDADF0}" type="presParOf" srcId="{A77A67D7-DD51-D742-84F2-D2FADDDE88F0}" destId="{5E9B1C76-C52A-DD47-A30E-1818388C0578}" srcOrd="0" destOrd="0" presId="urn:microsoft.com/office/officeart/2005/8/layout/process5"/>
    <dgm:cxn modelId="{5085DF3C-AB5E-A84B-8356-4AC41CEC7014}" type="presParOf" srcId="{2EEBBEC8-26EC-744B-A9CA-D868F1A6F1AC}" destId="{63EE7D9D-1085-8F40-A3F2-0DFFDEF08D7A}" srcOrd="2" destOrd="0" presId="urn:microsoft.com/office/officeart/2005/8/layout/process5"/>
    <dgm:cxn modelId="{7EA9731F-7B31-AD4B-AC3A-0AA88B762AA1}" type="presParOf" srcId="{2EEBBEC8-26EC-744B-A9CA-D868F1A6F1AC}" destId="{537F995E-BA56-DA4F-B141-6752B9DDF299}" srcOrd="3" destOrd="0" presId="urn:microsoft.com/office/officeart/2005/8/layout/process5"/>
    <dgm:cxn modelId="{9D8EFAE6-FF3A-6044-BB84-5E3EB7B22F2E}" type="presParOf" srcId="{537F995E-BA56-DA4F-B141-6752B9DDF299}" destId="{1F641222-BF40-B44B-834B-BA69D2727BAC}" srcOrd="0" destOrd="0" presId="urn:microsoft.com/office/officeart/2005/8/layout/process5"/>
    <dgm:cxn modelId="{D57BD834-1673-C84D-80C2-AED82551319B}" type="presParOf" srcId="{2EEBBEC8-26EC-744B-A9CA-D868F1A6F1AC}" destId="{FD564CF8-5C85-3A44-97F7-7F23C23C6C62}" srcOrd="4" destOrd="0" presId="urn:microsoft.com/office/officeart/2005/8/layout/process5"/>
    <dgm:cxn modelId="{140EB1C7-1BFD-CC44-930D-B7A3BFB06725}" type="presParOf" srcId="{2EEBBEC8-26EC-744B-A9CA-D868F1A6F1AC}" destId="{B2927C33-754E-3442-B35E-1E8EA4D78158}" srcOrd="5" destOrd="0" presId="urn:microsoft.com/office/officeart/2005/8/layout/process5"/>
    <dgm:cxn modelId="{83725CFF-C032-4345-80B0-565B55231010}" type="presParOf" srcId="{B2927C33-754E-3442-B35E-1E8EA4D78158}" destId="{E7B01DAC-049B-E64D-BD8C-EF165A1BAF3A}" srcOrd="0" destOrd="0" presId="urn:microsoft.com/office/officeart/2005/8/layout/process5"/>
    <dgm:cxn modelId="{56390412-D521-0840-833E-58A8BF6AC771}" type="presParOf" srcId="{2EEBBEC8-26EC-744B-A9CA-D868F1A6F1AC}" destId="{040F256C-7A3D-B240-B3A3-202816427EF0}" srcOrd="6" destOrd="0" presId="urn:microsoft.com/office/officeart/2005/8/layout/process5"/>
    <dgm:cxn modelId="{FAD2BED0-CAD8-8149-B24F-39A3190E87A5}" type="presParOf" srcId="{2EEBBEC8-26EC-744B-A9CA-D868F1A6F1AC}" destId="{9FBEBDA8-B17A-AB4A-B301-F3FF5C3E377D}" srcOrd="7" destOrd="0" presId="urn:microsoft.com/office/officeart/2005/8/layout/process5"/>
    <dgm:cxn modelId="{B80A1607-AC62-114F-969E-1DE30D040A24}" type="presParOf" srcId="{9FBEBDA8-B17A-AB4A-B301-F3FF5C3E377D}" destId="{CD7F8714-D179-3F48-B816-79AA6B9785DB}" srcOrd="0" destOrd="0" presId="urn:microsoft.com/office/officeart/2005/8/layout/process5"/>
    <dgm:cxn modelId="{7FBCBA36-7C76-434C-AC05-7D8115854D03}" type="presParOf" srcId="{2EEBBEC8-26EC-744B-A9CA-D868F1A6F1AC}" destId="{C3F2B6EB-BDA2-3641-8501-65CB42E4B6B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A80A0-04EF-3649-8ABF-2B855FF84EA9}">
      <dsp:nvSpPr>
        <dsp:cNvPr id="0" name=""/>
        <dsp:cNvSpPr/>
      </dsp:nvSpPr>
      <dsp:spPr>
        <a:xfrm>
          <a:off x="0" y="0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Klimawandel in den USA</a:t>
          </a:r>
          <a:endParaRPr lang="en-US" sz="2600" kern="1200"/>
        </a:p>
      </dsp:txBody>
      <dsp:txXfrm>
        <a:off x="20025" y="20025"/>
        <a:ext cx="7413736" cy="643654"/>
      </dsp:txXfrm>
    </dsp:sp>
    <dsp:sp modelId="{0515E5D5-2811-2B43-BA22-7B835BCDE5A9}">
      <dsp:nvSpPr>
        <dsp:cNvPr id="0" name=""/>
        <dsp:cNvSpPr/>
      </dsp:nvSpPr>
      <dsp:spPr>
        <a:xfrm>
          <a:off x="687527" y="808014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Fakten zum Meeresspiegelanstieg</a:t>
          </a:r>
          <a:endParaRPr lang="en-US" sz="2600" kern="1200" dirty="0"/>
        </a:p>
      </dsp:txBody>
      <dsp:txXfrm>
        <a:off x="707552" y="828039"/>
        <a:ext cx="7037294" cy="643654"/>
      </dsp:txXfrm>
    </dsp:sp>
    <dsp:sp modelId="{F78FEFAC-BB41-8942-BDF5-BE97A746649C}">
      <dsp:nvSpPr>
        <dsp:cNvPr id="0" name=""/>
        <dsp:cNvSpPr/>
      </dsp:nvSpPr>
      <dsp:spPr>
        <a:xfrm>
          <a:off x="1364792" y="1616028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Maßnahmen und Beispiele gegen den Klimawandel</a:t>
          </a:r>
          <a:endParaRPr lang="en-US" sz="2600" kern="1200" dirty="0"/>
        </a:p>
      </dsp:txBody>
      <dsp:txXfrm>
        <a:off x="1384817" y="1636053"/>
        <a:ext cx="7047556" cy="643654"/>
      </dsp:txXfrm>
    </dsp:sp>
    <dsp:sp modelId="{2A9BFF0E-6AB1-9F4C-B946-6E3E5CDB9519}">
      <dsp:nvSpPr>
        <dsp:cNvPr id="0" name=""/>
        <dsp:cNvSpPr/>
      </dsp:nvSpPr>
      <dsp:spPr>
        <a:xfrm>
          <a:off x="2052319" y="2424043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„The Big U“</a:t>
          </a:r>
          <a:endParaRPr lang="en-US" sz="2600" kern="1200"/>
        </a:p>
      </dsp:txBody>
      <dsp:txXfrm>
        <a:off x="2072344" y="2444068"/>
        <a:ext cx="7037294" cy="643654"/>
      </dsp:txXfrm>
    </dsp:sp>
    <dsp:sp modelId="{67D2AB4B-93C3-5B48-B4EE-46D0CA6A8FD1}">
      <dsp:nvSpPr>
        <dsp:cNvPr id="0" name=""/>
        <dsp:cNvSpPr/>
      </dsp:nvSpPr>
      <dsp:spPr>
        <a:xfrm>
          <a:off x="7764872" y="523655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4864" y="523655"/>
        <a:ext cx="244423" cy="334416"/>
      </dsp:txXfrm>
    </dsp:sp>
    <dsp:sp modelId="{635C828E-644A-8747-84C7-B10FF081CAE8}">
      <dsp:nvSpPr>
        <dsp:cNvPr id="0" name=""/>
        <dsp:cNvSpPr/>
      </dsp:nvSpPr>
      <dsp:spPr>
        <a:xfrm>
          <a:off x="8452399" y="1331670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52391" y="1331670"/>
        <a:ext cx="244423" cy="334416"/>
      </dsp:txXfrm>
    </dsp:sp>
    <dsp:sp modelId="{AB29F3AE-B4EC-1D46-AF58-388DED22B9A7}">
      <dsp:nvSpPr>
        <dsp:cNvPr id="0" name=""/>
        <dsp:cNvSpPr/>
      </dsp:nvSpPr>
      <dsp:spPr>
        <a:xfrm>
          <a:off x="9129664" y="2139684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229656" y="2139684"/>
        <a:ext cx="244423" cy="334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A944D-F156-C949-8A7A-B5A79CCA6322}">
      <dsp:nvSpPr>
        <dsp:cNvPr id="0" name=""/>
        <dsp:cNvSpPr/>
      </dsp:nvSpPr>
      <dsp:spPr>
        <a:xfrm>
          <a:off x="95701" y="1726"/>
          <a:ext cx="1936576" cy="11619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Temperatur:  </a:t>
          </a:r>
          <a:endParaRPr lang="en-US" sz="1800" kern="1200"/>
        </a:p>
      </dsp:txBody>
      <dsp:txXfrm>
        <a:off x="129733" y="35758"/>
        <a:ext cx="1868512" cy="1093881"/>
      </dsp:txXfrm>
    </dsp:sp>
    <dsp:sp modelId="{A77A67D7-DD51-D742-84F2-D2FADDDE88F0}">
      <dsp:nvSpPr>
        <dsp:cNvPr id="0" name=""/>
        <dsp:cNvSpPr/>
      </dsp:nvSpPr>
      <dsp:spPr>
        <a:xfrm>
          <a:off x="2202696" y="342563"/>
          <a:ext cx="410554" cy="4802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02696" y="438617"/>
        <a:ext cx="287388" cy="288162"/>
      </dsp:txXfrm>
    </dsp:sp>
    <dsp:sp modelId="{63EE7D9D-1085-8F40-A3F2-0DFFDEF08D7A}">
      <dsp:nvSpPr>
        <dsp:cNvPr id="0" name=""/>
        <dsp:cNvSpPr/>
      </dsp:nvSpPr>
      <dsp:spPr>
        <a:xfrm>
          <a:off x="2806908" y="1726"/>
          <a:ext cx="1936576" cy="11619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Anstieg zwischen 1901 und 2016 durchschnittlich um 1,0</a:t>
          </a:r>
          <a:r>
            <a:rPr lang="de-DE" sz="1800" b="1" kern="1200" dirty="0"/>
            <a:t> °</a:t>
          </a:r>
          <a:r>
            <a:rPr lang="de-DE" sz="1800" kern="1200" dirty="0"/>
            <a:t>C</a:t>
          </a:r>
          <a:endParaRPr lang="en-US" sz="1800" kern="1200" dirty="0"/>
        </a:p>
      </dsp:txBody>
      <dsp:txXfrm>
        <a:off x="2840940" y="35758"/>
        <a:ext cx="1868512" cy="1093881"/>
      </dsp:txXfrm>
    </dsp:sp>
    <dsp:sp modelId="{537F995E-BA56-DA4F-B141-6752B9DDF299}">
      <dsp:nvSpPr>
        <dsp:cNvPr id="0" name=""/>
        <dsp:cNvSpPr/>
      </dsp:nvSpPr>
      <dsp:spPr>
        <a:xfrm>
          <a:off x="4913903" y="342563"/>
          <a:ext cx="410554" cy="4802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13903" y="438617"/>
        <a:ext cx="287388" cy="288162"/>
      </dsp:txXfrm>
    </dsp:sp>
    <dsp:sp modelId="{FD564CF8-5C85-3A44-97F7-7F23C23C6C62}">
      <dsp:nvSpPr>
        <dsp:cNvPr id="0" name=""/>
        <dsp:cNvSpPr/>
      </dsp:nvSpPr>
      <dsp:spPr>
        <a:xfrm>
          <a:off x="5518115" y="1726"/>
          <a:ext cx="1936576" cy="11619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Stärkste Zunahme:  Westliche Staaten</a:t>
          </a:r>
          <a:endParaRPr lang="en-US" sz="1800" kern="1200"/>
        </a:p>
      </dsp:txBody>
      <dsp:txXfrm>
        <a:off x="5552147" y="35758"/>
        <a:ext cx="1868512" cy="1093881"/>
      </dsp:txXfrm>
    </dsp:sp>
    <dsp:sp modelId="{B2927C33-754E-3442-B35E-1E8EA4D78158}">
      <dsp:nvSpPr>
        <dsp:cNvPr id="0" name=""/>
        <dsp:cNvSpPr/>
      </dsp:nvSpPr>
      <dsp:spPr>
        <a:xfrm>
          <a:off x="7625110" y="342563"/>
          <a:ext cx="410554" cy="4802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625110" y="438617"/>
        <a:ext cx="287388" cy="288162"/>
      </dsp:txXfrm>
    </dsp:sp>
    <dsp:sp modelId="{040F256C-7A3D-B240-B3A3-202816427EF0}">
      <dsp:nvSpPr>
        <dsp:cNvPr id="0" name=""/>
        <dsp:cNvSpPr/>
      </dsp:nvSpPr>
      <dsp:spPr>
        <a:xfrm>
          <a:off x="8229322" y="1726"/>
          <a:ext cx="1936576" cy="11619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Teilweise Abnahme: Südöstliche Staaten</a:t>
          </a:r>
          <a:endParaRPr lang="en-US" sz="1800" kern="1200"/>
        </a:p>
      </dsp:txBody>
      <dsp:txXfrm>
        <a:off x="8263354" y="35758"/>
        <a:ext cx="1868512" cy="1093881"/>
      </dsp:txXfrm>
    </dsp:sp>
    <dsp:sp modelId="{9FBEBDA8-B17A-AB4A-B301-F3FF5C3E377D}">
      <dsp:nvSpPr>
        <dsp:cNvPr id="0" name=""/>
        <dsp:cNvSpPr/>
      </dsp:nvSpPr>
      <dsp:spPr>
        <a:xfrm rot="5400000">
          <a:off x="8992333" y="1299232"/>
          <a:ext cx="410554" cy="4802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053529" y="1334090"/>
        <a:ext cx="288162" cy="287388"/>
      </dsp:txXfrm>
    </dsp:sp>
    <dsp:sp modelId="{C3F2B6EB-BDA2-3641-8501-65CB42E4B6B3}">
      <dsp:nvSpPr>
        <dsp:cNvPr id="0" name=""/>
        <dsp:cNvSpPr/>
      </dsp:nvSpPr>
      <dsp:spPr>
        <a:xfrm>
          <a:off x="8229322" y="1938302"/>
          <a:ext cx="1936576" cy="11619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Generell: Deutliche Abnahme kalter Nächte </a:t>
          </a:r>
          <a:endParaRPr lang="en-US" sz="1800" kern="1200"/>
        </a:p>
      </dsp:txBody>
      <dsp:txXfrm>
        <a:off x="8263354" y="1972334"/>
        <a:ext cx="1868512" cy="1093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D334-09D8-AA43-A595-72DC22FB693D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B6325-DACD-924E-B011-C26374A8C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74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B6325-DACD-924E-B011-C26374A8CB9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4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B6325-DACD-924E-B011-C26374A8CB9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04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66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36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57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65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08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3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7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70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16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2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F391E3F-04D0-CB4E-92CD-44D03B5D5494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4275EC-6AE6-0340-B5A1-FC5F71F51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37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F931F-8E2B-FDB3-F20A-759601B27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Lokale </a:t>
            </a:r>
            <a:r>
              <a:rPr lang="de-DE" dirty="0" err="1"/>
              <a:t>Klimamassnahmen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8CEB34-3BCE-6346-56FB-40FD90820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New York City:  „The Big U“</a:t>
            </a:r>
          </a:p>
        </p:txBody>
      </p:sp>
    </p:spTree>
    <p:extLst>
      <p:ext uri="{BB962C8B-B14F-4D97-AF65-F5344CB8AC3E}">
        <p14:creationId xmlns:p14="http://schemas.microsoft.com/office/powerpoint/2010/main" val="235373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28DF0-856D-AC34-E94E-26B82422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4312"/>
            <a:ext cx="7729728" cy="842963"/>
          </a:xfrm>
        </p:spPr>
        <p:txBody>
          <a:bodyPr/>
          <a:lstStyle/>
          <a:p>
            <a:r>
              <a:rPr lang="de-DE" dirty="0"/>
              <a:t>Literaturverzeichnis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A4B7CF-7E62-BA61-CD76-AC566C8A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28725"/>
            <a:ext cx="11572875" cy="54149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de-DE" sz="1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Keller, B. (2013, 29.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Oktober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„Big U“ plan for flood protection in New York made to look like art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de-DE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Pinterest. https://</a:t>
            </a:r>
            <a:r>
              <a:rPr lang="de-DE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www.pinterest.co.uk</a:t>
            </a:r>
            <a:r>
              <a:rPr lang="de-DE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de-DE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</a:t>
            </a:r>
            <a:r>
              <a:rPr lang="de-DE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/83668505565868008/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Klimawandel: Wie sich New York schon jetzt gegen den Meeresspiegelanstieg wappnet</a:t>
            </a:r>
            <a:r>
              <a:rPr lang="de-DE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(2021, 18. Dezember). euronews. https://</a:t>
            </a:r>
            <a:r>
              <a:rPr lang="de-DE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de.euronews.com</a:t>
            </a:r>
            <a:r>
              <a:rPr lang="de-DE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de-DE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green</a:t>
            </a:r>
            <a:r>
              <a:rPr lang="de-DE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/2021/12/18/klimawandel-wie-sich-new-york-schon-jetzt-gegen-den-meeresspiegelanstieg-wappnet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Lumion 3D Rendering Software | Architectural Visualization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de-DE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(2022, 25. Oktober). </a:t>
            </a:r>
            <a:r>
              <a:rPr lang="de-DE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Lumion</a:t>
            </a:r>
            <a:r>
              <a:rPr lang="de-DE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</a:t>
            </a:r>
            <a:r>
              <a:rPr lang="de-DE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lumion.com</a:t>
            </a:r>
            <a:r>
              <a:rPr lang="de-DE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York City - Place Explorer - Data Commons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(o. D.). https://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datacommons.org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/place/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geoId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/3651000?utm_medium=explore</a:t>
            </a:r>
            <a:endParaRPr lang="de-DE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BIG U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(o. D.). American Planning Association. https://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www.planning.org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/awards/2015/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bigu.htm</a:t>
            </a:r>
            <a:endParaRPr lang="en-US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de-DE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97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71547-3399-5C55-6AFB-EDF222E9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8600"/>
            <a:ext cx="7729728" cy="889373"/>
          </a:xfrm>
        </p:spPr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9A727-9E32-4788-20BD-6CAB72053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585914"/>
            <a:ext cx="11815763" cy="475773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DE" sz="1300" i="1" dirty="0">
                <a:effectLst/>
                <a:latin typeface="Times New Roman" panose="02020603050405020304" pitchFamily="18" charset="0"/>
              </a:rPr>
              <a:t>Erwärmung des Ozeans – Klimawandel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. (o. D.). https://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wiki.bildungsserver.de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klimawandel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index.php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/Erw%C3%A4rmung_des_Ozeans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1300" i="1" dirty="0">
                <a:effectLst/>
                <a:latin typeface="Times New Roman" panose="02020603050405020304" pitchFamily="18" charset="0"/>
              </a:rPr>
              <a:t>Folgen des Meeresspiegelanstiegs – Klimawandel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. (o. D.). https://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wiki.bildungsserver.de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klimawandel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index.php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Folgen_des_Meeresspiegelanstiegs</a:t>
            </a:r>
            <a:endParaRPr lang="de-DE" sz="130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de-DE" sz="1300" i="1" dirty="0">
                <a:effectLst/>
                <a:latin typeface="Times New Roman" panose="02020603050405020304" pitchFamily="18" charset="0"/>
              </a:rPr>
              <a:t>Gallery </a:t>
            </a:r>
            <a:r>
              <a:rPr lang="de-DE" sz="1300" i="1" dirty="0" err="1">
                <a:effectLst/>
                <a:latin typeface="Times New Roman" panose="02020603050405020304" pitchFamily="18" charset="0"/>
              </a:rPr>
              <a:t>of</a:t>
            </a:r>
            <a:r>
              <a:rPr lang="de-DE" sz="1300" i="1" dirty="0">
                <a:effectLst/>
                <a:latin typeface="Times New Roman" panose="02020603050405020304" pitchFamily="18" charset="0"/>
              </a:rPr>
              <a:t> The BIG U: </a:t>
            </a:r>
            <a:r>
              <a:rPr lang="de-DE" sz="1300" i="1" dirty="0" err="1">
                <a:effectLst/>
                <a:latin typeface="Times New Roman" panose="02020603050405020304" pitchFamily="18" charset="0"/>
              </a:rPr>
              <a:t>BIG’s</a:t>
            </a:r>
            <a:r>
              <a:rPr lang="de-DE" sz="1300" i="1" dirty="0">
                <a:effectLst/>
                <a:latin typeface="Times New Roman" panose="02020603050405020304" pitchFamily="18" charset="0"/>
              </a:rPr>
              <a:t> New York City Vision </a:t>
            </a:r>
            <a:r>
              <a:rPr lang="de-DE" sz="1300" i="1" dirty="0" err="1">
                <a:effectLst/>
                <a:latin typeface="Times New Roman" panose="02020603050405020304" pitchFamily="18" charset="0"/>
              </a:rPr>
              <a:t>for</a:t>
            </a:r>
            <a:r>
              <a:rPr lang="de-DE" sz="1300" i="1" dirty="0">
                <a:effectLst/>
                <a:latin typeface="Times New Roman" panose="02020603050405020304" pitchFamily="18" charset="0"/>
              </a:rPr>
              <a:t> „</a:t>
            </a:r>
            <a:r>
              <a:rPr lang="de-DE" sz="1300" i="1" dirty="0" err="1">
                <a:effectLst/>
                <a:latin typeface="Times New Roman" panose="02020603050405020304" pitchFamily="18" charset="0"/>
              </a:rPr>
              <a:t>Rebuild</a:t>
            </a:r>
            <a:r>
              <a:rPr lang="de-DE" sz="1300" i="1" dirty="0">
                <a:effectLst/>
                <a:latin typeface="Times New Roman" panose="02020603050405020304" pitchFamily="18" charset="0"/>
              </a:rPr>
              <a:t> </a:t>
            </a:r>
            <a:r>
              <a:rPr lang="de-DE" sz="1300" i="1" dirty="0" err="1">
                <a:effectLst/>
                <a:latin typeface="Times New Roman" panose="02020603050405020304" pitchFamily="18" charset="0"/>
              </a:rPr>
              <a:t>by</a:t>
            </a:r>
            <a:r>
              <a:rPr lang="de-DE" sz="1300" i="1" dirty="0">
                <a:effectLst/>
                <a:latin typeface="Times New Roman" panose="02020603050405020304" pitchFamily="18" charset="0"/>
              </a:rPr>
              <a:t> Design“ - 1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. (o. D.). 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ArchDaily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. https://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www.archdaily.com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/493406/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the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big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u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big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-s-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new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-york-city-vision-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for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rebuild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by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-design/533eba68c07a8091a0000096-the-big-u-big-s-new-york-city-vision-for-rebuild-by-design-image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1300" i="1" dirty="0">
                <a:effectLst/>
                <a:latin typeface="Times New Roman" panose="02020603050405020304" pitchFamily="18" charset="0"/>
              </a:rPr>
              <a:t>Kältewelle in den USA: Nach der Kälte steigen die Temperaturen um 45 Grad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. (2019, 2. Februar). DIE WELT. https://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www.welt.de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/vermischtes/article188079073/Kaeltewelle-in-den-USA-Nach-der-Kaelte-steigen-die-Temperaturen-um-45-Grad.html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1300" dirty="0" err="1">
                <a:effectLst/>
                <a:latin typeface="Times New Roman" panose="02020603050405020304" pitchFamily="18" charset="0"/>
              </a:rPr>
              <a:t>Kasang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, D. (o. D.). </a:t>
            </a:r>
            <a:r>
              <a:rPr lang="de-DE" sz="1300" i="1" dirty="0">
                <a:effectLst/>
                <a:latin typeface="Times New Roman" panose="02020603050405020304" pitchFamily="18" charset="0"/>
              </a:rPr>
              <a:t>Dürren in Kalifornien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. 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hamburg.de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. https://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bildungsserver.hamburg.de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/wetterextreme-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klimawandel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/4462674/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duerren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-kalifornien/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1300" i="1" dirty="0">
                <a:effectLst/>
                <a:latin typeface="Times New Roman" panose="02020603050405020304" pitchFamily="18" charset="0"/>
              </a:rPr>
              <a:t>USA </a:t>
            </a:r>
            <a:r>
              <a:rPr lang="de-DE" sz="1300" i="1" dirty="0" err="1">
                <a:effectLst/>
                <a:latin typeface="Times New Roman" panose="02020603050405020304" pitchFamily="18" charset="0"/>
              </a:rPr>
              <a:t>GreenTrees</a:t>
            </a:r>
            <a:r>
              <a:rPr lang="de-DE" sz="1300" i="1" dirty="0">
                <a:effectLst/>
                <a:latin typeface="Times New Roman" panose="02020603050405020304" pitchFamily="18" charset="0"/>
              </a:rPr>
              <a:t>-Programm » Klimaschutzprojekte | First Climate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. (o. D.). First Climate AG. https://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www.firstclimate.com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/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usa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greentrees</a:t>
            </a:r>
            <a:r>
              <a:rPr lang="de-DE" sz="1300" dirty="0">
                <a:effectLst/>
                <a:latin typeface="Times New Roman" panose="02020603050405020304" pitchFamily="18" charset="0"/>
              </a:rPr>
              <a:t>-programm-</a:t>
            </a:r>
            <a:r>
              <a:rPr lang="de-DE" sz="1300" dirty="0" err="1">
                <a:effectLst/>
                <a:latin typeface="Times New Roman" panose="02020603050405020304" pitchFamily="18" charset="0"/>
              </a:rPr>
              <a:t>klimaschutzprojekt</a:t>
            </a:r>
            <a:endParaRPr lang="de-DE" sz="1300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1E9D2-4A75-488F-E7E9-BF69744D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/>
              <a:t>Um was geht´s?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F609442-6B0F-E7C9-E930-C59C8FAC6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40366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70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inus 40 Grad: USA kämpfen mit extremer Kälte - news.ORF.at">
            <a:extLst>
              <a:ext uri="{FF2B5EF4-FFF2-40B4-BE49-F238E27FC236}">
                <a16:creationId xmlns:a16="http://schemas.microsoft.com/office/drawing/2014/main" id="{17846ABB-E8E5-D5B2-D155-A4F76A44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950" y="3699242"/>
            <a:ext cx="3973280" cy="31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3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546EF-DAF4-1013-B2FB-DD865026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Klimawandel in den USA</a:t>
            </a:r>
          </a:p>
        </p:txBody>
      </p:sp>
      <p:pic>
        <p:nvPicPr>
          <p:cNvPr id="1026" name="Picture 2" descr="Dürreverhältnisse in den USA">
            <a:extLst>
              <a:ext uri="{FF2B5EF4-FFF2-40B4-BE49-F238E27FC236}">
                <a16:creationId xmlns:a16="http://schemas.microsoft.com/office/drawing/2014/main" id="{F43E45B2-9AA3-454C-9707-567B2E6B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950" y="131653"/>
            <a:ext cx="4102002" cy="31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22F3D4-E945-EDF6-53C4-A7DAB251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720115"/>
            <a:ext cx="5285791" cy="238481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Vielfältiges Klima mit unterschiedlichen Klimaextremen – große Diversität</a:t>
            </a:r>
          </a:p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</a:rPr>
              <a:t>    </a:t>
            </a:r>
            <a:r>
              <a:rPr lang="de-DE" dirty="0">
                <a:solidFill>
                  <a:srgbClr val="FFFFFF"/>
                </a:solidFill>
                <a:sym typeface="Wingdings" pitchFamily="2" charset="2"/>
              </a:rPr>
              <a:t> Dürre im Westen der USA </a:t>
            </a:r>
          </a:p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  <a:sym typeface="Wingdings" pitchFamily="2" charset="2"/>
              </a:rPr>
              <a:t>     Extreme Kälte im Norden der USA</a:t>
            </a:r>
          </a:p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  <a:sym typeface="Wingdings" pitchFamily="2" charset="2"/>
              </a:rPr>
              <a:t>     Stürme entlang der Ostküste: “Sandy“ (2012)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924608-09D7-079E-81E8-6CAB00683318}"/>
              </a:ext>
            </a:extLst>
          </p:cNvPr>
          <p:cNvSpPr txBox="1"/>
          <p:nvPr/>
        </p:nvSpPr>
        <p:spPr>
          <a:xfrm>
            <a:off x="5472112" y="6000750"/>
            <a:ext cx="630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(</a:t>
            </a:r>
            <a:r>
              <a:rPr lang="de-DE" sz="1400" i="1" dirty="0" err="1">
                <a:solidFill>
                  <a:schemeClr val="bg1"/>
                </a:solidFill>
              </a:rPr>
              <a:t>Kasang</a:t>
            </a:r>
            <a:r>
              <a:rPr lang="de-DE" sz="1400" i="1" dirty="0">
                <a:solidFill>
                  <a:schemeClr val="bg1"/>
                </a:solidFill>
              </a:rPr>
              <a:t>, o. D</a:t>
            </a:r>
            <a:r>
              <a:rPr lang="de-DE" sz="1400" dirty="0">
                <a:solidFill>
                  <a:schemeClr val="bg1"/>
                </a:solidFill>
              </a:rPr>
              <a:t>.)</a:t>
            </a:r>
          </a:p>
          <a:p>
            <a:endParaRPr lang="de-DE" sz="1400" dirty="0">
              <a:solidFill>
                <a:schemeClr val="bg1"/>
              </a:solidFill>
            </a:endParaRPr>
          </a:p>
          <a:p>
            <a:r>
              <a:rPr lang="de-DE" sz="1400" dirty="0">
                <a:solidFill>
                  <a:schemeClr val="bg1"/>
                </a:solidFill>
              </a:rPr>
              <a:t>(</a:t>
            </a:r>
            <a:r>
              <a:rPr lang="de-DE" sz="1400" i="1" dirty="0">
                <a:solidFill>
                  <a:schemeClr val="bg1"/>
                </a:solidFill>
              </a:rPr>
              <a:t>Kältewelle in den USA: Nach der Kälte steigen die Temperaturen um 45 Grad, 2019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964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8F065-26B3-53CE-1E89-1E2B7C29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de-DE"/>
              <a:t>Klimawandel in den USA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AB35340-3999-2A97-EE12-A06589D72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6124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985307E7-D022-6007-E6D3-E6EB6C32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3878771"/>
            <a:ext cx="6417395" cy="282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37F6F20-207D-9D83-DF10-B0C5E603EF03}"/>
              </a:ext>
            </a:extLst>
          </p:cNvPr>
          <p:cNvSpPr txBox="1"/>
          <p:nvPr/>
        </p:nvSpPr>
        <p:spPr>
          <a:xfrm>
            <a:off x="8648531" y="6329363"/>
            <a:ext cx="3224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(Klimaänderungen in Nordamerika – Klimawandel, o. D.)</a:t>
            </a:r>
          </a:p>
        </p:txBody>
      </p:sp>
    </p:spTree>
    <p:extLst>
      <p:ext uri="{BB962C8B-B14F-4D97-AF65-F5344CB8AC3E}">
        <p14:creationId xmlns:p14="http://schemas.microsoft.com/office/powerpoint/2010/main" val="306031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Erwärmung des Ozeans – Klimawandel">
            <a:extLst>
              <a:ext uri="{FF2B5EF4-FFF2-40B4-BE49-F238E27FC236}">
                <a16:creationId xmlns:a16="http://schemas.microsoft.com/office/drawing/2014/main" id="{1A16713D-84CE-1F9A-82BA-13E2A0973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" r="20811" b="2"/>
          <a:stretch/>
        </p:blipFill>
        <p:spPr bwMode="auto">
          <a:xfrm>
            <a:off x="4650909" y="10"/>
            <a:ext cx="754109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8E873B-1078-C16B-B1CC-71E4E876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Klimawandel in den USA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747E14-4BA6-7C01-7742-EC173AD7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Meerestemperatur: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   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Aktuell 15</a:t>
            </a:r>
            <a:r>
              <a:rPr lang="de-DE" b="1" dirty="0">
                <a:solidFill>
                  <a:schemeClr val="bg1"/>
                </a:solidFill>
              </a:rPr>
              <a:t>°</a:t>
            </a:r>
            <a:r>
              <a:rPr lang="de-DE" dirty="0">
                <a:solidFill>
                  <a:schemeClr val="bg1"/>
                </a:solidFill>
              </a:rPr>
              <a:t>C in New York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        City tagsüber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   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2,5</a:t>
            </a:r>
            <a:r>
              <a:rPr lang="de-DE" b="1" dirty="0">
                <a:solidFill>
                  <a:schemeClr val="bg1"/>
                </a:solidFill>
              </a:rPr>
              <a:t> °</a:t>
            </a:r>
            <a:r>
              <a:rPr lang="de-DE" dirty="0">
                <a:solidFill>
                  <a:schemeClr val="bg1"/>
                </a:solidFill>
              </a:rPr>
              <a:t>C über dem saisonalen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        Normalwert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   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Zwischen 2070-2090 nach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       RCP8.5 um die 30 </a:t>
            </a:r>
            <a:r>
              <a:rPr lang="de-DE" b="1" dirty="0">
                <a:solidFill>
                  <a:schemeClr val="bg1"/>
                </a:solidFill>
              </a:rPr>
              <a:t>°</a:t>
            </a:r>
            <a:r>
              <a:rPr lang="de-DE" dirty="0">
                <a:solidFill>
                  <a:schemeClr val="bg1"/>
                </a:solidFill>
              </a:rPr>
              <a:t>C vor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       New York City möglich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CD6090-DF3C-DDCA-24F2-BED1C7E3D7BA}"/>
              </a:ext>
            </a:extLst>
          </p:cNvPr>
          <p:cNvSpPr txBox="1"/>
          <p:nvPr/>
        </p:nvSpPr>
        <p:spPr>
          <a:xfrm>
            <a:off x="1317881" y="6529600"/>
            <a:ext cx="343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  (</a:t>
            </a:r>
            <a:r>
              <a:rPr lang="de-DE" sz="1400" i="1" dirty="0">
                <a:solidFill>
                  <a:schemeClr val="bg1"/>
                </a:solidFill>
              </a:rPr>
              <a:t>Erwärmung des Ozeans – Klimawandel, o. D</a:t>
            </a:r>
            <a:r>
              <a:rPr lang="de-DE" sz="1400" dirty="0">
                <a:solidFill>
                  <a:schemeClr val="bg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19894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F255BE-8D27-1555-6B99-E8FEEA4D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Fakten zum Meeresspiegelanstieg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7219B3-A5DE-3CB8-FEF9-4781183C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57061"/>
            <a:ext cx="3752349" cy="39770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bg1"/>
                </a:solidFill>
              </a:rPr>
              <a:t>Genereller Anstieg des Meeresspiegels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bg1"/>
                </a:solidFill>
              </a:rPr>
              <a:t>Unterschiedliche Vulnerabilität und Möglichkeiten 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bg1"/>
                </a:solidFill>
              </a:rPr>
              <a:t>Im 20. Jahrhundert Anstieg um 15 cm zur vorindustriellen Zeit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>
                <a:solidFill>
                  <a:schemeClr val="bg1"/>
                </a:solidFill>
                <a:sym typeface="Wingdings" pitchFamily="2" charset="2"/>
              </a:rPr>
              <a:t>     Rate gestiegen</a:t>
            </a:r>
            <a:endParaRPr lang="de-DE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>
                <a:solidFill>
                  <a:schemeClr val="bg1"/>
                </a:solidFill>
              </a:rPr>
              <a:t>Gründe für das rasante Ansteigen: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de-DE" sz="1600" dirty="0">
                <a:solidFill>
                  <a:schemeClr val="bg1"/>
                </a:solidFill>
              </a:rPr>
              <a:t>Meerwasser wird wärmer und dehnt sich aus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de-DE" sz="1600" dirty="0">
                <a:solidFill>
                  <a:schemeClr val="bg1"/>
                </a:solidFill>
              </a:rPr>
              <a:t>Gletscherschmelze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de-DE" sz="1600" dirty="0">
                <a:solidFill>
                  <a:schemeClr val="bg1"/>
                </a:solidFill>
              </a:rPr>
              <a:t>Große Eisschilde Grönlands schmelzen </a:t>
            </a:r>
            <a:endParaRPr lang="de-DE" sz="15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500" dirty="0">
                <a:solidFill>
                  <a:schemeClr val="bg1"/>
                </a:solidFill>
              </a:rPr>
              <a:t>(</a:t>
            </a:r>
            <a:r>
              <a:rPr lang="de-DE" sz="1500" i="1" dirty="0">
                <a:solidFill>
                  <a:schemeClr val="bg1"/>
                </a:solidFill>
              </a:rPr>
              <a:t>Meeresspiegelanstieg | Deutsches Klima Konsortium, o. D</a:t>
            </a:r>
            <a:r>
              <a:rPr lang="de-DE" sz="1500" dirty="0">
                <a:solidFill>
                  <a:schemeClr val="bg1"/>
                </a:solidFill>
              </a:rPr>
              <a:t>.)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de-DE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de-DE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de-DE" sz="1100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135D7F-D789-C031-0D55-768808C8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65667"/>
            <a:ext cx="6250769" cy="336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C59F351-3917-4DF9-F7E2-A479DCA56483}"/>
              </a:ext>
            </a:extLst>
          </p:cNvPr>
          <p:cNvSpPr txBox="1"/>
          <p:nvPr/>
        </p:nvSpPr>
        <p:spPr>
          <a:xfrm>
            <a:off x="5297763" y="5143500"/>
            <a:ext cx="6250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Extremhochwasserereignisse mit einer 100 jährigen Wiederkehrperiode</a:t>
            </a:r>
          </a:p>
          <a:p>
            <a:endParaRPr lang="de-DE" sz="1400" dirty="0"/>
          </a:p>
          <a:p>
            <a:r>
              <a:rPr lang="de-DE" sz="1400" dirty="0"/>
              <a:t>(</a:t>
            </a:r>
            <a:r>
              <a:rPr lang="de-DE" sz="1400" i="1" dirty="0"/>
              <a:t>Folgen des Meeresspiegelanstiegs – Klimawandel, o. D</a:t>
            </a:r>
            <a:r>
              <a:rPr lang="de-DE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480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F8F89-2BC6-01D0-19B3-09B48342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Massnahmen und Beispiele gegen den Klimawandel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EAA74-B526-27AB-F971-488FC882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091959" cy="4091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Mitigation</a:t>
            </a:r>
            <a:r>
              <a:rPr lang="de-DE" dirty="0"/>
              <a:t>:</a:t>
            </a:r>
          </a:p>
          <a:p>
            <a:r>
              <a:rPr lang="de-DE" dirty="0"/>
              <a:t>(Wieder-)Aufforstung des Mississippi Alluvial Valley </a:t>
            </a:r>
            <a:r>
              <a:rPr lang="de-DE" dirty="0">
                <a:sym typeface="Wingdings" pitchFamily="2" charset="2"/>
              </a:rPr>
              <a:t> USA </a:t>
            </a:r>
            <a:r>
              <a:rPr lang="de-DE" dirty="0" err="1">
                <a:sym typeface="Wingdings" pitchFamily="2" charset="2"/>
              </a:rPr>
              <a:t>GreenTrees</a:t>
            </a:r>
            <a:r>
              <a:rPr lang="de-DE" dirty="0">
                <a:sym typeface="Wingdings" pitchFamily="2" charset="2"/>
              </a:rPr>
              <a:t>-Programm</a:t>
            </a:r>
            <a:endParaRPr lang="de-DE" dirty="0"/>
          </a:p>
          <a:p>
            <a:r>
              <a:rPr lang="de-DE" dirty="0"/>
              <a:t>Projektbeginn: Januar 2008</a:t>
            </a:r>
          </a:p>
          <a:p>
            <a:r>
              <a:rPr lang="de-DE" dirty="0"/>
              <a:t>Emissionsminderung: 276.000 t CO</a:t>
            </a:r>
            <a:r>
              <a:rPr lang="de-DE" baseline="-25000" dirty="0"/>
              <a:t>2</a:t>
            </a:r>
            <a:r>
              <a:rPr lang="de-DE" dirty="0"/>
              <a:t> pro Jahr </a:t>
            </a:r>
          </a:p>
          <a:p>
            <a:pPr marL="0" indent="0">
              <a:buNone/>
            </a:pPr>
            <a:r>
              <a:rPr lang="de-DE" sz="1400" dirty="0"/>
              <a:t>(</a:t>
            </a:r>
            <a:r>
              <a:rPr lang="de-DE" sz="1400" i="1" dirty="0"/>
              <a:t>USA </a:t>
            </a:r>
            <a:r>
              <a:rPr lang="de-DE" sz="1400" i="1" dirty="0" err="1"/>
              <a:t>GreenTrees</a:t>
            </a:r>
            <a:r>
              <a:rPr lang="de-DE" sz="1400" i="1" dirty="0"/>
              <a:t>-Programm » Klimaschutzprojekte | First Climate, o. D</a:t>
            </a:r>
            <a:r>
              <a:rPr lang="de-DE" sz="1400" dirty="0"/>
              <a:t>.)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b="1" dirty="0"/>
              <a:t>Adaptation</a:t>
            </a:r>
          </a:p>
          <a:p>
            <a:r>
              <a:rPr lang="de-DE" dirty="0"/>
              <a:t>„The Big U“</a:t>
            </a:r>
          </a:p>
          <a:p>
            <a:r>
              <a:rPr lang="de-DE" dirty="0"/>
              <a:t>Schutz vor steigendem Meeresspiegel und Extremwetterereignissen </a:t>
            </a:r>
          </a:p>
          <a:p>
            <a:r>
              <a:rPr lang="de-DE" dirty="0"/>
              <a:t>Projektbeginn: 2012 (Sturm Sandy)</a:t>
            </a:r>
          </a:p>
        </p:txBody>
      </p:sp>
      <p:pic>
        <p:nvPicPr>
          <p:cNvPr id="1026" name="Picture 2" descr="GreenTrees | Global Leader in Reforestation">
            <a:extLst>
              <a:ext uri="{FF2B5EF4-FFF2-40B4-BE49-F238E27FC236}">
                <a16:creationId xmlns:a16="http://schemas.microsoft.com/office/drawing/2014/main" id="{5216AB04-7FE6-F69B-D3FB-92A0897F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04" y="3158408"/>
            <a:ext cx="4587402" cy="12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BC202-937F-AE65-FB65-AA0E588E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York City: „The Big U“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018F38-BC11-5277-CE8E-0B26E350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de-DE" dirty="0"/>
              <a:t>Schutz (</a:t>
            </a:r>
            <a:r>
              <a:rPr lang="de-DE" dirty="0" err="1"/>
              <a:t>lower</a:t>
            </a:r>
            <a:r>
              <a:rPr lang="de-DE" dirty="0"/>
              <a:t>) Manhattans vor steigendem Meeresspiegel und Extremwetterereignissen</a:t>
            </a:r>
          </a:p>
          <a:p>
            <a:r>
              <a:rPr lang="de-DE" dirty="0"/>
              <a:t>Ursprung zurückgehend auf 2012: Sturm Sandy sorgte für 44 Todesopfer und Schäden in Höhe von 17 Mrd. €</a:t>
            </a:r>
          </a:p>
          <a:p>
            <a:r>
              <a:rPr lang="de-DE" dirty="0"/>
              <a:t>Bau einer 13 km langen Uferpromenade:</a:t>
            </a:r>
          </a:p>
          <a:p>
            <a:pPr marL="0" indent="0">
              <a:buNone/>
            </a:pPr>
            <a:r>
              <a:rPr lang="de-DE" dirty="0"/>
              <a:t>    1) Schutzfunktion</a:t>
            </a:r>
          </a:p>
          <a:p>
            <a:pPr marL="0" indent="0">
              <a:buNone/>
            </a:pPr>
            <a:r>
              <a:rPr lang="de-DE" dirty="0"/>
              <a:t>    2) „Verschönerungsfunktion“ </a:t>
            </a:r>
            <a:r>
              <a:rPr lang="de-DE" dirty="0">
                <a:sym typeface="Wingdings" pitchFamily="2" charset="2"/>
              </a:rPr>
              <a:t> Unsichtbarer Risikoschutz</a:t>
            </a: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sz="1500" dirty="0"/>
              <a:t>(</a:t>
            </a:r>
            <a:r>
              <a:rPr lang="de-DE" sz="1500" i="1" dirty="0"/>
              <a:t>Klimawandel: Wie sich New York schon jetzt gegen den Meeresspiegelanstieg wappnet, 2021</a:t>
            </a:r>
            <a:r>
              <a:rPr lang="de-DE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694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BIG U: BIG's New York City Vision for &quot;Rebuild by Design&quot; | ArchDaily">
            <a:extLst>
              <a:ext uri="{FF2B5EF4-FFF2-40B4-BE49-F238E27FC236}">
                <a16:creationId xmlns:a16="http://schemas.microsoft.com/office/drawing/2014/main" id="{F7E158C6-E4C1-1DD9-67F0-A8CF597A69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904DAD-64B0-6EA1-34B7-6D5FE657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1451"/>
            <a:ext cx="7729728" cy="80010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New York City: “The Big U”</a:t>
            </a:r>
            <a:endParaRPr lang="en-US" sz="28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046E321-1DE3-5FED-354D-5BCACFEC21D8}"/>
              </a:ext>
            </a:extLst>
          </p:cNvPr>
          <p:cNvSpPr txBox="1"/>
          <p:nvPr/>
        </p:nvSpPr>
        <p:spPr>
          <a:xfrm>
            <a:off x="0" y="6532660"/>
            <a:ext cx="5698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(</a:t>
            </a:r>
            <a:r>
              <a:rPr lang="de-DE" sz="1400" i="1" dirty="0">
                <a:solidFill>
                  <a:schemeClr val="bg1"/>
                </a:solidFill>
              </a:rPr>
              <a:t>Gallery </a:t>
            </a:r>
            <a:r>
              <a:rPr lang="de-DE" sz="1400" i="1" dirty="0" err="1">
                <a:solidFill>
                  <a:schemeClr val="bg1"/>
                </a:solidFill>
              </a:rPr>
              <a:t>of</a:t>
            </a:r>
            <a:r>
              <a:rPr lang="de-DE" sz="1400" i="1" dirty="0">
                <a:solidFill>
                  <a:schemeClr val="bg1"/>
                </a:solidFill>
              </a:rPr>
              <a:t> The BIG U: </a:t>
            </a:r>
            <a:r>
              <a:rPr lang="de-DE" sz="1400" i="1" dirty="0" err="1">
                <a:solidFill>
                  <a:schemeClr val="bg1"/>
                </a:solidFill>
              </a:rPr>
              <a:t>BIG’s</a:t>
            </a:r>
            <a:r>
              <a:rPr lang="de-DE" sz="1400" i="1" dirty="0">
                <a:solidFill>
                  <a:schemeClr val="bg1"/>
                </a:solidFill>
              </a:rPr>
              <a:t> New York City Vision </a:t>
            </a:r>
            <a:r>
              <a:rPr lang="de-DE" sz="1400" i="1" dirty="0" err="1">
                <a:solidFill>
                  <a:schemeClr val="bg1"/>
                </a:solidFill>
              </a:rPr>
              <a:t>for</a:t>
            </a:r>
            <a:r>
              <a:rPr lang="de-DE" sz="1400" i="1" dirty="0">
                <a:solidFill>
                  <a:schemeClr val="bg1"/>
                </a:solidFill>
              </a:rPr>
              <a:t> „</a:t>
            </a:r>
            <a:r>
              <a:rPr lang="de-DE" sz="1400" i="1" dirty="0" err="1">
                <a:solidFill>
                  <a:schemeClr val="bg1"/>
                </a:solidFill>
              </a:rPr>
              <a:t>Rebuild</a:t>
            </a:r>
            <a:r>
              <a:rPr lang="de-DE" sz="1400" i="1" dirty="0">
                <a:solidFill>
                  <a:schemeClr val="bg1"/>
                </a:solidFill>
              </a:rPr>
              <a:t> </a:t>
            </a:r>
            <a:r>
              <a:rPr lang="de-DE" sz="1400" i="1" dirty="0" err="1">
                <a:solidFill>
                  <a:schemeClr val="bg1"/>
                </a:solidFill>
              </a:rPr>
              <a:t>by</a:t>
            </a:r>
            <a:r>
              <a:rPr lang="de-DE" sz="1400" i="1" dirty="0">
                <a:solidFill>
                  <a:schemeClr val="bg1"/>
                </a:solidFill>
              </a:rPr>
              <a:t> Design“ - 1, o. D</a:t>
            </a:r>
            <a:r>
              <a:rPr lang="de-DE" sz="1400" dirty="0">
                <a:solidFill>
                  <a:schemeClr val="bg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5316567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{B52007DE-3C28-E947-B9F3-AFCD2A6907E5}tf10001120</Template>
  <TotalTime>0</TotalTime>
  <Words>811</Words>
  <Application>Microsoft Macintosh PowerPoint</Application>
  <PresentationFormat>Breitbild</PresentationFormat>
  <Paragraphs>86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Wingdings</vt:lpstr>
      <vt:lpstr>Paket</vt:lpstr>
      <vt:lpstr>Lokale Klimamassnahmen</vt:lpstr>
      <vt:lpstr>Um was geht´s?</vt:lpstr>
      <vt:lpstr>Klimawandel in den USA</vt:lpstr>
      <vt:lpstr>Klimawandel in den USA</vt:lpstr>
      <vt:lpstr>Klimawandel in den USA</vt:lpstr>
      <vt:lpstr>Fakten zum Meeresspiegelanstieg</vt:lpstr>
      <vt:lpstr>Massnahmen und Beispiele gegen den Klimawandel</vt:lpstr>
      <vt:lpstr>New York City: „The Big U“</vt:lpstr>
      <vt:lpstr>New York City: “The Big U”</vt:lpstr>
      <vt:lpstr>Literaturverzeichnis 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Lokale Klimamassnahmen</dc:title>
  <dc:creator>Niklas Nevely</dc:creator>
  <cp:lastModifiedBy>Niklas Nevely</cp:lastModifiedBy>
  <cp:revision>16</cp:revision>
  <dcterms:created xsi:type="dcterms:W3CDTF">2022-11-16T19:07:34Z</dcterms:created>
  <dcterms:modified xsi:type="dcterms:W3CDTF">2022-11-17T06:01:26Z</dcterms:modified>
</cp:coreProperties>
</file>