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7" r:id="rId2"/>
    <p:sldId id="266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767362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1pPr>
    <a:lvl2pPr marL="383681" algn="l" defTabSz="767362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2pPr>
    <a:lvl3pPr marL="767362" algn="l" defTabSz="767362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3pPr>
    <a:lvl4pPr marL="1151044" algn="l" defTabSz="767362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4pPr>
    <a:lvl5pPr marL="1534725" algn="l" defTabSz="767362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5pPr>
    <a:lvl6pPr marL="1918406" algn="l" defTabSz="767362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6pPr>
    <a:lvl7pPr marL="2302087" algn="l" defTabSz="767362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7pPr>
    <a:lvl8pPr marL="2685769" algn="l" defTabSz="767362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8pPr>
    <a:lvl9pPr marL="3069450" algn="l" defTabSz="767362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80"/>
    <a:srgbClr val="AEE17F"/>
    <a:srgbClr val="C0F36D"/>
    <a:srgbClr val="B4F151"/>
    <a:srgbClr val="E1BD59"/>
    <a:srgbClr val="E2BD60"/>
    <a:srgbClr val="F2EB58"/>
    <a:srgbClr val="F7F39B"/>
    <a:srgbClr val="E3D05F"/>
    <a:srgbClr val="DCC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39ACD-3673-453F-9CEF-60636284E52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8EAA-DEB5-4D78-A269-EB9095D53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6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0162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1pPr>
    <a:lvl2pPr marL="100081" algn="l" defTabSz="200162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2pPr>
    <a:lvl3pPr marL="200162" algn="l" defTabSz="200162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3pPr>
    <a:lvl4pPr marL="300243" algn="l" defTabSz="200162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4pPr>
    <a:lvl5pPr marL="400324" algn="l" defTabSz="200162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5pPr>
    <a:lvl6pPr marL="500405" algn="l" defTabSz="200162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6pPr>
    <a:lvl7pPr marL="600486" algn="l" defTabSz="200162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7pPr>
    <a:lvl8pPr marL="700568" algn="l" defTabSz="200162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8pPr>
    <a:lvl9pPr marL="800649" algn="l" defTabSz="200162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16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0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59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9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0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44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1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7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3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>
                <a:lumMod val="95000"/>
              </a:schemeClr>
            </a:gs>
            <a:gs pos="27000">
              <a:schemeClr val="bg1">
                <a:lumMod val="85000"/>
              </a:schemeClr>
            </a:gs>
            <a:gs pos="57000">
              <a:srgbClr val="F6D47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2A68-12CC-4FA5-BCF9-E7925B17181E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23FE-631C-4473-B966-D4E523599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54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383" y="1619160"/>
            <a:ext cx="8569234" cy="2730771"/>
          </a:xfrm>
        </p:spPr>
        <p:txBody>
          <a:bodyPr>
            <a:normAutofit/>
          </a:bodyPr>
          <a:lstStyle/>
          <a:p>
            <a:pPr algn="ctr"/>
            <a:r>
              <a:rPr lang="de-DE" sz="4000" dirty="0" smtClean="0"/>
              <a:t>Thema: </a:t>
            </a:r>
            <a:br>
              <a:rPr lang="de-DE" sz="4000" dirty="0" smtClean="0"/>
            </a:br>
            <a:r>
              <a:rPr lang="de-DE" sz="4000" dirty="0" smtClean="0"/>
              <a:t>Fossile Energiesysteme in Nordamerika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54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412" y="231675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de-DE" dirty="0" smtClean="0"/>
              <a:t>Danke für die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4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69" y="692331"/>
            <a:ext cx="3331027" cy="24451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5" y="692331"/>
            <a:ext cx="3665932" cy="24451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3971108"/>
            <a:ext cx="4624252" cy="2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80" y="4206106"/>
            <a:ext cx="3409602" cy="22375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80" y="1398878"/>
            <a:ext cx="3409602" cy="22708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1" y="4206107"/>
            <a:ext cx="3356327" cy="223755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0" y="1238159"/>
            <a:ext cx="3356327" cy="259228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71154" y="274320"/>
            <a:ext cx="6884126" cy="69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Das </a:t>
            </a:r>
            <a:r>
              <a:rPr lang="de-DE" sz="2800" dirty="0" err="1" smtClean="0">
                <a:solidFill>
                  <a:schemeClr val="tx1"/>
                </a:solidFill>
              </a:rPr>
              <a:t>Corn</a:t>
            </a:r>
            <a:r>
              <a:rPr lang="de-DE" sz="2800" dirty="0" smtClean="0">
                <a:solidFill>
                  <a:schemeClr val="tx1"/>
                </a:solidFill>
              </a:rPr>
              <a:t> Belt als fossiles Energiesystem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0669" y="363917"/>
            <a:ext cx="7886700" cy="1325563"/>
          </a:xfrm>
        </p:spPr>
        <p:txBody>
          <a:bodyPr/>
          <a:lstStyle/>
          <a:p>
            <a:pPr algn="ctr"/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2732022" y="2154110"/>
            <a:ext cx="587829" cy="5486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344594" y="2219424"/>
            <a:ext cx="574765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116685" y="4035162"/>
            <a:ext cx="457200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6833759" y="4022099"/>
            <a:ext cx="522514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3835834" y="2317396"/>
            <a:ext cx="992777" cy="28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5207433" y="4107008"/>
            <a:ext cx="1077686" cy="28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2903583">
            <a:off x="5900320" y="3233799"/>
            <a:ext cx="992777" cy="28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rechts 12"/>
          <p:cNvSpPr/>
          <p:nvPr/>
        </p:nvSpPr>
        <p:spPr>
          <a:xfrm rot="3025749">
            <a:off x="3112817" y="3229793"/>
            <a:ext cx="1097280" cy="274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0800000">
            <a:off x="2531520" y="4129128"/>
            <a:ext cx="1077686" cy="28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gelmäßiges Fünfeck 14"/>
          <p:cNvSpPr/>
          <p:nvPr/>
        </p:nvSpPr>
        <p:spPr>
          <a:xfrm>
            <a:off x="1762783" y="4031156"/>
            <a:ext cx="522514" cy="44814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gelmäßiges Fünfeck 15"/>
          <p:cNvSpPr/>
          <p:nvPr/>
        </p:nvSpPr>
        <p:spPr>
          <a:xfrm>
            <a:off x="1092473" y="5777035"/>
            <a:ext cx="324603" cy="304481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620769" y="5779756"/>
            <a:ext cx="284028" cy="30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945763" y="6153142"/>
            <a:ext cx="309012" cy="34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tern mit 5 Zacken 18"/>
          <p:cNvSpPr/>
          <p:nvPr/>
        </p:nvSpPr>
        <p:spPr>
          <a:xfrm>
            <a:off x="1364636" y="6122079"/>
            <a:ext cx="365179" cy="3727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1776046" y="6153142"/>
            <a:ext cx="324603" cy="3106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270349" y="5929275"/>
            <a:ext cx="226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Elemente</a:t>
            </a:r>
            <a:endParaRPr lang="de-DE" sz="2400" dirty="0"/>
          </a:p>
        </p:txBody>
      </p:sp>
      <p:sp>
        <p:nvSpPr>
          <p:cNvPr id="22" name="Pfeil nach rechts 21"/>
          <p:cNvSpPr/>
          <p:nvPr/>
        </p:nvSpPr>
        <p:spPr>
          <a:xfrm>
            <a:off x="5476854" y="6023792"/>
            <a:ext cx="538843" cy="237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178731" y="5929275"/>
            <a:ext cx="239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Zusammenhänge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402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Energie (physikalisch)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207224"/>
            <a:ext cx="7886700" cy="8052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spc="300" dirty="0" smtClean="0"/>
              <a:t>E = W = F*s</a:t>
            </a:r>
            <a:endParaRPr lang="de-DE" sz="4800" spc="300" dirty="0"/>
          </a:p>
        </p:txBody>
      </p:sp>
      <p:sp>
        <p:nvSpPr>
          <p:cNvPr id="4" name="Textfeld 3"/>
          <p:cNvSpPr txBox="1"/>
          <p:nvPr/>
        </p:nvSpPr>
        <p:spPr>
          <a:xfrm>
            <a:off x="1842448" y="1528549"/>
            <a:ext cx="552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C00000"/>
                </a:solidFill>
              </a:rPr>
              <a:t>(bezogen auf einen lebenden Organismus)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08126" y="4534933"/>
            <a:ext cx="2634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Bewegung</a:t>
            </a:r>
            <a:r>
              <a:rPr lang="de-DE" sz="2400" dirty="0">
                <a:solidFill>
                  <a:srgbClr val="C00000"/>
                </a:solidFill>
              </a:rPr>
              <a:t>/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de-DE" sz="2400" dirty="0" smtClean="0">
                <a:solidFill>
                  <a:srgbClr val="C00000"/>
                </a:solidFill>
              </a:rPr>
              <a:t>Lebensäußerung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596788" y="4534933"/>
            <a:ext cx="218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Input/ Ernährung</a:t>
            </a:r>
            <a:endParaRPr lang="de-DE" sz="2400" dirty="0">
              <a:solidFill>
                <a:srgbClr val="C00000"/>
              </a:solidFill>
            </a:endParaRPr>
          </a:p>
        </p:txBody>
      </p:sp>
      <p:cxnSp>
        <p:nvCxnSpPr>
          <p:cNvPr id="9" name="Gerader Verbinder 8"/>
          <p:cNvCxnSpPr/>
          <p:nvPr/>
        </p:nvCxnSpPr>
        <p:spPr>
          <a:xfrm>
            <a:off x="2688609" y="3858189"/>
            <a:ext cx="7233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3998794" y="3848669"/>
            <a:ext cx="2197290" cy="136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361063" y="4012442"/>
            <a:ext cx="532262" cy="4094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097439" y="4012442"/>
            <a:ext cx="539086" cy="4094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561703"/>
            <a:ext cx="768096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6675" y="445429"/>
            <a:ext cx="7707235" cy="16778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Der Mensch als Energiesystem</a:t>
            </a:r>
            <a:br>
              <a:rPr lang="de-DE" dirty="0" smtClean="0"/>
            </a:br>
            <a:r>
              <a:rPr lang="de-DE" sz="2000" dirty="0" smtClean="0"/>
              <a:t>Energie-Input durch Nahrungsaufnahme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74" y="2736666"/>
            <a:ext cx="781951" cy="11016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59" y="2817527"/>
            <a:ext cx="1062351" cy="116521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63" y="3015143"/>
            <a:ext cx="1407929" cy="93861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41" y="3484452"/>
            <a:ext cx="1031384" cy="103138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4515836"/>
            <a:ext cx="2329460" cy="1310321"/>
          </a:xfrm>
          <a:prstGeom prst="rect">
            <a:avLst/>
          </a:prstGeom>
        </p:spPr>
      </p:pic>
      <p:sp>
        <p:nvSpPr>
          <p:cNvPr id="16" name="Pfeil nach rechts 15"/>
          <p:cNvSpPr/>
          <p:nvPr/>
        </p:nvSpPr>
        <p:spPr>
          <a:xfrm rot="19979314">
            <a:off x="4779663" y="3470271"/>
            <a:ext cx="687765" cy="377142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/>
          <p:cNvSpPr/>
          <p:nvPr/>
        </p:nvSpPr>
        <p:spPr>
          <a:xfrm>
            <a:off x="6673794" y="3107310"/>
            <a:ext cx="687765" cy="377142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Pfeil nach rechts 17"/>
          <p:cNvSpPr/>
          <p:nvPr/>
        </p:nvSpPr>
        <p:spPr>
          <a:xfrm rot="1179564">
            <a:off x="2723608" y="3515574"/>
            <a:ext cx="609693" cy="375558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 rot="17688689">
            <a:off x="1226019" y="4090107"/>
            <a:ext cx="562956" cy="392564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 nach rechts 19"/>
          <p:cNvSpPr/>
          <p:nvPr/>
        </p:nvSpPr>
        <p:spPr>
          <a:xfrm rot="20135544">
            <a:off x="1989190" y="4532341"/>
            <a:ext cx="1283107" cy="428634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475127" y="4409745"/>
            <a:ext cx="1639287" cy="16309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0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Die Pflanze als Energiesystem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43" y="2918807"/>
            <a:ext cx="2329460" cy="131032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51" y="1867929"/>
            <a:ext cx="1024605" cy="105087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58" y="3241703"/>
            <a:ext cx="1440962" cy="177479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00" y="1923405"/>
            <a:ext cx="1007025" cy="83197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790578" y="5564100"/>
            <a:ext cx="66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NO</a:t>
            </a:r>
            <a:r>
              <a:rPr lang="de-DE" sz="2000" b="1" baseline="-25000" dirty="0" smtClean="0"/>
              <a:t>3</a:t>
            </a:r>
            <a:r>
              <a:rPr lang="de-DE" sz="2000" b="1" baseline="30000" dirty="0" smtClean="0"/>
              <a:t>-</a:t>
            </a:r>
            <a:endParaRPr lang="de-DE" sz="2000" b="1" baseline="30000" dirty="0"/>
          </a:p>
        </p:txBody>
      </p:sp>
      <p:sp>
        <p:nvSpPr>
          <p:cNvPr id="10" name="Textfeld 9"/>
          <p:cNvSpPr txBox="1"/>
          <p:nvPr/>
        </p:nvSpPr>
        <p:spPr>
          <a:xfrm>
            <a:off x="3561783" y="5910928"/>
            <a:ext cx="80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PO</a:t>
            </a:r>
            <a:r>
              <a:rPr lang="de-DE" sz="2000" b="1" baseline="-25000" dirty="0" smtClean="0"/>
              <a:t>4</a:t>
            </a:r>
            <a:r>
              <a:rPr lang="de-DE" sz="2000" b="1" baseline="30000" dirty="0" smtClean="0"/>
              <a:t>3-</a:t>
            </a:r>
            <a:endParaRPr lang="de-DE" sz="2000" b="1" baseline="-25000" dirty="0"/>
          </a:p>
        </p:txBody>
      </p:sp>
      <p:sp>
        <p:nvSpPr>
          <p:cNvPr id="11" name="Textfeld 10"/>
          <p:cNvSpPr txBox="1"/>
          <p:nvPr/>
        </p:nvSpPr>
        <p:spPr>
          <a:xfrm>
            <a:off x="4385123" y="5830820"/>
            <a:ext cx="4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K</a:t>
            </a:r>
            <a:r>
              <a:rPr lang="de-DE" sz="2000" b="1" baseline="30000" dirty="0" smtClean="0"/>
              <a:t>+</a:t>
            </a:r>
            <a:endParaRPr lang="de-DE" sz="2000" b="1" baseline="30000" dirty="0"/>
          </a:p>
        </p:txBody>
      </p:sp>
      <p:sp>
        <p:nvSpPr>
          <p:cNvPr id="12" name="Textfeld 11"/>
          <p:cNvSpPr txBox="1"/>
          <p:nvPr/>
        </p:nvSpPr>
        <p:spPr>
          <a:xfrm>
            <a:off x="4902156" y="5569252"/>
            <a:ext cx="84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etc.</a:t>
            </a:r>
            <a:endParaRPr lang="de-DE" sz="2000" b="1" dirty="0"/>
          </a:p>
        </p:txBody>
      </p:sp>
      <p:sp>
        <p:nvSpPr>
          <p:cNvPr id="13" name="Pfeil nach rechts 12"/>
          <p:cNvSpPr/>
          <p:nvPr/>
        </p:nvSpPr>
        <p:spPr>
          <a:xfrm rot="2507139">
            <a:off x="2997643" y="3036165"/>
            <a:ext cx="908036" cy="365784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7385420">
            <a:off x="4406452" y="3086858"/>
            <a:ext cx="539422" cy="309688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 nach rechts 14"/>
          <p:cNvSpPr/>
          <p:nvPr/>
        </p:nvSpPr>
        <p:spPr>
          <a:xfrm rot="21185056">
            <a:off x="4900095" y="3592974"/>
            <a:ext cx="1425932" cy="292871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 rot="16200000">
            <a:off x="3868546" y="4898916"/>
            <a:ext cx="551714" cy="658891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/>
          <p:cNvSpPr/>
          <p:nvPr/>
        </p:nvSpPr>
        <p:spPr>
          <a:xfrm>
            <a:off x="2614594" y="5277105"/>
            <a:ext cx="957888" cy="9538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1621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Stickstoffgewinnung aus der Luft im</a:t>
            </a:r>
            <a:br>
              <a:rPr lang="de-DE" dirty="0" smtClean="0"/>
            </a:br>
            <a:r>
              <a:rPr lang="de-DE" dirty="0" smtClean="0"/>
              <a:t>Haber-Bosch-Verfahren zur Herstellung von Mineraldünger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99" y="2671747"/>
            <a:ext cx="806005" cy="10944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4" y="2671747"/>
            <a:ext cx="695165" cy="1015346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049701" y="3036064"/>
            <a:ext cx="908036" cy="365784"/>
          </a:xfrm>
          <a:prstGeom prst="rightArrow">
            <a:avLst/>
          </a:prstGeom>
          <a:solidFill>
            <a:srgbClr val="F1E95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581934" y="2855683"/>
            <a:ext cx="1187355" cy="72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NH</a:t>
            </a:r>
            <a:r>
              <a:rPr lang="de-DE" sz="4000" b="1" baseline="-25000" dirty="0" smtClean="0"/>
              <a:t>3</a:t>
            </a:r>
            <a:endParaRPr lang="de-DE" sz="4000" b="1" baseline="-25000" dirty="0"/>
          </a:p>
        </p:txBody>
      </p:sp>
      <p:sp>
        <p:nvSpPr>
          <p:cNvPr id="7" name="Textfeld 6"/>
          <p:cNvSpPr txBox="1"/>
          <p:nvPr/>
        </p:nvSpPr>
        <p:spPr>
          <a:xfrm>
            <a:off x="2128967" y="3756394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Erdgas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49921" y="3687093"/>
            <a:ext cx="165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Ammoniak 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rot="5400000">
            <a:off x="5790553" y="4372865"/>
            <a:ext cx="551750" cy="421730"/>
          </a:xfrm>
          <a:prstGeom prst="rightArrow">
            <a:avLst/>
          </a:prstGeom>
          <a:solidFill>
            <a:srgbClr val="F1E951">
              <a:alpha val="55000"/>
            </a:srgbClr>
          </a:solidFill>
          <a:ln>
            <a:solidFill>
              <a:srgbClr val="0070C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465927" y="5023098"/>
            <a:ext cx="141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1">
                    <a:alpha val="55000"/>
                  </a:schemeClr>
                </a:solidFill>
              </a:rPr>
              <a:t>HNO</a:t>
            </a:r>
            <a:r>
              <a:rPr lang="de-DE" sz="4000" b="1" baseline="-25000" dirty="0" smtClean="0">
                <a:solidFill>
                  <a:schemeClr val="tx1">
                    <a:alpha val="55000"/>
                  </a:schemeClr>
                </a:solidFill>
              </a:rPr>
              <a:t>3</a:t>
            </a:r>
            <a:endParaRPr lang="de-DE" sz="4000" b="1" baseline="-250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145204" y="5730984"/>
            <a:ext cx="206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00000">
                    <a:alpha val="55000"/>
                  </a:srgbClr>
                </a:solidFill>
              </a:rPr>
              <a:t>Salpetersäure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4039695" y="5189810"/>
            <a:ext cx="928048" cy="374461"/>
          </a:xfrm>
          <a:prstGeom prst="rightArrow">
            <a:avLst/>
          </a:prstGeom>
          <a:solidFill>
            <a:srgbClr val="F1E951">
              <a:alpha val="55000"/>
            </a:srgbClr>
          </a:solidFill>
          <a:ln>
            <a:solidFill>
              <a:srgbClr val="0070C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326423" y="5023098"/>
            <a:ext cx="141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1">
                    <a:alpha val="55000"/>
                  </a:schemeClr>
                </a:solidFill>
              </a:rPr>
              <a:t>NO</a:t>
            </a:r>
            <a:r>
              <a:rPr lang="de-DE" sz="4000" b="1" baseline="-25000" dirty="0" smtClean="0">
                <a:solidFill>
                  <a:schemeClr val="tx1">
                    <a:alpha val="55000"/>
                  </a:schemeClr>
                </a:solidFill>
              </a:rPr>
              <a:t>3</a:t>
            </a:r>
            <a:r>
              <a:rPr lang="de-DE" sz="4000" b="1" baseline="30000" dirty="0" smtClean="0">
                <a:solidFill>
                  <a:schemeClr val="tx1">
                    <a:alpha val="55000"/>
                  </a:schemeClr>
                </a:solidFill>
              </a:rPr>
              <a:t>-</a:t>
            </a:r>
            <a:endParaRPr lang="de-DE" sz="4000" b="1" baseline="300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326423" y="5730984"/>
            <a:ext cx="109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00000">
                    <a:alpha val="65000"/>
                  </a:srgbClr>
                </a:solidFill>
              </a:rPr>
              <a:t>Nitrat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endParaRPr lang="de-D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Office PowerPoint</Application>
  <PresentationFormat>Bildschirmpräsentation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Thema:  Fossile Energiesysteme in Nordamerika</vt:lpstr>
      <vt:lpstr>PowerPoint-Präsentation</vt:lpstr>
      <vt:lpstr>PowerPoint-Präsentation</vt:lpstr>
      <vt:lpstr>System</vt:lpstr>
      <vt:lpstr>Energie (physikalisch)</vt:lpstr>
      <vt:lpstr>PowerPoint-Präsentation</vt:lpstr>
      <vt:lpstr>Der Mensch als Energiesystem Energie-Input durch Nahrungsaufnahme</vt:lpstr>
      <vt:lpstr>Die Pflanze als Energiesystem</vt:lpstr>
      <vt:lpstr>Stickstoffgewinnung aus der Luft im Haber-Bosch-Verfahren zur Herstellung von Mineraldünger</vt:lpstr>
      <vt:lpstr>Danke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PC</dc:creator>
  <cp:lastModifiedBy>PC</cp:lastModifiedBy>
  <cp:revision>114</cp:revision>
  <dcterms:created xsi:type="dcterms:W3CDTF">2022-12-07T14:17:07Z</dcterms:created>
  <dcterms:modified xsi:type="dcterms:W3CDTF">2022-12-21T14:31:39Z</dcterms:modified>
</cp:coreProperties>
</file>