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69" r:id="rId3"/>
    <p:sldId id="271" r:id="rId4"/>
    <p:sldId id="270" r:id="rId5"/>
  </p:sldIdLst>
  <p:sldSz cx="42803763" cy="30275213"/>
  <p:notesSz cx="6797675" cy="9926638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  <p15:guide id="3" orient="horz" pos="9535">
          <p15:clr>
            <a:srgbClr val="A4A3A4"/>
          </p15:clr>
        </p15:guide>
        <p15:guide id="4" pos="134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002F87"/>
    <a:srgbClr val="B2B4B3"/>
    <a:srgbClr val="D5D6D2"/>
    <a:srgbClr val="E4E5E3"/>
    <a:srgbClr val="C1002A"/>
    <a:srgbClr val="FFC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7DFE0-4318-42A5-B889-7DD8590BD86B}" v="8" dt="2020-02-05T08:46:56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9408" autoAdjust="0"/>
  </p:normalViewPr>
  <p:slideViewPr>
    <p:cSldViewPr snapToGrid="0">
      <p:cViewPr varScale="1">
        <p:scale>
          <a:sx n="26" d="100"/>
          <a:sy n="26" d="100"/>
        </p:scale>
        <p:origin x="1410" y="168"/>
      </p:cViewPr>
      <p:guideLst>
        <p:guide orient="horz" pos="13481"/>
        <p:guide pos="9535"/>
        <p:guide orient="horz" pos="953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AFA6-632F-4C02-BB38-72C1C6408A72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4538"/>
            <a:ext cx="52609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4A50C-88AA-4498-88AF-5466E101DA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4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3" y="4954766"/>
            <a:ext cx="36383198" cy="10540259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9"/>
            <a:ext cx="32102823" cy="7309499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3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0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7" y="1611875"/>
            <a:ext cx="9229562" cy="256568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4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6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9" y="7547790"/>
            <a:ext cx="36918245" cy="12593645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9" y="20260575"/>
            <a:ext cx="36918245" cy="662270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78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600" cy="192093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4"/>
            <a:ext cx="18191600" cy="192093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6" y="1611882"/>
            <a:ext cx="36918245" cy="585180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5"/>
            <a:ext cx="18107995" cy="3637228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4"/>
            <a:ext cx="18107995" cy="1626592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9" y="7421635"/>
            <a:ext cx="18197175" cy="3637228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9" y="11058864"/>
            <a:ext cx="18197175" cy="1626592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15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1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7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5" y="4359077"/>
            <a:ext cx="21669406" cy="2151502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5"/>
            <a:ext cx="13805327" cy="1682657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1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7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5" y="4359077"/>
            <a:ext cx="21669406" cy="2151502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5"/>
            <a:ext cx="13805327" cy="1682657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0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1" y="1611882"/>
            <a:ext cx="36918245" cy="585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1" y="8059374"/>
            <a:ext cx="36918245" cy="192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1" y="28060643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4757-6840-4855-BF8A-F04AF3E938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3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9" y="28060643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7DD3-5B39-4FB6-8458-89B0FDCA7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0404" y="-24533"/>
            <a:ext cx="41259297" cy="2377732"/>
          </a:xfrm>
          <a:prstGeom prst="rect">
            <a:avLst/>
          </a:prstGeom>
          <a:solidFill>
            <a:srgbClr val="004A99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57600" y="0"/>
            <a:ext cx="39146162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Beziehungsnetzwerk</a:t>
            </a: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 Proximate Causes &amp; Underlying Driving Forces</a:t>
            </a:r>
            <a:endParaRPr kumimoji="0" lang="de-DE" altLang="de-DE" sz="7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0405" y="28802532"/>
            <a:ext cx="41259296" cy="1490514"/>
          </a:xfrm>
          <a:prstGeom prst="rect">
            <a:avLst/>
          </a:prstGeom>
          <a:solidFill>
            <a:srgbClr val="D5D6D2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00200" y="28630826"/>
            <a:ext cx="41417358" cy="182933"/>
          </a:xfrm>
          <a:prstGeom prst="rect">
            <a:avLst/>
          </a:prstGeom>
          <a:solidFill>
            <a:srgbClr val="B2B4B3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2" descr="Uni_Logo-Grundversion_E1_A4_CMYK_link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3" b="33681"/>
          <a:stretch/>
        </p:blipFill>
        <p:spPr bwMode="auto">
          <a:xfrm>
            <a:off x="1610405" y="0"/>
            <a:ext cx="1412429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32341" y="28630825"/>
            <a:ext cx="1642745" cy="180725"/>
          </a:xfrm>
          <a:prstGeom prst="rect">
            <a:avLst/>
          </a:prstGeom>
          <a:solidFill>
            <a:srgbClr val="002F87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2" name="Flussdiagramm: Verzweigung 751">
            <a:extLst>
              <a:ext uri="{FF2B5EF4-FFF2-40B4-BE49-F238E27FC236}">
                <a16:creationId xmlns:a16="http://schemas.microsoft.com/office/drawing/2014/main" id="{FBA63ACE-9A0E-4F21-8142-208B5FE064E4}"/>
              </a:ext>
            </a:extLst>
          </p:cNvPr>
          <p:cNvSpPr/>
          <p:nvPr/>
        </p:nvSpPr>
        <p:spPr>
          <a:xfrm>
            <a:off x="3657600" y="8590149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8A85535E-EBAE-410B-9A89-6BC6E8EAA5D5}"/>
              </a:ext>
            </a:extLst>
          </p:cNvPr>
          <p:cNvCxnSpPr>
            <a:cxnSpLocks/>
          </p:cNvCxnSpPr>
          <p:nvPr/>
        </p:nvCxnSpPr>
        <p:spPr>
          <a:xfrm flipH="1">
            <a:off x="6344514" y="19820618"/>
            <a:ext cx="3036036" cy="1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425B8B7E-B6B8-4ED3-8891-72F2709AF571}"/>
              </a:ext>
            </a:extLst>
          </p:cNvPr>
          <p:cNvCxnSpPr>
            <a:cxnSpLocks/>
          </p:cNvCxnSpPr>
          <p:nvPr/>
        </p:nvCxnSpPr>
        <p:spPr>
          <a:xfrm>
            <a:off x="6358088" y="22773370"/>
            <a:ext cx="3022462" cy="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4E3FE66-B9C7-483D-823A-602700DCCA47}"/>
              </a:ext>
            </a:extLst>
          </p:cNvPr>
          <p:cNvSpPr txBox="1"/>
          <p:nvPr/>
        </p:nvSpPr>
        <p:spPr>
          <a:xfrm>
            <a:off x="14938835" y="9882442"/>
            <a:ext cx="8763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Proximate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BEECBF2-3775-46E5-ABDA-3CF9BADB5A16}"/>
              </a:ext>
            </a:extLst>
          </p:cNvPr>
          <p:cNvCxnSpPr>
            <a:cxnSpLocks/>
          </p:cNvCxnSpPr>
          <p:nvPr/>
        </p:nvCxnSpPr>
        <p:spPr>
          <a:xfrm>
            <a:off x="6344514" y="25685312"/>
            <a:ext cx="3022462" cy="0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Wolke 35">
            <a:extLst>
              <a:ext uri="{FF2B5EF4-FFF2-40B4-BE49-F238E27FC236}">
                <a16:creationId xmlns:a16="http://schemas.microsoft.com/office/drawing/2014/main" id="{95966DC9-EEAF-42C9-B44C-EED4F526C76E}"/>
              </a:ext>
            </a:extLst>
          </p:cNvPr>
          <p:cNvSpPr/>
          <p:nvPr/>
        </p:nvSpPr>
        <p:spPr>
          <a:xfrm>
            <a:off x="4366220" y="13908291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830AAD-F7D2-49E8-9341-BE2C87AB08EC}"/>
              </a:ext>
            </a:extLst>
          </p:cNvPr>
          <p:cNvSpPr txBox="1"/>
          <p:nvPr/>
        </p:nvSpPr>
        <p:spPr>
          <a:xfrm>
            <a:off x="14938835" y="14912667"/>
            <a:ext cx="8763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A50EF92-94EB-4DAB-B417-261A3A114A13}"/>
              </a:ext>
            </a:extLst>
          </p:cNvPr>
          <p:cNvSpPr txBox="1"/>
          <p:nvPr/>
        </p:nvSpPr>
        <p:spPr>
          <a:xfrm>
            <a:off x="14938835" y="19312786"/>
            <a:ext cx="161317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Wechselseitiger Beziehungszusammenhang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5369BA3-AD66-4016-8B71-A411CB5C1AA9}"/>
              </a:ext>
            </a:extLst>
          </p:cNvPr>
          <p:cNvSpPr txBox="1"/>
          <p:nvPr/>
        </p:nvSpPr>
        <p:spPr>
          <a:xfrm>
            <a:off x="14938835" y="22265538"/>
            <a:ext cx="2224676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Einseitiger Beziehungszusammenhang (Abb. 3: Driver zu </a:t>
            </a:r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2FE06F9-2E01-437C-9EB8-B5E3802AA46C}"/>
              </a:ext>
            </a:extLst>
          </p:cNvPr>
          <p:cNvSpPr txBox="1"/>
          <p:nvPr/>
        </p:nvSpPr>
        <p:spPr>
          <a:xfrm>
            <a:off x="14938834" y="25177480"/>
            <a:ext cx="2407556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Abb. 3: Einseitiger Beziehungszusammenhang (</a:t>
            </a:r>
            <a:r>
              <a:rPr lang="de-DE" sz="6000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zu Driver)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7C66CF-C12C-42B2-870A-EB50D4359F4B}"/>
              </a:ext>
            </a:extLst>
          </p:cNvPr>
          <p:cNvSpPr txBox="1"/>
          <p:nvPr/>
        </p:nvSpPr>
        <p:spPr>
          <a:xfrm>
            <a:off x="0" y="2509109"/>
            <a:ext cx="4280376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Theorie-Konzept nach: Geist, </a:t>
            </a:r>
            <a:r>
              <a:rPr lang="de-DE" sz="6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Lambin</a:t>
            </a:r>
            <a:r>
              <a:rPr lang="de-DE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(2002)</a:t>
            </a:r>
          </a:p>
        </p:txBody>
      </p:sp>
      <p:pic>
        <p:nvPicPr>
          <p:cNvPr id="42" name="Picture 2" descr="U:\Projekte\DRIeR_Projektmaterial\Logos\Logosammlung_V2\2_Logo_ohne_Wappen\DIN A4\RGB\Uni_Logo-ohne-Wappen_E1_RGB.png">
            <a:extLst>
              <a:ext uri="{FF2B5EF4-FFF2-40B4-BE49-F238E27FC236}">
                <a16:creationId xmlns:a16="http://schemas.microsoft.com/office/drawing/2014/main" id="{37571DA9-6C5A-48F0-A127-79EDA182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0" y="590550"/>
            <a:ext cx="2075786" cy="29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148953E-FF6D-4BBB-8A3E-1EEC2555BA7C}"/>
              </a:ext>
            </a:extLst>
          </p:cNvPr>
          <p:cNvSpPr txBox="1"/>
          <p:nvPr/>
        </p:nvSpPr>
        <p:spPr>
          <a:xfrm>
            <a:off x="3657600" y="5962454"/>
            <a:ext cx="7714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Legende:</a:t>
            </a:r>
          </a:p>
        </p:txBody>
      </p:sp>
    </p:spTree>
    <p:extLst>
      <p:ext uri="{BB962C8B-B14F-4D97-AF65-F5344CB8AC3E}">
        <p14:creationId xmlns:p14="http://schemas.microsoft.com/office/powerpoint/2010/main" val="27684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0404" y="-24533"/>
            <a:ext cx="41259297" cy="2377732"/>
          </a:xfrm>
          <a:prstGeom prst="rect">
            <a:avLst/>
          </a:prstGeom>
          <a:solidFill>
            <a:srgbClr val="004A99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57600" y="0"/>
            <a:ext cx="39146162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Abb. 1: </a:t>
            </a:r>
            <a:r>
              <a:rPr lang="en-US" altLang="de-DE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Beziehungszusammenhänge</a:t>
            </a: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 Underlying Driving Forces</a:t>
            </a:r>
            <a:endParaRPr kumimoji="0" lang="de-DE" altLang="de-DE" sz="7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0405" y="28802532"/>
            <a:ext cx="41259296" cy="1490514"/>
          </a:xfrm>
          <a:prstGeom prst="rect">
            <a:avLst/>
          </a:prstGeom>
          <a:solidFill>
            <a:srgbClr val="D5D6D2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2" descr="Uni_Logo-Grundversion_E1_A4_CMYK_link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3" b="33681"/>
          <a:stretch/>
        </p:blipFill>
        <p:spPr bwMode="auto">
          <a:xfrm>
            <a:off x="1610405" y="0"/>
            <a:ext cx="1412429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6" name="Picture 2" descr="U:\Projekte\DRIeR_Projektmaterial\Logos\Logosammlung_V2\2_Logo_ohne_Wappen\DIN A4\RGB\Uni_Logo-ohne-Wappen_E1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0" y="590550"/>
            <a:ext cx="2075786" cy="29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6" name="Wolke 1175">
            <a:extLst>
              <a:ext uri="{FF2B5EF4-FFF2-40B4-BE49-F238E27FC236}">
                <a16:creationId xmlns:a16="http://schemas.microsoft.com/office/drawing/2014/main" id="{F8581E45-38F5-4061-93B2-8D5E742BF663}"/>
              </a:ext>
            </a:extLst>
          </p:cNvPr>
          <p:cNvSpPr/>
          <p:nvPr/>
        </p:nvSpPr>
        <p:spPr>
          <a:xfrm>
            <a:off x="29400907" y="10362404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Bevölkerungs-wachstum</a:t>
            </a:r>
            <a:endParaRPr lang="de-DE" sz="3200" b="1" dirty="0"/>
          </a:p>
        </p:txBody>
      </p:sp>
      <p:sp>
        <p:nvSpPr>
          <p:cNvPr id="569" name="Wolke 568">
            <a:extLst>
              <a:ext uri="{FF2B5EF4-FFF2-40B4-BE49-F238E27FC236}">
                <a16:creationId xmlns:a16="http://schemas.microsoft.com/office/drawing/2014/main" id="{6F38E21F-31C6-4C80-BE59-8B4F2FAC68A1}"/>
              </a:ext>
            </a:extLst>
          </p:cNvPr>
          <p:cNvSpPr/>
          <p:nvPr/>
        </p:nvSpPr>
        <p:spPr>
          <a:xfrm>
            <a:off x="17824653" y="10341907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Klimawandel</a:t>
            </a:r>
            <a:endParaRPr lang="de-DE" sz="3200" b="1" dirty="0"/>
          </a:p>
        </p:txBody>
      </p:sp>
      <p:sp>
        <p:nvSpPr>
          <p:cNvPr id="570" name="Wolke 569">
            <a:extLst>
              <a:ext uri="{FF2B5EF4-FFF2-40B4-BE49-F238E27FC236}">
                <a16:creationId xmlns:a16="http://schemas.microsoft.com/office/drawing/2014/main" id="{59D90307-E855-4A98-A4D7-396BEAD638A7}"/>
              </a:ext>
            </a:extLst>
          </p:cNvPr>
          <p:cNvSpPr/>
          <p:nvPr/>
        </p:nvSpPr>
        <p:spPr>
          <a:xfrm>
            <a:off x="23154511" y="17244644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Urbanisierung</a:t>
            </a:r>
            <a:endParaRPr lang="de-DE" sz="3200" b="1" dirty="0"/>
          </a:p>
        </p:txBody>
      </p:sp>
      <p:sp>
        <p:nvSpPr>
          <p:cNvPr id="571" name="Wolke 570">
            <a:extLst>
              <a:ext uri="{FF2B5EF4-FFF2-40B4-BE49-F238E27FC236}">
                <a16:creationId xmlns:a16="http://schemas.microsoft.com/office/drawing/2014/main" id="{036A9083-1BF6-4C96-9809-CA360F2B9ABA}"/>
              </a:ext>
            </a:extLst>
          </p:cNvPr>
          <p:cNvSpPr/>
          <p:nvPr/>
        </p:nvSpPr>
        <p:spPr>
          <a:xfrm>
            <a:off x="6248400" y="10362404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Geringe Wertschätzung</a:t>
            </a:r>
            <a:endParaRPr lang="de-DE" sz="3200" b="1" dirty="0"/>
          </a:p>
        </p:txBody>
      </p:sp>
      <p:sp>
        <p:nvSpPr>
          <p:cNvPr id="572" name="Wolke 571">
            <a:extLst>
              <a:ext uri="{FF2B5EF4-FFF2-40B4-BE49-F238E27FC236}">
                <a16:creationId xmlns:a16="http://schemas.microsoft.com/office/drawing/2014/main" id="{F400504C-0050-4232-8A09-3BBE137261E7}"/>
              </a:ext>
            </a:extLst>
          </p:cNvPr>
          <p:cNvSpPr/>
          <p:nvPr/>
        </p:nvSpPr>
        <p:spPr>
          <a:xfrm>
            <a:off x="13111429" y="17244644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Neoliberale Politik</a:t>
            </a:r>
            <a:endParaRPr lang="de-DE" sz="32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BF32734-1D58-4932-A06E-B64A30707FCE}"/>
              </a:ext>
            </a:extLst>
          </p:cNvPr>
          <p:cNvCxnSpPr>
            <a:cxnSpLocks/>
            <a:stCxn id="572" idx="2"/>
            <a:endCxn id="571" idx="1"/>
          </p:cNvCxnSpPr>
          <p:nvPr/>
        </p:nvCxnSpPr>
        <p:spPr>
          <a:xfrm flipH="1" flipV="1">
            <a:off x="9751500" y="13927782"/>
            <a:ext cx="3381661" cy="5101452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3034C8-090C-4991-8AEE-3AC9F8A69D44}"/>
              </a:ext>
            </a:extLst>
          </p:cNvPr>
          <p:cNvCxnSpPr>
            <a:cxnSpLocks/>
            <a:stCxn id="572" idx="3"/>
            <a:endCxn id="569" idx="1"/>
          </p:cNvCxnSpPr>
          <p:nvPr/>
        </p:nvCxnSpPr>
        <p:spPr>
          <a:xfrm flipV="1">
            <a:off x="16614529" y="13907285"/>
            <a:ext cx="4713224" cy="354143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6DEC9F3-D896-4E6F-8237-444C0DCC7403}"/>
              </a:ext>
            </a:extLst>
          </p:cNvPr>
          <p:cNvCxnSpPr>
            <a:cxnSpLocks/>
            <a:stCxn id="570" idx="3"/>
            <a:endCxn id="569" idx="1"/>
          </p:cNvCxnSpPr>
          <p:nvPr/>
        </p:nvCxnSpPr>
        <p:spPr>
          <a:xfrm flipH="1" flipV="1">
            <a:off x="21327753" y="13907285"/>
            <a:ext cx="5329858" cy="354143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EF88D2D-215E-437B-9DD4-FE336AC9920C}"/>
              </a:ext>
            </a:extLst>
          </p:cNvPr>
          <p:cNvCxnSpPr>
            <a:cxnSpLocks/>
            <a:stCxn id="571" idx="0"/>
            <a:endCxn id="569" idx="2"/>
          </p:cNvCxnSpPr>
          <p:nvPr/>
        </p:nvCxnSpPr>
        <p:spPr>
          <a:xfrm flipV="1">
            <a:off x="13248761" y="12126497"/>
            <a:ext cx="4597624" cy="2049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B360416-A3C3-4C05-A25D-ECDC2D4F71AD}"/>
              </a:ext>
            </a:extLst>
          </p:cNvPr>
          <p:cNvCxnSpPr>
            <a:cxnSpLocks/>
            <a:stCxn id="1176" idx="2"/>
            <a:endCxn id="569" idx="0"/>
          </p:cNvCxnSpPr>
          <p:nvPr/>
        </p:nvCxnSpPr>
        <p:spPr>
          <a:xfrm flipH="1" flipV="1">
            <a:off x="24825014" y="12126497"/>
            <a:ext cx="4597625" cy="2049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B50D612-44D0-49CC-8D83-0B29D0C89A62}"/>
              </a:ext>
            </a:extLst>
          </p:cNvPr>
          <p:cNvCxnSpPr>
            <a:cxnSpLocks/>
            <a:stCxn id="1176" idx="1"/>
            <a:endCxn id="570" idx="0"/>
          </p:cNvCxnSpPr>
          <p:nvPr/>
        </p:nvCxnSpPr>
        <p:spPr>
          <a:xfrm flipH="1">
            <a:off x="30154872" y="13927782"/>
            <a:ext cx="2749135" cy="5101452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4707D95-029B-453F-A30F-A4391BF99F51}"/>
              </a:ext>
            </a:extLst>
          </p:cNvPr>
          <p:cNvCxnSpPr>
            <a:cxnSpLocks/>
            <a:stCxn id="572" idx="0"/>
            <a:endCxn id="570" idx="2"/>
          </p:cNvCxnSpPr>
          <p:nvPr/>
        </p:nvCxnSpPr>
        <p:spPr>
          <a:xfrm>
            <a:off x="20111790" y="19029234"/>
            <a:ext cx="3064453" cy="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0404" y="-24533"/>
            <a:ext cx="41259297" cy="2377732"/>
          </a:xfrm>
          <a:prstGeom prst="rect">
            <a:avLst/>
          </a:prstGeom>
          <a:solidFill>
            <a:srgbClr val="004A99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57600" y="0"/>
            <a:ext cx="39146162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Abb. 2: </a:t>
            </a:r>
            <a:r>
              <a:rPr lang="en-US" altLang="de-DE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Beziehungszusammenhänge</a:t>
            </a: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 Proximate Causes</a:t>
            </a:r>
            <a:endParaRPr kumimoji="0" lang="de-DE" altLang="de-DE" sz="7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0405" y="28802532"/>
            <a:ext cx="41259296" cy="1490514"/>
          </a:xfrm>
          <a:prstGeom prst="rect">
            <a:avLst/>
          </a:prstGeom>
          <a:solidFill>
            <a:srgbClr val="D5D6D2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00200" y="28630826"/>
            <a:ext cx="41417358" cy="182933"/>
          </a:xfrm>
          <a:prstGeom prst="rect">
            <a:avLst/>
          </a:prstGeom>
          <a:solidFill>
            <a:srgbClr val="B2B4B3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2" descr="Uni_Logo-Grundversion_E1_A4_CMYK_link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3" b="33681"/>
          <a:stretch/>
        </p:blipFill>
        <p:spPr bwMode="auto">
          <a:xfrm>
            <a:off x="1610405" y="0"/>
            <a:ext cx="1412429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6" name="Picture 2" descr="U:\Projekte\DRIeR_Projektmaterial\Logos\Logosammlung_V2\2_Logo_ohne_Wappen\DIN A4\RGB\Uni_Logo-ohne-Wappen_E1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0" y="590550"/>
            <a:ext cx="2075786" cy="29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32341" y="28630825"/>
            <a:ext cx="1642745" cy="180725"/>
          </a:xfrm>
          <a:prstGeom prst="rect">
            <a:avLst/>
          </a:prstGeom>
          <a:solidFill>
            <a:srgbClr val="002F87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" name="Gerade Verbindung mit Pfeil 439">
            <a:extLst>
              <a:ext uri="{FF2B5EF4-FFF2-40B4-BE49-F238E27FC236}">
                <a16:creationId xmlns:a16="http://schemas.microsoft.com/office/drawing/2014/main" id="{CA87175F-329B-45F3-8532-5224D7968724}"/>
              </a:ext>
            </a:extLst>
          </p:cNvPr>
          <p:cNvCxnSpPr>
            <a:cxnSpLocks/>
            <a:stCxn id="754" idx="1"/>
            <a:endCxn id="753" idx="0"/>
          </p:cNvCxnSpPr>
          <p:nvPr/>
        </p:nvCxnSpPr>
        <p:spPr>
          <a:xfrm flipH="1">
            <a:off x="11257407" y="8119942"/>
            <a:ext cx="6017255" cy="946082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Flussdiagramm: Verzweigung 746">
            <a:extLst>
              <a:ext uri="{FF2B5EF4-FFF2-40B4-BE49-F238E27FC236}">
                <a16:creationId xmlns:a16="http://schemas.microsoft.com/office/drawing/2014/main" id="{38AD9DC6-252F-44CC-A81D-2AF283979C46}"/>
              </a:ext>
            </a:extLst>
          </p:cNvPr>
          <p:cNvSpPr/>
          <p:nvPr/>
        </p:nvSpPr>
        <p:spPr>
          <a:xfrm>
            <a:off x="17273323" y="11133885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Abgenutztes/</a:t>
            </a:r>
            <a:br>
              <a:rPr lang="de-DE" sz="4000" dirty="0"/>
            </a:br>
            <a:r>
              <a:rPr lang="de-DE" sz="4000" dirty="0"/>
              <a:t>Überlastetes Kanalsystem</a:t>
            </a:r>
          </a:p>
        </p:txBody>
      </p:sp>
      <p:sp>
        <p:nvSpPr>
          <p:cNvPr id="752" name="Flussdiagramm: Verzweigung 751">
            <a:extLst>
              <a:ext uri="{FF2B5EF4-FFF2-40B4-BE49-F238E27FC236}">
                <a16:creationId xmlns:a16="http://schemas.microsoft.com/office/drawing/2014/main" id="{FBA63ACE-9A0E-4F21-8142-208B5FE064E4}"/>
              </a:ext>
            </a:extLst>
          </p:cNvPr>
          <p:cNvSpPr/>
          <p:nvPr/>
        </p:nvSpPr>
        <p:spPr>
          <a:xfrm>
            <a:off x="27500958" y="18737784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Verschmutzung</a:t>
            </a:r>
          </a:p>
        </p:txBody>
      </p:sp>
      <p:sp>
        <p:nvSpPr>
          <p:cNvPr id="753" name="Flussdiagramm: Verzweigung 752">
            <a:extLst>
              <a:ext uri="{FF2B5EF4-FFF2-40B4-BE49-F238E27FC236}">
                <a16:creationId xmlns:a16="http://schemas.microsoft.com/office/drawing/2014/main" id="{1AB4A426-7189-4559-8B65-80923135ADB1}"/>
              </a:ext>
            </a:extLst>
          </p:cNvPr>
          <p:cNvSpPr/>
          <p:nvPr/>
        </p:nvSpPr>
        <p:spPr>
          <a:xfrm>
            <a:off x="7045687" y="9066024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Wasserverbrauch/Konsum</a:t>
            </a:r>
          </a:p>
        </p:txBody>
      </p:sp>
      <p:sp>
        <p:nvSpPr>
          <p:cNvPr id="754" name="Flussdiagramm: Verzweigung 753">
            <a:extLst>
              <a:ext uri="{FF2B5EF4-FFF2-40B4-BE49-F238E27FC236}">
                <a16:creationId xmlns:a16="http://schemas.microsoft.com/office/drawing/2014/main" id="{D295E8A9-4041-41F1-B14F-A1CA6195D8FB}"/>
              </a:ext>
            </a:extLst>
          </p:cNvPr>
          <p:cNvSpPr/>
          <p:nvPr/>
        </p:nvSpPr>
        <p:spPr>
          <a:xfrm>
            <a:off x="17274662" y="6319816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Grünflächen-Verlust</a:t>
            </a:r>
          </a:p>
        </p:txBody>
      </p:sp>
      <p:sp>
        <p:nvSpPr>
          <p:cNvPr id="755" name="Flussdiagramm: Verzweigung 754">
            <a:extLst>
              <a:ext uri="{FF2B5EF4-FFF2-40B4-BE49-F238E27FC236}">
                <a16:creationId xmlns:a16="http://schemas.microsoft.com/office/drawing/2014/main" id="{76121057-9EA8-474C-94FF-6644518AE85C}"/>
              </a:ext>
            </a:extLst>
          </p:cNvPr>
          <p:cNvSpPr/>
          <p:nvPr/>
        </p:nvSpPr>
        <p:spPr>
          <a:xfrm>
            <a:off x="17273323" y="18765469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Migration</a:t>
            </a:r>
          </a:p>
        </p:txBody>
      </p:sp>
      <p:sp>
        <p:nvSpPr>
          <p:cNvPr id="756" name="Flussdiagramm: Verzweigung 755">
            <a:extLst>
              <a:ext uri="{FF2B5EF4-FFF2-40B4-BE49-F238E27FC236}">
                <a16:creationId xmlns:a16="http://schemas.microsoft.com/office/drawing/2014/main" id="{293DE395-A088-4367-9E2C-8B484B2B160D}"/>
              </a:ext>
            </a:extLst>
          </p:cNvPr>
          <p:cNvSpPr/>
          <p:nvPr/>
        </p:nvSpPr>
        <p:spPr>
          <a:xfrm>
            <a:off x="7045688" y="18779312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Privatisierung</a:t>
            </a:r>
          </a:p>
        </p:txBody>
      </p:sp>
      <p:sp>
        <p:nvSpPr>
          <p:cNvPr id="757" name="Flussdiagramm: Verzweigung 756">
            <a:extLst>
              <a:ext uri="{FF2B5EF4-FFF2-40B4-BE49-F238E27FC236}">
                <a16:creationId xmlns:a16="http://schemas.microsoft.com/office/drawing/2014/main" id="{29ED10C1-1279-4627-9BD2-EB1C29CE581E}"/>
              </a:ext>
            </a:extLst>
          </p:cNvPr>
          <p:cNvSpPr/>
          <p:nvPr/>
        </p:nvSpPr>
        <p:spPr>
          <a:xfrm>
            <a:off x="27500958" y="9012921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Missmanagement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7CF2CE9-8053-417D-B6DE-3E4B662B73FB}"/>
              </a:ext>
            </a:extLst>
          </p:cNvPr>
          <p:cNvCxnSpPr>
            <a:cxnSpLocks/>
            <a:stCxn id="757" idx="0"/>
            <a:endCxn id="754" idx="3"/>
          </p:cNvCxnSpPr>
          <p:nvPr/>
        </p:nvCxnSpPr>
        <p:spPr>
          <a:xfrm flipH="1" flipV="1">
            <a:off x="25698102" y="8119942"/>
            <a:ext cx="6014576" cy="892979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5ABD571-5A29-4816-B816-6F396223CE54}"/>
              </a:ext>
            </a:extLst>
          </p:cNvPr>
          <p:cNvCxnSpPr>
            <a:cxnSpLocks/>
            <a:stCxn id="757" idx="1"/>
            <a:endCxn id="747" idx="3"/>
          </p:cNvCxnSpPr>
          <p:nvPr/>
        </p:nvCxnSpPr>
        <p:spPr>
          <a:xfrm flipH="1">
            <a:off x="25696763" y="10813047"/>
            <a:ext cx="1804195" cy="2120964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7375AB4-FFD6-4DA9-8594-6D1343978314}"/>
              </a:ext>
            </a:extLst>
          </p:cNvPr>
          <p:cNvCxnSpPr>
            <a:cxnSpLocks/>
            <a:stCxn id="756" idx="0"/>
            <a:endCxn id="747" idx="1"/>
          </p:cNvCxnSpPr>
          <p:nvPr/>
        </p:nvCxnSpPr>
        <p:spPr>
          <a:xfrm flipV="1">
            <a:off x="11257408" y="12934011"/>
            <a:ext cx="6015915" cy="5845301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3C6D934-774A-4B2C-AE0E-E85DCF6C4E0B}"/>
              </a:ext>
            </a:extLst>
          </p:cNvPr>
          <p:cNvCxnSpPr>
            <a:cxnSpLocks/>
            <a:stCxn id="756" idx="0"/>
            <a:endCxn id="753" idx="2"/>
          </p:cNvCxnSpPr>
          <p:nvPr/>
        </p:nvCxnSpPr>
        <p:spPr>
          <a:xfrm flipH="1" flipV="1">
            <a:off x="11257407" y="12666275"/>
            <a:ext cx="1" cy="611303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16D0987-9EF5-4EC7-BB3D-EA949E7368EE}"/>
              </a:ext>
            </a:extLst>
          </p:cNvPr>
          <p:cNvCxnSpPr>
            <a:cxnSpLocks/>
            <a:stCxn id="756" idx="0"/>
            <a:endCxn id="757" idx="2"/>
          </p:cNvCxnSpPr>
          <p:nvPr/>
        </p:nvCxnSpPr>
        <p:spPr>
          <a:xfrm flipV="1">
            <a:off x="11257408" y="12613172"/>
            <a:ext cx="20455270" cy="616614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424B2C-DD31-4B44-BF16-97B802DFD9B0}"/>
              </a:ext>
            </a:extLst>
          </p:cNvPr>
          <p:cNvCxnSpPr>
            <a:cxnSpLocks/>
            <a:stCxn id="755" idx="1"/>
            <a:endCxn id="753" idx="2"/>
          </p:cNvCxnSpPr>
          <p:nvPr/>
        </p:nvCxnSpPr>
        <p:spPr>
          <a:xfrm flipH="1" flipV="1">
            <a:off x="11257407" y="12666275"/>
            <a:ext cx="6015916" cy="789932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342AD19-739B-4AC6-BD5A-9E829A94BB40}"/>
              </a:ext>
            </a:extLst>
          </p:cNvPr>
          <p:cNvCxnSpPr>
            <a:cxnSpLocks/>
            <a:stCxn id="753" idx="2"/>
            <a:endCxn id="752" idx="0"/>
          </p:cNvCxnSpPr>
          <p:nvPr/>
        </p:nvCxnSpPr>
        <p:spPr>
          <a:xfrm>
            <a:off x="11257407" y="12666275"/>
            <a:ext cx="20455271" cy="6071509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5B2F7DA8-FB19-49D9-A310-FFBB35368C00}"/>
              </a:ext>
            </a:extLst>
          </p:cNvPr>
          <p:cNvCxnSpPr>
            <a:cxnSpLocks/>
            <a:stCxn id="757" idx="2"/>
            <a:endCxn id="752" idx="0"/>
          </p:cNvCxnSpPr>
          <p:nvPr/>
        </p:nvCxnSpPr>
        <p:spPr>
          <a:xfrm>
            <a:off x="31712678" y="12613172"/>
            <a:ext cx="0" cy="6124612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EEBB3484-1AAD-4DCA-88EF-4B93E84213A6}"/>
              </a:ext>
            </a:extLst>
          </p:cNvPr>
          <p:cNvCxnSpPr>
            <a:cxnSpLocks/>
            <a:stCxn id="757" idx="1"/>
            <a:endCxn id="753" idx="3"/>
          </p:cNvCxnSpPr>
          <p:nvPr/>
        </p:nvCxnSpPr>
        <p:spPr>
          <a:xfrm flipH="1">
            <a:off x="15469127" y="10813047"/>
            <a:ext cx="12031831" cy="53103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8A85535E-EBAE-410B-9A89-6BC6E8EAA5D5}"/>
              </a:ext>
            </a:extLst>
          </p:cNvPr>
          <p:cNvCxnSpPr>
            <a:cxnSpLocks/>
            <a:stCxn id="752" idx="0"/>
            <a:endCxn id="747" idx="3"/>
          </p:cNvCxnSpPr>
          <p:nvPr/>
        </p:nvCxnSpPr>
        <p:spPr>
          <a:xfrm flipH="1" flipV="1">
            <a:off x="25696763" y="12934011"/>
            <a:ext cx="6015915" cy="5803773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7E09BC-AA1A-4C64-804B-52971110C6B8}"/>
              </a:ext>
            </a:extLst>
          </p:cNvPr>
          <p:cNvCxnSpPr>
            <a:cxnSpLocks/>
            <a:stCxn id="753" idx="3"/>
            <a:endCxn id="747" idx="1"/>
          </p:cNvCxnSpPr>
          <p:nvPr/>
        </p:nvCxnSpPr>
        <p:spPr>
          <a:xfrm>
            <a:off x="15469127" y="10866150"/>
            <a:ext cx="1804196" cy="2067861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425B8B7E-B6B8-4ED3-8891-72F2709AF571}"/>
              </a:ext>
            </a:extLst>
          </p:cNvPr>
          <p:cNvCxnSpPr>
            <a:cxnSpLocks/>
            <a:stCxn id="755" idx="3"/>
            <a:endCxn id="752" idx="1"/>
          </p:cNvCxnSpPr>
          <p:nvPr/>
        </p:nvCxnSpPr>
        <p:spPr>
          <a:xfrm flipV="1">
            <a:off x="25696763" y="20537910"/>
            <a:ext cx="1804195" cy="27685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FE5C92D-D75A-4FB3-B5D2-EED3AAEF42D1}"/>
              </a:ext>
            </a:extLst>
          </p:cNvPr>
          <p:cNvCxnSpPr>
            <a:cxnSpLocks/>
            <a:stCxn id="755" idx="0"/>
            <a:endCxn id="747" idx="2"/>
          </p:cNvCxnSpPr>
          <p:nvPr/>
        </p:nvCxnSpPr>
        <p:spPr>
          <a:xfrm flipV="1">
            <a:off x="21485043" y="14734136"/>
            <a:ext cx="0" cy="4031333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0404" y="-24533"/>
            <a:ext cx="41259297" cy="2377732"/>
          </a:xfrm>
          <a:prstGeom prst="rect">
            <a:avLst/>
          </a:prstGeom>
          <a:solidFill>
            <a:srgbClr val="004A99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57600" y="0"/>
            <a:ext cx="39146162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Abb. 3: </a:t>
            </a:r>
            <a:r>
              <a:rPr lang="en-US" altLang="de-DE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Beziehungszusammenhänge</a:t>
            </a:r>
            <a:r>
              <a:rPr lang="en-US" altLang="de-DE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 Driving Forces / Proximate Causes</a:t>
            </a:r>
            <a:endParaRPr kumimoji="0" lang="de-DE" altLang="de-DE" sz="7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0405" y="28802532"/>
            <a:ext cx="41259296" cy="1490514"/>
          </a:xfrm>
          <a:prstGeom prst="rect">
            <a:avLst/>
          </a:prstGeom>
          <a:solidFill>
            <a:srgbClr val="D5D6D2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00200" y="28630826"/>
            <a:ext cx="41417358" cy="182933"/>
          </a:xfrm>
          <a:prstGeom prst="rect">
            <a:avLst/>
          </a:prstGeom>
          <a:solidFill>
            <a:srgbClr val="B2B4B3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2" descr="Uni_Logo-Grundversion_E1_A4_CMYK_link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3" b="33681"/>
          <a:stretch/>
        </p:blipFill>
        <p:spPr bwMode="auto">
          <a:xfrm>
            <a:off x="1610405" y="0"/>
            <a:ext cx="1412429" cy="23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6" name="Picture 2" descr="U:\Projekte\DRIeR_Projektmaterial\Logos\Logosammlung_V2\2_Logo_ohne_Wappen\DIN A4\RGB\Uni_Logo-ohne-Wappen_E1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0" y="590550"/>
            <a:ext cx="2075786" cy="29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32341" y="28630825"/>
            <a:ext cx="1642745" cy="180725"/>
          </a:xfrm>
          <a:prstGeom prst="rect">
            <a:avLst/>
          </a:prstGeom>
          <a:solidFill>
            <a:srgbClr val="002F87"/>
          </a:solidFill>
          <a:ln w="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de-DE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Gerade Verbindung mit Pfeil 418">
            <a:extLst>
              <a:ext uri="{FF2B5EF4-FFF2-40B4-BE49-F238E27FC236}">
                <a16:creationId xmlns:a16="http://schemas.microsoft.com/office/drawing/2014/main" id="{C08865F6-EF8A-4CA3-8394-124F5C1A0E55}"/>
              </a:ext>
            </a:extLst>
          </p:cNvPr>
          <p:cNvCxnSpPr>
            <a:cxnSpLocks/>
            <a:stCxn id="570" idx="2"/>
            <a:endCxn id="752" idx="2"/>
          </p:cNvCxnSpPr>
          <p:nvPr/>
        </p:nvCxnSpPr>
        <p:spPr>
          <a:xfrm flipH="1" flipV="1">
            <a:off x="21142919" y="17722030"/>
            <a:ext cx="12053451" cy="5558335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>
            <a:extLst>
              <a:ext uri="{FF2B5EF4-FFF2-40B4-BE49-F238E27FC236}">
                <a16:creationId xmlns:a16="http://schemas.microsoft.com/office/drawing/2014/main" id="{BAA5F036-33D8-44F5-ABB9-E87A532FD7D6}"/>
              </a:ext>
            </a:extLst>
          </p:cNvPr>
          <p:cNvCxnSpPr>
            <a:cxnSpLocks/>
            <a:stCxn id="570" idx="2"/>
            <a:endCxn id="753" idx="2"/>
          </p:cNvCxnSpPr>
          <p:nvPr/>
        </p:nvCxnSpPr>
        <p:spPr>
          <a:xfrm flipH="1" flipV="1">
            <a:off x="27229660" y="19367178"/>
            <a:ext cx="5966710" cy="391318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mit Pfeil 428">
            <a:extLst>
              <a:ext uri="{FF2B5EF4-FFF2-40B4-BE49-F238E27FC236}">
                <a16:creationId xmlns:a16="http://schemas.microsoft.com/office/drawing/2014/main" id="{6E41CC6B-FDFE-4AD4-8C2B-4205538ED8DB}"/>
              </a:ext>
            </a:extLst>
          </p:cNvPr>
          <p:cNvCxnSpPr>
            <a:cxnSpLocks/>
            <a:stCxn id="569" idx="1"/>
            <a:endCxn id="755" idx="0"/>
          </p:cNvCxnSpPr>
          <p:nvPr/>
        </p:nvCxnSpPr>
        <p:spPr>
          <a:xfrm>
            <a:off x="34870625" y="9963929"/>
            <a:ext cx="1807113" cy="4618519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mit Pfeil 431">
            <a:extLst>
              <a:ext uri="{FF2B5EF4-FFF2-40B4-BE49-F238E27FC236}">
                <a16:creationId xmlns:a16="http://schemas.microsoft.com/office/drawing/2014/main" id="{6981BC88-5F3C-4E88-A607-921A0F153A32}"/>
              </a:ext>
            </a:extLst>
          </p:cNvPr>
          <p:cNvCxnSpPr>
            <a:cxnSpLocks/>
            <a:stCxn id="752" idx="0"/>
            <a:endCxn id="569" idx="2"/>
          </p:cNvCxnSpPr>
          <p:nvPr/>
        </p:nvCxnSpPr>
        <p:spPr>
          <a:xfrm flipV="1">
            <a:off x="21142919" y="8183141"/>
            <a:ext cx="10246338" cy="5938638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mit Pfeil 437">
            <a:extLst>
              <a:ext uri="{FF2B5EF4-FFF2-40B4-BE49-F238E27FC236}">
                <a16:creationId xmlns:a16="http://schemas.microsoft.com/office/drawing/2014/main" id="{1D6237DC-B08E-4E21-A3DA-896403C439BE}"/>
              </a:ext>
            </a:extLst>
          </p:cNvPr>
          <p:cNvCxnSpPr>
            <a:cxnSpLocks/>
            <a:stCxn id="571" idx="0"/>
            <a:endCxn id="753" idx="0"/>
          </p:cNvCxnSpPr>
          <p:nvPr/>
        </p:nvCxnSpPr>
        <p:spPr>
          <a:xfrm>
            <a:off x="11535470" y="8138987"/>
            <a:ext cx="15694190" cy="7627940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mit Pfeil 438">
            <a:extLst>
              <a:ext uri="{FF2B5EF4-FFF2-40B4-BE49-F238E27FC236}">
                <a16:creationId xmlns:a16="http://schemas.microsoft.com/office/drawing/2014/main" id="{E8B4DF7D-29A2-44A7-A9F2-6314D210473A}"/>
              </a:ext>
            </a:extLst>
          </p:cNvPr>
          <p:cNvCxnSpPr>
            <a:cxnSpLocks/>
            <a:stCxn id="571" idx="0"/>
            <a:endCxn id="752" idx="0"/>
          </p:cNvCxnSpPr>
          <p:nvPr/>
        </p:nvCxnSpPr>
        <p:spPr>
          <a:xfrm>
            <a:off x="11535470" y="8138987"/>
            <a:ext cx="9607449" cy="5982792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39">
            <a:extLst>
              <a:ext uri="{FF2B5EF4-FFF2-40B4-BE49-F238E27FC236}">
                <a16:creationId xmlns:a16="http://schemas.microsoft.com/office/drawing/2014/main" id="{CA87175F-329B-45F3-8532-5224D7968724}"/>
              </a:ext>
            </a:extLst>
          </p:cNvPr>
          <p:cNvCxnSpPr>
            <a:cxnSpLocks/>
            <a:stCxn id="571" idx="1"/>
            <a:endCxn id="757" idx="0"/>
          </p:cNvCxnSpPr>
          <p:nvPr/>
        </p:nvCxnSpPr>
        <p:spPr>
          <a:xfrm>
            <a:off x="8038209" y="9919775"/>
            <a:ext cx="3184242" cy="2281774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>
            <a:extLst>
              <a:ext uri="{FF2B5EF4-FFF2-40B4-BE49-F238E27FC236}">
                <a16:creationId xmlns:a16="http://schemas.microsoft.com/office/drawing/2014/main" id="{0394B0DA-CCC3-4FBE-8159-3C3572F64447}"/>
              </a:ext>
            </a:extLst>
          </p:cNvPr>
          <p:cNvCxnSpPr>
            <a:cxnSpLocks/>
            <a:stCxn id="572" idx="3"/>
            <a:endCxn id="757" idx="2"/>
          </p:cNvCxnSpPr>
          <p:nvPr/>
        </p:nvCxnSpPr>
        <p:spPr>
          <a:xfrm flipV="1">
            <a:off x="5546546" y="15801800"/>
            <a:ext cx="5675905" cy="5898046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Gerade Verbindung mit Pfeil 447">
            <a:extLst>
              <a:ext uri="{FF2B5EF4-FFF2-40B4-BE49-F238E27FC236}">
                <a16:creationId xmlns:a16="http://schemas.microsoft.com/office/drawing/2014/main" id="{EF1D6223-7B89-4783-9F8E-257B915418C9}"/>
              </a:ext>
            </a:extLst>
          </p:cNvPr>
          <p:cNvCxnSpPr>
            <a:cxnSpLocks/>
            <a:stCxn id="572" idx="0"/>
            <a:endCxn id="747" idx="2"/>
          </p:cNvCxnSpPr>
          <p:nvPr/>
        </p:nvCxnSpPr>
        <p:spPr>
          <a:xfrm flipV="1">
            <a:off x="9043807" y="19500541"/>
            <a:ext cx="6250076" cy="3779824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>
            <a:extLst>
              <a:ext uri="{FF2B5EF4-FFF2-40B4-BE49-F238E27FC236}">
                <a16:creationId xmlns:a16="http://schemas.microsoft.com/office/drawing/2014/main" id="{A880810F-6586-4C56-BFBD-A4C7F8D8F8AD}"/>
              </a:ext>
            </a:extLst>
          </p:cNvPr>
          <p:cNvCxnSpPr>
            <a:cxnSpLocks/>
            <a:stCxn id="572" idx="0"/>
            <a:endCxn id="752" idx="2"/>
          </p:cNvCxnSpPr>
          <p:nvPr/>
        </p:nvCxnSpPr>
        <p:spPr>
          <a:xfrm flipV="1">
            <a:off x="9043807" y="17722030"/>
            <a:ext cx="12099112" cy="5558335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mit Pfeil 449">
            <a:extLst>
              <a:ext uri="{FF2B5EF4-FFF2-40B4-BE49-F238E27FC236}">
                <a16:creationId xmlns:a16="http://schemas.microsoft.com/office/drawing/2014/main" id="{CF2469B7-78E3-4B9E-88F6-46686C0727BB}"/>
              </a:ext>
            </a:extLst>
          </p:cNvPr>
          <p:cNvCxnSpPr>
            <a:cxnSpLocks/>
            <a:stCxn id="572" idx="3"/>
            <a:endCxn id="756" idx="2"/>
          </p:cNvCxnSpPr>
          <p:nvPr/>
        </p:nvCxnSpPr>
        <p:spPr>
          <a:xfrm flipH="1" flipV="1">
            <a:off x="5540796" y="18154330"/>
            <a:ext cx="5750" cy="3545516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>
            <a:extLst>
              <a:ext uri="{FF2B5EF4-FFF2-40B4-BE49-F238E27FC236}">
                <a16:creationId xmlns:a16="http://schemas.microsoft.com/office/drawing/2014/main" id="{6D80AEE3-F370-4E3F-AAA3-18849B6B1DE0}"/>
              </a:ext>
            </a:extLst>
          </p:cNvPr>
          <p:cNvCxnSpPr>
            <a:cxnSpLocks/>
            <a:stCxn id="1176" idx="1"/>
            <a:endCxn id="752" idx="0"/>
          </p:cNvCxnSpPr>
          <p:nvPr/>
        </p:nvCxnSpPr>
        <p:spPr>
          <a:xfrm>
            <a:off x="21142919" y="7500452"/>
            <a:ext cx="0" cy="662132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BD50363-2065-4249-9BEE-F0A6E009F2F9}"/>
              </a:ext>
            </a:extLst>
          </p:cNvPr>
          <p:cNvCxnSpPr>
            <a:cxnSpLocks/>
            <a:stCxn id="755" idx="0"/>
            <a:endCxn id="1176" idx="0"/>
          </p:cNvCxnSpPr>
          <p:nvPr/>
        </p:nvCxnSpPr>
        <p:spPr>
          <a:xfrm flipH="1" flipV="1">
            <a:off x="24640180" y="5719664"/>
            <a:ext cx="12037558" cy="8862784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A664262-AA2B-4F7A-B482-86D258D2E897}"/>
              </a:ext>
            </a:extLst>
          </p:cNvPr>
          <p:cNvCxnSpPr>
            <a:cxnSpLocks/>
            <a:stCxn id="1176" idx="1"/>
            <a:endCxn id="747" idx="0"/>
          </p:cNvCxnSpPr>
          <p:nvPr/>
        </p:nvCxnSpPr>
        <p:spPr>
          <a:xfrm flipH="1">
            <a:off x="15293883" y="7500452"/>
            <a:ext cx="5849036" cy="8399838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Gerade Verbindung mit Pfeil 467">
            <a:extLst>
              <a:ext uri="{FF2B5EF4-FFF2-40B4-BE49-F238E27FC236}">
                <a16:creationId xmlns:a16="http://schemas.microsoft.com/office/drawing/2014/main" id="{91760E82-B180-4387-A470-008492C29D83}"/>
              </a:ext>
            </a:extLst>
          </p:cNvPr>
          <p:cNvCxnSpPr>
            <a:cxnSpLocks/>
            <a:stCxn id="572" idx="0"/>
            <a:endCxn id="753" idx="2"/>
          </p:cNvCxnSpPr>
          <p:nvPr/>
        </p:nvCxnSpPr>
        <p:spPr>
          <a:xfrm flipV="1">
            <a:off x="9043807" y="19367178"/>
            <a:ext cx="18185853" cy="391318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 Verbindung mit Pfeil 473">
            <a:extLst>
              <a:ext uri="{FF2B5EF4-FFF2-40B4-BE49-F238E27FC236}">
                <a16:creationId xmlns:a16="http://schemas.microsoft.com/office/drawing/2014/main" id="{836BC727-D414-4B00-9B73-36349530AB05}"/>
              </a:ext>
            </a:extLst>
          </p:cNvPr>
          <p:cNvCxnSpPr>
            <a:cxnSpLocks/>
            <a:stCxn id="753" idx="3"/>
            <a:endCxn id="569" idx="1"/>
          </p:cNvCxnSpPr>
          <p:nvPr/>
        </p:nvCxnSpPr>
        <p:spPr>
          <a:xfrm flipV="1">
            <a:off x="31441380" y="9963929"/>
            <a:ext cx="3429245" cy="7603124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rade Verbindung mit Pfeil 476">
            <a:extLst>
              <a:ext uri="{FF2B5EF4-FFF2-40B4-BE49-F238E27FC236}">
                <a16:creationId xmlns:a16="http://schemas.microsoft.com/office/drawing/2014/main" id="{A1E453AD-4011-45B4-8510-634D9F89C033}"/>
              </a:ext>
            </a:extLst>
          </p:cNvPr>
          <p:cNvCxnSpPr>
            <a:cxnSpLocks/>
            <a:stCxn id="1176" idx="1"/>
            <a:endCxn id="753" idx="0"/>
          </p:cNvCxnSpPr>
          <p:nvPr/>
        </p:nvCxnSpPr>
        <p:spPr>
          <a:xfrm>
            <a:off x="21142919" y="7500452"/>
            <a:ext cx="6086741" cy="8266475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mit Pfeil 480">
            <a:extLst>
              <a:ext uri="{FF2B5EF4-FFF2-40B4-BE49-F238E27FC236}">
                <a16:creationId xmlns:a16="http://schemas.microsoft.com/office/drawing/2014/main" id="{62AB3830-27D6-453F-9B1B-37F30F3DC1EC}"/>
              </a:ext>
            </a:extLst>
          </p:cNvPr>
          <p:cNvCxnSpPr>
            <a:cxnSpLocks/>
            <a:stCxn id="1176" idx="1"/>
            <a:endCxn id="757" idx="0"/>
          </p:cNvCxnSpPr>
          <p:nvPr/>
        </p:nvCxnSpPr>
        <p:spPr>
          <a:xfrm flipH="1">
            <a:off x="11222451" y="7500452"/>
            <a:ext cx="9920468" cy="4701097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 Verbindung mit Pfeil 483">
            <a:extLst>
              <a:ext uri="{FF2B5EF4-FFF2-40B4-BE49-F238E27FC236}">
                <a16:creationId xmlns:a16="http://schemas.microsoft.com/office/drawing/2014/main" id="{74EE895B-B2BF-4336-AF57-45573503BF45}"/>
              </a:ext>
            </a:extLst>
          </p:cNvPr>
          <p:cNvCxnSpPr>
            <a:cxnSpLocks/>
            <a:stCxn id="1176" idx="1"/>
            <a:endCxn id="754" idx="0"/>
          </p:cNvCxnSpPr>
          <p:nvPr/>
        </p:nvCxnSpPr>
        <p:spPr>
          <a:xfrm>
            <a:off x="21142919" y="7500452"/>
            <a:ext cx="9920468" cy="4666223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>
            <a:extLst>
              <a:ext uri="{FF2B5EF4-FFF2-40B4-BE49-F238E27FC236}">
                <a16:creationId xmlns:a16="http://schemas.microsoft.com/office/drawing/2014/main" id="{A3CF6CA8-3FE7-49EE-8E4C-4F3180274A1D}"/>
              </a:ext>
            </a:extLst>
          </p:cNvPr>
          <p:cNvCxnSpPr>
            <a:cxnSpLocks/>
            <a:stCxn id="570" idx="3"/>
            <a:endCxn id="755" idx="2"/>
          </p:cNvCxnSpPr>
          <p:nvPr/>
        </p:nvCxnSpPr>
        <p:spPr>
          <a:xfrm flipV="1">
            <a:off x="36677738" y="18182699"/>
            <a:ext cx="0" cy="3517147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B2B54548-8D6D-458B-8239-76206E2749F5}"/>
              </a:ext>
            </a:extLst>
          </p:cNvPr>
          <p:cNvCxnSpPr>
            <a:cxnSpLocks/>
            <a:stCxn id="569" idx="1"/>
            <a:endCxn id="754" idx="0"/>
          </p:cNvCxnSpPr>
          <p:nvPr/>
        </p:nvCxnSpPr>
        <p:spPr>
          <a:xfrm flipH="1">
            <a:off x="31063387" y="9963929"/>
            <a:ext cx="3807238" cy="2202746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Gerade Verbindung mit Pfeil 591">
            <a:extLst>
              <a:ext uri="{FF2B5EF4-FFF2-40B4-BE49-F238E27FC236}">
                <a16:creationId xmlns:a16="http://schemas.microsoft.com/office/drawing/2014/main" id="{FBD3A098-4B2A-4938-97A0-A7DAE4BB7CA5}"/>
              </a:ext>
            </a:extLst>
          </p:cNvPr>
          <p:cNvCxnSpPr>
            <a:cxnSpLocks/>
            <a:stCxn id="571" idx="1"/>
            <a:endCxn id="756" idx="0"/>
          </p:cNvCxnSpPr>
          <p:nvPr/>
        </p:nvCxnSpPr>
        <p:spPr>
          <a:xfrm flipH="1">
            <a:off x="5540796" y="9919775"/>
            <a:ext cx="2497413" cy="4634304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Gerade Verbindung mit Pfeil 594">
            <a:extLst>
              <a:ext uri="{FF2B5EF4-FFF2-40B4-BE49-F238E27FC236}">
                <a16:creationId xmlns:a16="http://schemas.microsoft.com/office/drawing/2014/main" id="{3EE15A50-5612-4ED5-8A31-BFBEF4B5367F}"/>
              </a:ext>
            </a:extLst>
          </p:cNvPr>
          <p:cNvCxnSpPr>
            <a:cxnSpLocks/>
            <a:stCxn id="570" idx="3"/>
            <a:endCxn id="754" idx="2"/>
          </p:cNvCxnSpPr>
          <p:nvPr/>
        </p:nvCxnSpPr>
        <p:spPr>
          <a:xfrm flipH="1" flipV="1">
            <a:off x="31063387" y="15766926"/>
            <a:ext cx="5614351" cy="5932920"/>
          </a:xfrm>
          <a:prstGeom prst="straightConnector1">
            <a:avLst/>
          </a:prstGeom>
          <a:ln w="127000">
            <a:solidFill>
              <a:srgbClr val="7030A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B719F690-5751-415B-A50C-288666F12E02}"/>
              </a:ext>
            </a:extLst>
          </p:cNvPr>
          <p:cNvCxnSpPr>
            <a:cxnSpLocks/>
            <a:stCxn id="570" idx="2"/>
            <a:endCxn id="747" idx="2"/>
          </p:cNvCxnSpPr>
          <p:nvPr/>
        </p:nvCxnSpPr>
        <p:spPr>
          <a:xfrm flipH="1" flipV="1">
            <a:off x="15293883" y="19500541"/>
            <a:ext cx="17902487" cy="3779824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Gerade Verbindung mit Pfeil 620">
            <a:extLst>
              <a:ext uri="{FF2B5EF4-FFF2-40B4-BE49-F238E27FC236}">
                <a16:creationId xmlns:a16="http://schemas.microsoft.com/office/drawing/2014/main" id="{44FB4D0E-14CF-4E24-85AC-A9ACB2B4F82F}"/>
              </a:ext>
            </a:extLst>
          </p:cNvPr>
          <p:cNvCxnSpPr>
            <a:cxnSpLocks/>
            <a:stCxn id="569" idx="2"/>
            <a:endCxn id="757" idx="3"/>
          </p:cNvCxnSpPr>
          <p:nvPr/>
        </p:nvCxnSpPr>
        <p:spPr>
          <a:xfrm flipH="1">
            <a:off x="15434171" y="8183141"/>
            <a:ext cx="15955086" cy="5818534"/>
          </a:xfrm>
          <a:prstGeom prst="straightConnector1">
            <a:avLst/>
          </a:prstGeom>
          <a:ln w="127000">
            <a:solidFill>
              <a:srgbClr val="92D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6" name="Wolke 1175">
            <a:extLst>
              <a:ext uri="{FF2B5EF4-FFF2-40B4-BE49-F238E27FC236}">
                <a16:creationId xmlns:a16="http://schemas.microsoft.com/office/drawing/2014/main" id="{F8581E45-38F5-4061-93B2-8D5E742BF663}"/>
              </a:ext>
            </a:extLst>
          </p:cNvPr>
          <p:cNvSpPr/>
          <p:nvPr/>
        </p:nvSpPr>
        <p:spPr>
          <a:xfrm>
            <a:off x="17639819" y="3935074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Bevölkerungs-wachstum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Wolke 568">
            <a:extLst>
              <a:ext uri="{FF2B5EF4-FFF2-40B4-BE49-F238E27FC236}">
                <a16:creationId xmlns:a16="http://schemas.microsoft.com/office/drawing/2014/main" id="{6F38E21F-31C6-4C80-BE59-8B4F2FAC68A1}"/>
              </a:ext>
            </a:extLst>
          </p:cNvPr>
          <p:cNvSpPr/>
          <p:nvPr/>
        </p:nvSpPr>
        <p:spPr>
          <a:xfrm>
            <a:off x="31367525" y="6398551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Klimawandel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Wolke 569">
            <a:extLst>
              <a:ext uri="{FF2B5EF4-FFF2-40B4-BE49-F238E27FC236}">
                <a16:creationId xmlns:a16="http://schemas.microsoft.com/office/drawing/2014/main" id="{59D90307-E855-4A98-A4D7-396BEAD638A7}"/>
              </a:ext>
            </a:extLst>
          </p:cNvPr>
          <p:cNvSpPr/>
          <p:nvPr/>
        </p:nvSpPr>
        <p:spPr>
          <a:xfrm>
            <a:off x="33174638" y="21495775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Urbanisierung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Wolke 570">
            <a:extLst>
              <a:ext uri="{FF2B5EF4-FFF2-40B4-BE49-F238E27FC236}">
                <a16:creationId xmlns:a16="http://schemas.microsoft.com/office/drawing/2014/main" id="{036A9083-1BF6-4C96-9809-CA360F2B9ABA}"/>
              </a:ext>
            </a:extLst>
          </p:cNvPr>
          <p:cNvSpPr/>
          <p:nvPr/>
        </p:nvSpPr>
        <p:spPr>
          <a:xfrm>
            <a:off x="4535109" y="6354397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Geringe Wertschätzung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Wolke 571">
            <a:extLst>
              <a:ext uri="{FF2B5EF4-FFF2-40B4-BE49-F238E27FC236}">
                <a16:creationId xmlns:a16="http://schemas.microsoft.com/office/drawing/2014/main" id="{F400504C-0050-4232-8A09-3BBE137261E7}"/>
              </a:ext>
            </a:extLst>
          </p:cNvPr>
          <p:cNvSpPr/>
          <p:nvPr/>
        </p:nvSpPr>
        <p:spPr>
          <a:xfrm>
            <a:off x="2043446" y="21495775"/>
            <a:ext cx="7006199" cy="3569179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Neoliberale Politik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" name="Flussdiagramm: Verzweigung 746">
            <a:extLst>
              <a:ext uri="{FF2B5EF4-FFF2-40B4-BE49-F238E27FC236}">
                <a16:creationId xmlns:a16="http://schemas.microsoft.com/office/drawing/2014/main" id="{38AD9DC6-252F-44CC-A81D-2AF283979C46}"/>
              </a:ext>
            </a:extLst>
          </p:cNvPr>
          <p:cNvSpPr/>
          <p:nvPr/>
        </p:nvSpPr>
        <p:spPr>
          <a:xfrm>
            <a:off x="11082163" y="15900290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Abgenutztes/</a:t>
            </a:r>
            <a:b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Überlastetes Kanalsystem</a:t>
            </a:r>
          </a:p>
        </p:txBody>
      </p:sp>
      <p:sp>
        <p:nvSpPr>
          <p:cNvPr id="752" name="Flussdiagramm: Verzweigung 751">
            <a:extLst>
              <a:ext uri="{FF2B5EF4-FFF2-40B4-BE49-F238E27FC236}">
                <a16:creationId xmlns:a16="http://schemas.microsoft.com/office/drawing/2014/main" id="{FBA63ACE-9A0E-4F21-8142-208B5FE064E4}"/>
              </a:ext>
            </a:extLst>
          </p:cNvPr>
          <p:cNvSpPr/>
          <p:nvPr/>
        </p:nvSpPr>
        <p:spPr>
          <a:xfrm>
            <a:off x="16931199" y="14121779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Verschmutz-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3" name="Flussdiagramm: Verzweigung 752">
            <a:extLst>
              <a:ext uri="{FF2B5EF4-FFF2-40B4-BE49-F238E27FC236}">
                <a16:creationId xmlns:a16="http://schemas.microsoft.com/office/drawing/2014/main" id="{1AB4A426-7189-4559-8B65-80923135ADB1}"/>
              </a:ext>
            </a:extLst>
          </p:cNvPr>
          <p:cNvSpPr/>
          <p:nvPr/>
        </p:nvSpPr>
        <p:spPr>
          <a:xfrm>
            <a:off x="23017940" y="15766927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Wasser-verbrauch/ Konsum</a:t>
            </a:r>
          </a:p>
        </p:txBody>
      </p:sp>
      <p:sp>
        <p:nvSpPr>
          <p:cNvPr id="754" name="Flussdiagramm: Verzweigung 753">
            <a:extLst>
              <a:ext uri="{FF2B5EF4-FFF2-40B4-BE49-F238E27FC236}">
                <a16:creationId xmlns:a16="http://schemas.microsoft.com/office/drawing/2014/main" id="{D295E8A9-4041-41F1-B14F-A1CA6195D8FB}"/>
              </a:ext>
            </a:extLst>
          </p:cNvPr>
          <p:cNvSpPr/>
          <p:nvPr/>
        </p:nvSpPr>
        <p:spPr>
          <a:xfrm>
            <a:off x="26851667" y="12166675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Grünflächen-Verlust</a:t>
            </a:r>
          </a:p>
        </p:txBody>
      </p:sp>
      <p:sp>
        <p:nvSpPr>
          <p:cNvPr id="755" name="Flussdiagramm: Verzweigung 754">
            <a:extLst>
              <a:ext uri="{FF2B5EF4-FFF2-40B4-BE49-F238E27FC236}">
                <a16:creationId xmlns:a16="http://schemas.microsoft.com/office/drawing/2014/main" id="{76121057-9EA8-474C-94FF-6644518AE85C}"/>
              </a:ext>
            </a:extLst>
          </p:cNvPr>
          <p:cNvSpPr/>
          <p:nvPr/>
        </p:nvSpPr>
        <p:spPr>
          <a:xfrm>
            <a:off x="32466018" y="14582448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756" name="Flussdiagramm: Verzweigung 755">
            <a:extLst>
              <a:ext uri="{FF2B5EF4-FFF2-40B4-BE49-F238E27FC236}">
                <a16:creationId xmlns:a16="http://schemas.microsoft.com/office/drawing/2014/main" id="{293DE395-A088-4367-9E2C-8B484B2B160D}"/>
              </a:ext>
            </a:extLst>
          </p:cNvPr>
          <p:cNvSpPr/>
          <p:nvPr/>
        </p:nvSpPr>
        <p:spPr>
          <a:xfrm>
            <a:off x="1329076" y="14554079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Privatisie-rung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" name="Flussdiagramm: Verzweigung 756">
            <a:extLst>
              <a:ext uri="{FF2B5EF4-FFF2-40B4-BE49-F238E27FC236}">
                <a16:creationId xmlns:a16="http://schemas.microsoft.com/office/drawing/2014/main" id="{29ED10C1-1279-4627-9BD2-EB1C29CE581E}"/>
              </a:ext>
            </a:extLst>
          </p:cNvPr>
          <p:cNvSpPr/>
          <p:nvPr/>
        </p:nvSpPr>
        <p:spPr>
          <a:xfrm>
            <a:off x="7010731" y="12201549"/>
            <a:ext cx="8423440" cy="3600251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Missmanage-ment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Benutzerdefiniert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Veit Blauhut</dc:creator>
  <cp:lastModifiedBy>Simon Coenen</cp:lastModifiedBy>
  <cp:revision>277</cp:revision>
  <cp:lastPrinted>2018-01-12T11:58:25Z</cp:lastPrinted>
  <dcterms:created xsi:type="dcterms:W3CDTF">2016-12-15T12:25:56Z</dcterms:created>
  <dcterms:modified xsi:type="dcterms:W3CDTF">2020-02-12T22:41:54Z</dcterms:modified>
</cp:coreProperties>
</file>