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C2"/>
    <a:srgbClr val="AFA798"/>
    <a:srgbClr val="AFA498"/>
    <a:srgbClr val="F3B29A"/>
    <a:srgbClr val="C58881"/>
    <a:srgbClr val="D7712B"/>
    <a:srgbClr val="185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769"/>
    <p:restoredTop sz="96296"/>
  </p:normalViewPr>
  <p:slideViewPr>
    <p:cSldViewPr snapToGrid="0" snapToObjects="1">
      <p:cViewPr>
        <p:scale>
          <a:sx n="54" d="100"/>
          <a:sy n="54" d="100"/>
        </p:scale>
        <p:origin x="592" y="-8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7751CFAB-C395-CA41-9E90-2938E6693A55}">
      <dgm:prSet custT="1"/>
      <dgm:spPr/>
      <dgm:t>
        <a:bodyPr/>
        <a:lstStyle/>
        <a:p>
          <a:pPr>
            <a:buFontTx/>
            <a:buNone/>
          </a:pPr>
          <a:r>
            <a:rPr lang="de-DE" sz="2400" b="0" dirty="0"/>
            <a:t>-</a:t>
          </a:r>
          <a:r>
            <a:rPr lang="de-DE" sz="2400" b="1" dirty="0"/>
            <a:t> Rauchverbot</a:t>
          </a:r>
          <a:r>
            <a:rPr lang="de-DE" sz="2400" dirty="0"/>
            <a:t> an Stränden und Naturparks </a:t>
          </a:r>
          <a:r>
            <a:rPr lang="de-DE" sz="1800" dirty="0"/>
            <a:t>(</a:t>
          </a:r>
          <a:r>
            <a:rPr lang="de-DE" sz="1800" cap="small" dirty="0"/>
            <a:t>Süddeutsche Zeitung</a:t>
          </a:r>
          <a:r>
            <a:rPr lang="de-DE" sz="1800" dirty="0"/>
            <a:t> 2019c) </a:t>
          </a:r>
        </a:p>
        <a:p>
          <a:pPr>
            <a:buFontTx/>
            <a:buChar char="-"/>
          </a:pPr>
          <a:r>
            <a:rPr lang="de-DE" sz="2400" dirty="0"/>
            <a:t>- Änderung von </a:t>
          </a:r>
          <a:r>
            <a:rPr lang="de-DE" sz="2400" b="1" dirty="0"/>
            <a:t>Bauvorschriften</a:t>
          </a:r>
          <a:r>
            <a:rPr lang="de-DE" sz="2400" dirty="0"/>
            <a:t> und </a:t>
          </a:r>
          <a:r>
            <a:rPr lang="de-DE" sz="2400" b="1" dirty="0"/>
            <a:t>Sicherheitsabständen </a:t>
          </a:r>
          <a:r>
            <a:rPr lang="de-DE" sz="1800" b="0" dirty="0"/>
            <a:t>(</a:t>
          </a:r>
          <a:r>
            <a:rPr lang="de-DE" sz="1800" b="0" cap="small" baseline="0" dirty="0"/>
            <a:t>Davis</a:t>
          </a:r>
          <a:r>
            <a:rPr lang="de-DE" sz="1800" b="0" dirty="0"/>
            <a:t> 1999; Moritz 2013; </a:t>
          </a:r>
          <a:r>
            <a:rPr lang="de-DE" sz="1800" b="0" i="0" cap="small" baseline="0" dirty="0"/>
            <a:t>G/O Media </a:t>
          </a:r>
          <a:r>
            <a:rPr lang="de-DE" sz="1800" b="0" dirty="0"/>
            <a:t>2018)</a:t>
          </a:r>
        </a:p>
      </dgm:t>
    </dgm:pt>
    <dgm:pt modelId="{EB469567-E5FB-1540-B5C0-FBC363C48F9D}" type="parTrans" cxnId="{3B7D9C08-4007-E142-98B4-1A295BBFE68C}">
      <dgm:prSet/>
      <dgm:spPr/>
      <dgm:t>
        <a:bodyPr/>
        <a:lstStyle/>
        <a:p>
          <a:endParaRPr lang="de-DE"/>
        </a:p>
      </dgm:t>
    </dgm:pt>
    <dgm:pt modelId="{A8E77CEC-9547-9344-AAE0-01945A0B93AE}" type="sibTrans" cxnId="{3B7D9C08-4007-E142-98B4-1A295BBFE68C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AD285AD2-64F8-884A-877A-CF7A22835A1F}" type="pres">
      <dgm:prSet presAssocID="{7751CFAB-C395-CA41-9E90-2938E6693A55}" presName="composite" presStyleCnt="0"/>
      <dgm:spPr/>
    </dgm:pt>
    <dgm:pt modelId="{E03401D1-1867-A542-90B4-A56090F5B3E4}" type="pres">
      <dgm:prSet presAssocID="{7751CFAB-C395-CA41-9E90-2938E6693A5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44B2B29-F4CE-8948-8F05-D5912BDF066B}" type="pres">
      <dgm:prSet presAssocID="{7751CFAB-C395-CA41-9E90-2938E6693A55}" presName="txShp" presStyleLbl="node1" presStyleIdx="0" presStyleCnt="1">
        <dgm:presLayoutVars>
          <dgm:bulletEnabled val="1"/>
        </dgm:presLayoutVars>
      </dgm:prSet>
      <dgm:spPr/>
    </dgm:pt>
  </dgm:ptLst>
  <dgm:cxnLst>
    <dgm:cxn modelId="{3B7D9C08-4007-E142-98B4-1A295BBFE68C}" srcId="{5C54B782-3CEB-F14C-974C-E06A543E88E7}" destId="{7751CFAB-C395-CA41-9E90-2938E6693A55}" srcOrd="0" destOrd="0" parTransId="{EB469567-E5FB-1540-B5C0-FBC363C48F9D}" sibTransId="{A8E77CEC-9547-9344-AAE0-01945A0B93AE}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4113FBF0-3299-FB4E-AC37-50D0A4B8F0AC}" type="presOf" srcId="{7751CFAB-C395-CA41-9E90-2938E6693A55}" destId="{544B2B29-F4CE-8948-8F05-D5912BDF066B}" srcOrd="0" destOrd="0" presId="urn:microsoft.com/office/officeart/2005/8/layout/vList3"/>
    <dgm:cxn modelId="{A27831E2-20E6-FF4D-BA71-0DF63FDE9F54}" type="presParOf" srcId="{66BE45B4-B4A7-B746-835B-D637F0665574}" destId="{AD285AD2-64F8-884A-877A-CF7A22835A1F}" srcOrd="0" destOrd="0" presId="urn:microsoft.com/office/officeart/2005/8/layout/vList3"/>
    <dgm:cxn modelId="{51BFEA8A-604B-6A45-8A3F-48048532ABA1}" type="presParOf" srcId="{AD285AD2-64F8-884A-877A-CF7A22835A1F}" destId="{E03401D1-1867-A542-90B4-A56090F5B3E4}" srcOrd="0" destOrd="0" presId="urn:microsoft.com/office/officeart/2005/8/layout/vList3"/>
    <dgm:cxn modelId="{5B44FE72-2B44-814A-9131-D141286D8EE6}" type="presParOf" srcId="{AD285AD2-64F8-884A-877A-CF7A22835A1F}" destId="{544B2B29-F4CE-8948-8F05-D5912BDF066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4FE66D7B-49C0-E449-B5B0-40B039BA289A}">
      <dgm:prSet phldrT="[Text]" custT="1"/>
      <dgm:spPr/>
      <dgm:t>
        <a:bodyPr/>
        <a:lstStyle/>
        <a:p>
          <a:pPr>
            <a:buFontTx/>
            <a:buChar char="-"/>
          </a:pPr>
          <a:r>
            <a:rPr lang="de-DE" sz="2400" dirty="0"/>
            <a:t>- absichtliche und gewollte </a:t>
          </a:r>
          <a:r>
            <a:rPr lang="de-DE" sz="2400" b="1" dirty="0"/>
            <a:t>Blackouts </a:t>
          </a:r>
          <a:r>
            <a:rPr lang="de-DE" sz="1800" b="0" dirty="0"/>
            <a:t>(Süddeutsche Zeitung 2019a) </a:t>
          </a:r>
        </a:p>
        <a:p>
          <a:pPr>
            <a:buFontTx/>
            <a:buChar char="-"/>
          </a:pPr>
          <a:r>
            <a:rPr lang="de-DE" sz="2400" b="0" dirty="0"/>
            <a:t>- angedachte </a:t>
          </a:r>
          <a:r>
            <a:rPr lang="de-DE" sz="2400" b="1" dirty="0"/>
            <a:t>Modernisierung </a:t>
          </a:r>
          <a:r>
            <a:rPr lang="de-DE" sz="2400" dirty="0"/>
            <a:t>des </a:t>
          </a:r>
          <a:r>
            <a:rPr lang="de-DE" sz="2400" b="1" dirty="0"/>
            <a:t>Stromversorgungsinfrastruktur </a:t>
          </a:r>
          <a:r>
            <a:rPr lang="de-DE" sz="1800" b="0" dirty="0"/>
            <a:t>(ebd.)</a:t>
          </a:r>
        </a:p>
      </dgm:t>
    </dgm:pt>
    <dgm:pt modelId="{DB0E2589-6156-4347-A45D-A8C2B7061E74}" type="parTrans" cxnId="{8946A412-F3E0-274B-84B7-3F895875FA14}">
      <dgm:prSet/>
      <dgm:spPr/>
      <dgm:t>
        <a:bodyPr/>
        <a:lstStyle/>
        <a:p>
          <a:endParaRPr lang="de-DE"/>
        </a:p>
      </dgm:t>
    </dgm:pt>
    <dgm:pt modelId="{1253AA00-2AF6-5A40-AAEB-7D4D60E08BF5}" type="sibTrans" cxnId="{8946A412-F3E0-274B-84B7-3F895875FA14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D12F9355-2B48-3A49-98CC-D5EA4D9A6150}" type="pres">
      <dgm:prSet presAssocID="{4FE66D7B-49C0-E449-B5B0-40B039BA289A}" presName="composite" presStyleCnt="0"/>
      <dgm:spPr/>
    </dgm:pt>
    <dgm:pt modelId="{399AB1BC-239E-D64B-A33E-63EA1A6B15BC}" type="pres">
      <dgm:prSet presAssocID="{4FE66D7B-49C0-E449-B5B0-40B039BA289A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8DE1105-5D16-BD46-B5C8-6AA01E5FA644}" type="pres">
      <dgm:prSet presAssocID="{4FE66D7B-49C0-E449-B5B0-40B039BA289A}" presName="txShp" presStyleLbl="node1" presStyleIdx="0" presStyleCnt="1">
        <dgm:presLayoutVars>
          <dgm:bulletEnabled val="1"/>
        </dgm:presLayoutVars>
      </dgm:prSet>
      <dgm:spPr/>
    </dgm:pt>
  </dgm:ptLst>
  <dgm:cxnLst>
    <dgm:cxn modelId="{8946A412-F3E0-274B-84B7-3F895875FA14}" srcId="{5C54B782-3CEB-F14C-974C-E06A543E88E7}" destId="{4FE66D7B-49C0-E449-B5B0-40B039BA289A}" srcOrd="0" destOrd="0" parTransId="{DB0E2589-6156-4347-A45D-A8C2B7061E74}" sibTransId="{1253AA00-2AF6-5A40-AAEB-7D4D60E08BF5}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54B6EDE7-E443-B540-B5F6-07E427D14DE1}" type="presOf" srcId="{4FE66D7B-49C0-E449-B5B0-40B039BA289A}" destId="{D8DE1105-5D16-BD46-B5C8-6AA01E5FA644}" srcOrd="0" destOrd="0" presId="urn:microsoft.com/office/officeart/2005/8/layout/vList3"/>
    <dgm:cxn modelId="{8B050D56-E500-2643-91C1-7647F39EF027}" type="presParOf" srcId="{66BE45B4-B4A7-B746-835B-D637F0665574}" destId="{D12F9355-2B48-3A49-98CC-D5EA4D9A6150}" srcOrd="0" destOrd="0" presId="urn:microsoft.com/office/officeart/2005/8/layout/vList3"/>
    <dgm:cxn modelId="{5AAA513B-E54B-7F4D-B8EF-12219E1FB7A0}" type="presParOf" srcId="{D12F9355-2B48-3A49-98CC-D5EA4D9A6150}" destId="{399AB1BC-239E-D64B-A33E-63EA1A6B15BC}" srcOrd="0" destOrd="0" presId="urn:microsoft.com/office/officeart/2005/8/layout/vList3"/>
    <dgm:cxn modelId="{B0281D10-E9E0-864B-9240-2D99FE75BECE}" type="presParOf" srcId="{D12F9355-2B48-3A49-98CC-D5EA4D9A6150}" destId="{D8DE1105-5D16-BD46-B5C8-6AA01E5FA6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4FE66D7B-49C0-E449-B5B0-40B039BA289A}">
      <dgm:prSet phldrT="[Text]" custT="1"/>
      <dgm:spPr/>
      <dgm:t>
        <a:bodyPr/>
        <a:lstStyle/>
        <a:p>
          <a:pPr>
            <a:buFontTx/>
            <a:buChar char="-"/>
          </a:pPr>
          <a:r>
            <a:rPr lang="de-DE" sz="2400" b="1" dirty="0"/>
            <a:t>„Indian Way“</a:t>
          </a:r>
          <a:r>
            <a:rPr lang="de-DE" sz="2400" b="0" dirty="0"/>
            <a:t>: </a:t>
          </a:r>
          <a:r>
            <a:rPr lang="de-DE" sz="2400" dirty="0"/>
            <a:t>Kontrollierte Brände zur Förderung der </a:t>
          </a:r>
          <a:r>
            <a:rPr lang="de-DE" sz="2400" b="1" dirty="0"/>
            <a:t>Waldgesundheit</a:t>
          </a:r>
          <a:r>
            <a:rPr lang="de-DE" sz="2400" b="0" dirty="0"/>
            <a:t> und </a:t>
          </a:r>
          <a:r>
            <a:rPr lang="de-DE" sz="2400" b="1" dirty="0" err="1"/>
            <a:t>Pyrophyten</a:t>
          </a:r>
          <a:r>
            <a:rPr lang="de-DE" sz="2400" b="0" dirty="0"/>
            <a:t> </a:t>
          </a:r>
          <a:r>
            <a:rPr lang="de-DE" sz="1800" b="0" dirty="0"/>
            <a:t>(</a:t>
          </a:r>
          <a:r>
            <a:rPr lang="de-DE" sz="1800" b="0" cap="small" baseline="0" dirty="0"/>
            <a:t>Davis</a:t>
          </a:r>
          <a:r>
            <a:rPr lang="de-DE" sz="1800" b="0" dirty="0"/>
            <a:t> 1999; </a:t>
          </a:r>
          <a:r>
            <a:rPr lang="de-DE" sz="1800" b="0" cap="small" baseline="0" dirty="0"/>
            <a:t>Moritz</a:t>
          </a:r>
          <a:r>
            <a:rPr lang="de-DE" sz="1800" b="0" dirty="0"/>
            <a:t> 2013)</a:t>
          </a:r>
          <a:endParaRPr lang="de-DE" sz="1800" b="1" dirty="0"/>
        </a:p>
      </dgm:t>
    </dgm:pt>
    <dgm:pt modelId="{DB0E2589-6156-4347-A45D-A8C2B7061E74}" type="parTrans" cxnId="{8946A412-F3E0-274B-84B7-3F895875FA14}">
      <dgm:prSet/>
      <dgm:spPr/>
      <dgm:t>
        <a:bodyPr/>
        <a:lstStyle/>
        <a:p>
          <a:endParaRPr lang="de-DE"/>
        </a:p>
      </dgm:t>
    </dgm:pt>
    <dgm:pt modelId="{1253AA00-2AF6-5A40-AAEB-7D4D60E08BF5}" type="sibTrans" cxnId="{8946A412-F3E0-274B-84B7-3F895875FA14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D12F9355-2B48-3A49-98CC-D5EA4D9A6150}" type="pres">
      <dgm:prSet presAssocID="{4FE66D7B-49C0-E449-B5B0-40B039BA289A}" presName="composite" presStyleCnt="0"/>
      <dgm:spPr/>
    </dgm:pt>
    <dgm:pt modelId="{399AB1BC-239E-D64B-A33E-63EA1A6B15BC}" type="pres">
      <dgm:prSet presAssocID="{4FE66D7B-49C0-E449-B5B0-40B039BA289A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8DE1105-5D16-BD46-B5C8-6AA01E5FA644}" type="pres">
      <dgm:prSet presAssocID="{4FE66D7B-49C0-E449-B5B0-40B039BA289A}" presName="txShp" presStyleLbl="node1" presStyleIdx="0" presStyleCnt="1">
        <dgm:presLayoutVars>
          <dgm:bulletEnabled val="1"/>
        </dgm:presLayoutVars>
      </dgm:prSet>
      <dgm:spPr/>
    </dgm:pt>
  </dgm:ptLst>
  <dgm:cxnLst>
    <dgm:cxn modelId="{8946A412-F3E0-274B-84B7-3F895875FA14}" srcId="{5C54B782-3CEB-F14C-974C-E06A543E88E7}" destId="{4FE66D7B-49C0-E449-B5B0-40B039BA289A}" srcOrd="0" destOrd="0" parTransId="{DB0E2589-6156-4347-A45D-A8C2B7061E74}" sibTransId="{1253AA00-2AF6-5A40-AAEB-7D4D60E08BF5}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54B6EDE7-E443-B540-B5F6-07E427D14DE1}" type="presOf" srcId="{4FE66D7B-49C0-E449-B5B0-40B039BA289A}" destId="{D8DE1105-5D16-BD46-B5C8-6AA01E5FA644}" srcOrd="0" destOrd="0" presId="urn:microsoft.com/office/officeart/2005/8/layout/vList3"/>
    <dgm:cxn modelId="{8B050D56-E500-2643-91C1-7647F39EF027}" type="presParOf" srcId="{66BE45B4-B4A7-B746-835B-D637F0665574}" destId="{D12F9355-2B48-3A49-98CC-D5EA4D9A6150}" srcOrd="0" destOrd="0" presId="urn:microsoft.com/office/officeart/2005/8/layout/vList3"/>
    <dgm:cxn modelId="{5AAA513B-E54B-7F4D-B8EF-12219E1FB7A0}" type="presParOf" srcId="{D12F9355-2B48-3A49-98CC-D5EA4D9A6150}" destId="{399AB1BC-239E-D64B-A33E-63EA1A6B15BC}" srcOrd="0" destOrd="0" presId="urn:microsoft.com/office/officeart/2005/8/layout/vList3"/>
    <dgm:cxn modelId="{B0281D10-E9E0-864B-9240-2D99FE75BECE}" type="presParOf" srcId="{D12F9355-2B48-3A49-98CC-D5EA4D9A6150}" destId="{D8DE1105-5D16-BD46-B5C8-6AA01E5FA6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54B782-3CEB-F14C-974C-E06A543E88E7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4FE66D7B-49C0-E449-B5B0-40B039BA289A}">
      <dgm:prSet phldrT="[Text]" custT="1"/>
      <dgm:spPr/>
      <dgm:t>
        <a:bodyPr/>
        <a:lstStyle/>
        <a:p>
          <a:pPr>
            <a:buFontTx/>
            <a:buChar char="-"/>
          </a:pPr>
          <a:r>
            <a:rPr lang="de-DE" sz="2400" b="1" dirty="0"/>
            <a:t>Start-Up</a:t>
          </a:r>
          <a:r>
            <a:rPr lang="de-DE" sz="2400" b="0" dirty="0"/>
            <a:t>-Unternehmen</a:t>
          </a:r>
          <a:r>
            <a:rPr lang="de-DE" sz="2400" dirty="0"/>
            <a:t>: </a:t>
          </a:r>
          <a:r>
            <a:rPr lang="de-DE" sz="2400" b="1" dirty="0"/>
            <a:t>Gel</a:t>
          </a:r>
          <a:r>
            <a:rPr lang="de-DE" sz="2400" dirty="0"/>
            <a:t> zur Brandbekämpfung </a:t>
          </a:r>
        </a:p>
        <a:p>
          <a:pPr>
            <a:buFontTx/>
            <a:buChar char="-"/>
          </a:pPr>
          <a:r>
            <a:rPr lang="de-DE" sz="1800" dirty="0"/>
            <a:t>(</a:t>
          </a:r>
          <a:r>
            <a:rPr lang="de-DE" sz="1800" cap="small" baseline="0" dirty="0"/>
            <a:t>Süddeutsche Zeitung </a:t>
          </a:r>
          <a:r>
            <a:rPr lang="de-DE" sz="1800" dirty="0"/>
            <a:t>2019d) </a:t>
          </a:r>
          <a:endParaRPr lang="de-DE" sz="1800" b="1" dirty="0"/>
        </a:p>
      </dgm:t>
    </dgm:pt>
    <dgm:pt modelId="{DB0E2589-6156-4347-A45D-A8C2B7061E74}" type="parTrans" cxnId="{8946A412-F3E0-274B-84B7-3F895875FA14}">
      <dgm:prSet/>
      <dgm:spPr/>
      <dgm:t>
        <a:bodyPr/>
        <a:lstStyle/>
        <a:p>
          <a:endParaRPr lang="de-DE"/>
        </a:p>
      </dgm:t>
    </dgm:pt>
    <dgm:pt modelId="{1253AA00-2AF6-5A40-AAEB-7D4D60E08BF5}" type="sibTrans" cxnId="{8946A412-F3E0-274B-84B7-3F895875FA14}">
      <dgm:prSet/>
      <dgm:spPr/>
      <dgm:t>
        <a:bodyPr/>
        <a:lstStyle/>
        <a:p>
          <a:endParaRPr lang="de-DE"/>
        </a:p>
      </dgm:t>
    </dgm:pt>
    <dgm:pt modelId="{66BE45B4-B4A7-B746-835B-D637F0665574}" type="pres">
      <dgm:prSet presAssocID="{5C54B782-3CEB-F14C-974C-E06A543E88E7}" presName="linearFlow" presStyleCnt="0">
        <dgm:presLayoutVars>
          <dgm:dir/>
          <dgm:resizeHandles val="exact"/>
        </dgm:presLayoutVars>
      </dgm:prSet>
      <dgm:spPr/>
    </dgm:pt>
    <dgm:pt modelId="{D12F9355-2B48-3A49-98CC-D5EA4D9A6150}" type="pres">
      <dgm:prSet presAssocID="{4FE66D7B-49C0-E449-B5B0-40B039BA289A}" presName="composite" presStyleCnt="0"/>
      <dgm:spPr/>
    </dgm:pt>
    <dgm:pt modelId="{399AB1BC-239E-D64B-A33E-63EA1A6B15BC}" type="pres">
      <dgm:prSet presAssocID="{4FE66D7B-49C0-E449-B5B0-40B039BA289A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8DE1105-5D16-BD46-B5C8-6AA01E5FA644}" type="pres">
      <dgm:prSet presAssocID="{4FE66D7B-49C0-E449-B5B0-40B039BA289A}" presName="txShp" presStyleLbl="node1" presStyleIdx="0" presStyleCnt="1">
        <dgm:presLayoutVars>
          <dgm:bulletEnabled val="1"/>
        </dgm:presLayoutVars>
      </dgm:prSet>
      <dgm:spPr/>
    </dgm:pt>
  </dgm:ptLst>
  <dgm:cxnLst>
    <dgm:cxn modelId="{8946A412-F3E0-274B-84B7-3F895875FA14}" srcId="{5C54B782-3CEB-F14C-974C-E06A543E88E7}" destId="{4FE66D7B-49C0-E449-B5B0-40B039BA289A}" srcOrd="0" destOrd="0" parTransId="{DB0E2589-6156-4347-A45D-A8C2B7061E74}" sibTransId="{1253AA00-2AF6-5A40-AAEB-7D4D60E08BF5}"/>
    <dgm:cxn modelId="{916FB1B5-275B-794D-84EC-834B90BC03F6}" type="presOf" srcId="{5C54B782-3CEB-F14C-974C-E06A543E88E7}" destId="{66BE45B4-B4A7-B746-835B-D637F0665574}" srcOrd="0" destOrd="0" presId="urn:microsoft.com/office/officeart/2005/8/layout/vList3"/>
    <dgm:cxn modelId="{54B6EDE7-E443-B540-B5F6-07E427D14DE1}" type="presOf" srcId="{4FE66D7B-49C0-E449-B5B0-40B039BA289A}" destId="{D8DE1105-5D16-BD46-B5C8-6AA01E5FA644}" srcOrd="0" destOrd="0" presId="urn:microsoft.com/office/officeart/2005/8/layout/vList3"/>
    <dgm:cxn modelId="{8B050D56-E500-2643-91C1-7647F39EF027}" type="presParOf" srcId="{66BE45B4-B4A7-B746-835B-D637F0665574}" destId="{D12F9355-2B48-3A49-98CC-D5EA4D9A6150}" srcOrd="0" destOrd="0" presId="urn:microsoft.com/office/officeart/2005/8/layout/vList3"/>
    <dgm:cxn modelId="{5AAA513B-E54B-7F4D-B8EF-12219E1FB7A0}" type="presParOf" srcId="{D12F9355-2B48-3A49-98CC-D5EA4D9A6150}" destId="{399AB1BC-239E-D64B-A33E-63EA1A6B15BC}" srcOrd="0" destOrd="0" presId="urn:microsoft.com/office/officeart/2005/8/layout/vList3"/>
    <dgm:cxn modelId="{B0281D10-E9E0-864B-9240-2D99FE75BECE}" type="presParOf" srcId="{D12F9355-2B48-3A49-98CC-D5EA4D9A6150}" destId="{D8DE1105-5D16-BD46-B5C8-6AA01E5FA6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2B29-F4CE-8948-8F05-D5912BDF066B}">
      <dsp:nvSpPr>
        <dsp:cNvPr id="0" name=""/>
        <dsp:cNvSpPr/>
      </dsp:nvSpPr>
      <dsp:spPr>
        <a:xfrm rot="10800000">
          <a:off x="2063981" y="0"/>
          <a:ext cx="6023653" cy="218698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39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-</a:t>
          </a:r>
          <a:r>
            <a:rPr lang="de-DE" sz="2400" b="1" kern="1200" dirty="0"/>
            <a:t> Rauchverbot</a:t>
          </a:r>
          <a:r>
            <a:rPr lang="de-DE" sz="2400" kern="1200" dirty="0"/>
            <a:t> an Stränden und Naturparks </a:t>
          </a:r>
          <a:r>
            <a:rPr lang="de-DE" sz="1800" kern="1200" dirty="0"/>
            <a:t>(</a:t>
          </a:r>
          <a:r>
            <a:rPr lang="de-DE" sz="1800" kern="1200" cap="small" dirty="0"/>
            <a:t>Süddeutsche Zeitung</a:t>
          </a:r>
          <a:r>
            <a:rPr lang="de-DE" sz="1800" kern="1200" dirty="0"/>
            <a:t> 2019c)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kern="1200" dirty="0"/>
            <a:t>- Änderung von </a:t>
          </a:r>
          <a:r>
            <a:rPr lang="de-DE" sz="2400" b="1" kern="1200" dirty="0"/>
            <a:t>Bauvorschriften</a:t>
          </a:r>
          <a:r>
            <a:rPr lang="de-DE" sz="2400" kern="1200" dirty="0"/>
            <a:t> und </a:t>
          </a:r>
          <a:r>
            <a:rPr lang="de-DE" sz="2400" b="1" kern="1200" dirty="0"/>
            <a:t>Sicherheitsabständen </a:t>
          </a:r>
          <a:r>
            <a:rPr lang="de-DE" sz="1800" b="0" kern="1200" dirty="0"/>
            <a:t>(</a:t>
          </a:r>
          <a:r>
            <a:rPr lang="de-DE" sz="1800" b="0" kern="1200" cap="small" baseline="0" dirty="0"/>
            <a:t>Davis</a:t>
          </a:r>
          <a:r>
            <a:rPr lang="de-DE" sz="1800" b="0" kern="1200" dirty="0"/>
            <a:t> 1999; Moritz 2013; </a:t>
          </a:r>
          <a:r>
            <a:rPr lang="de-DE" sz="1800" b="0" i="0" kern="1200" cap="small" baseline="0" dirty="0"/>
            <a:t>G/O Media </a:t>
          </a:r>
          <a:r>
            <a:rPr lang="de-DE" sz="1800" b="0" kern="1200" dirty="0"/>
            <a:t>2018)</a:t>
          </a:r>
        </a:p>
      </dsp:txBody>
      <dsp:txXfrm rot="10800000">
        <a:off x="2610727" y="0"/>
        <a:ext cx="5476907" cy="2186984"/>
      </dsp:txXfrm>
    </dsp:sp>
    <dsp:sp modelId="{E03401D1-1867-A542-90B4-A56090F5B3E4}">
      <dsp:nvSpPr>
        <dsp:cNvPr id="0" name=""/>
        <dsp:cNvSpPr/>
      </dsp:nvSpPr>
      <dsp:spPr>
        <a:xfrm>
          <a:off x="970489" y="0"/>
          <a:ext cx="2186984" cy="21869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105-5D16-BD46-B5C8-6AA01E5FA644}">
      <dsp:nvSpPr>
        <dsp:cNvPr id="0" name=""/>
        <dsp:cNvSpPr/>
      </dsp:nvSpPr>
      <dsp:spPr>
        <a:xfrm rot="10800000">
          <a:off x="2050336" y="0"/>
          <a:ext cx="5969479" cy="218698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39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kern="1200" dirty="0"/>
            <a:t>- absichtliche und gewollte </a:t>
          </a:r>
          <a:r>
            <a:rPr lang="de-DE" sz="2400" b="1" kern="1200" dirty="0"/>
            <a:t>Blackouts </a:t>
          </a:r>
          <a:r>
            <a:rPr lang="de-DE" sz="1800" b="0" kern="1200" dirty="0"/>
            <a:t>(Süddeutsche Zeitung 2019a)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0" kern="1200" dirty="0"/>
            <a:t>- angedachte </a:t>
          </a:r>
          <a:r>
            <a:rPr lang="de-DE" sz="2400" b="1" kern="1200" dirty="0"/>
            <a:t>Modernisierung </a:t>
          </a:r>
          <a:r>
            <a:rPr lang="de-DE" sz="2400" kern="1200" dirty="0"/>
            <a:t>des </a:t>
          </a:r>
          <a:r>
            <a:rPr lang="de-DE" sz="2400" b="1" kern="1200" dirty="0"/>
            <a:t>Stromversorgungsinfrastruktur </a:t>
          </a:r>
          <a:r>
            <a:rPr lang="de-DE" sz="1800" b="0" kern="1200" dirty="0"/>
            <a:t>(ebd.)</a:t>
          </a:r>
        </a:p>
      </dsp:txBody>
      <dsp:txXfrm rot="10800000">
        <a:off x="2597082" y="0"/>
        <a:ext cx="5422733" cy="2186984"/>
      </dsp:txXfrm>
    </dsp:sp>
    <dsp:sp modelId="{399AB1BC-239E-D64B-A33E-63EA1A6B15BC}">
      <dsp:nvSpPr>
        <dsp:cNvPr id="0" name=""/>
        <dsp:cNvSpPr/>
      </dsp:nvSpPr>
      <dsp:spPr>
        <a:xfrm>
          <a:off x="956844" y="0"/>
          <a:ext cx="2186984" cy="21869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105-5D16-BD46-B5C8-6AA01E5FA644}">
      <dsp:nvSpPr>
        <dsp:cNvPr id="0" name=""/>
        <dsp:cNvSpPr/>
      </dsp:nvSpPr>
      <dsp:spPr>
        <a:xfrm rot="10800000">
          <a:off x="2050336" y="0"/>
          <a:ext cx="5969478" cy="218698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39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1" kern="1200" dirty="0"/>
            <a:t>„Indian Way“</a:t>
          </a:r>
          <a:r>
            <a:rPr lang="de-DE" sz="2400" b="0" kern="1200" dirty="0"/>
            <a:t>: </a:t>
          </a:r>
          <a:r>
            <a:rPr lang="de-DE" sz="2400" kern="1200" dirty="0"/>
            <a:t>Kontrollierte Brände zur Förderung der </a:t>
          </a:r>
          <a:r>
            <a:rPr lang="de-DE" sz="2400" b="1" kern="1200" dirty="0"/>
            <a:t>Waldgesundheit</a:t>
          </a:r>
          <a:r>
            <a:rPr lang="de-DE" sz="2400" b="0" kern="1200" dirty="0"/>
            <a:t> und </a:t>
          </a:r>
          <a:r>
            <a:rPr lang="de-DE" sz="2400" b="1" kern="1200" dirty="0" err="1"/>
            <a:t>Pyrophyten</a:t>
          </a:r>
          <a:r>
            <a:rPr lang="de-DE" sz="2400" b="0" kern="1200" dirty="0"/>
            <a:t> </a:t>
          </a:r>
          <a:r>
            <a:rPr lang="de-DE" sz="1800" b="0" kern="1200" dirty="0"/>
            <a:t>(</a:t>
          </a:r>
          <a:r>
            <a:rPr lang="de-DE" sz="1800" b="0" kern="1200" cap="small" baseline="0" dirty="0"/>
            <a:t>Davis</a:t>
          </a:r>
          <a:r>
            <a:rPr lang="de-DE" sz="1800" b="0" kern="1200" dirty="0"/>
            <a:t> 1999; </a:t>
          </a:r>
          <a:r>
            <a:rPr lang="de-DE" sz="1800" b="0" kern="1200" cap="small" baseline="0" dirty="0"/>
            <a:t>Moritz</a:t>
          </a:r>
          <a:r>
            <a:rPr lang="de-DE" sz="1800" b="0" kern="1200" dirty="0"/>
            <a:t> 2013)</a:t>
          </a:r>
          <a:endParaRPr lang="de-DE" sz="1800" b="1" kern="1200" dirty="0"/>
        </a:p>
      </dsp:txBody>
      <dsp:txXfrm rot="10800000">
        <a:off x="2597082" y="0"/>
        <a:ext cx="5422732" cy="2186984"/>
      </dsp:txXfrm>
    </dsp:sp>
    <dsp:sp modelId="{399AB1BC-239E-D64B-A33E-63EA1A6B15BC}">
      <dsp:nvSpPr>
        <dsp:cNvPr id="0" name=""/>
        <dsp:cNvSpPr/>
      </dsp:nvSpPr>
      <dsp:spPr>
        <a:xfrm>
          <a:off x="956844" y="0"/>
          <a:ext cx="2186984" cy="21869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105-5D16-BD46-B5C8-6AA01E5FA644}">
      <dsp:nvSpPr>
        <dsp:cNvPr id="0" name=""/>
        <dsp:cNvSpPr/>
      </dsp:nvSpPr>
      <dsp:spPr>
        <a:xfrm rot="10800000">
          <a:off x="2050336" y="0"/>
          <a:ext cx="5969478" cy="218698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4399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400" b="1" kern="1200" dirty="0"/>
            <a:t>Start-Up</a:t>
          </a:r>
          <a:r>
            <a:rPr lang="de-DE" sz="2400" b="0" kern="1200" dirty="0"/>
            <a:t>-Unternehmen</a:t>
          </a:r>
          <a:r>
            <a:rPr lang="de-DE" sz="2400" kern="1200" dirty="0"/>
            <a:t>: </a:t>
          </a:r>
          <a:r>
            <a:rPr lang="de-DE" sz="2400" b="1" kern="1200" dirty="0"/>
            <a:t>Gel</a:t>
          </a:r>
          <a:r>
            <a:rPr lang="de-DE" sz="2400" kern="1200" dirty="0"/>
            <a:t> zur Brandbekämpfung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1800" kern="1200" dirty="0"/>
            <a:t>(</a:t>
          </a:r>
          <a:r>
            <a:rPr lang="de-DE" sz="1800" kern="1200" cap="small" baseline="0" dirty="0"/>
            <a:t>Süddeutsche Zeitung </a:t>
          </a:r>
          <a:r>
            <a:rPr lang="de-DE" sz="1800" kern="1200" dirty="0"/>
            <a:t>2019d) </a:t>
          </a:r>
          <a:endParaRPr lang="de-DE" sz="1800" b="1" kern="1200" dirty="0"/>
        </a:p>
      </dsp:txBody>
      <dsp:txXfrm rot="10800000">
        <a:off x="2597082" y="0"/>
        <a:ext cx="5422732" cy="2186984"/>
      </dsp:txXfrm>
    </dsp:sp>
    <dsp:sp modelId="{399AB1BC-239E-D64B-A33E-63EA1A6B15BC}">
      <dsp:nvSpPr>
        <dsp:cNvPr id="0" name=""/>
        <dsp:cNvSpPr/>
      </dsp:nvSpPr>
      <dsp:spPr>
        <a:xfrm>
          <a:off x="956844" y="0"/>
          <a:ext cx="2186984" cy="21869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17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1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93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93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1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63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1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4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4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4461-512D-A846-BCE2-9F79CE4EF041}" type="datetimeFigureOut">
              <a:rPr lang="de-DE" smtClean="0"/>
              <a:t>10.02.20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FCFC-6E8A-B048-B844-C14F38F19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image" Target="../media/image14.jpg"/><Relationship Id="rId39" Type="http://schemas.openxmlformats.org/officeDocument/2006/relationships/image" Target="../media/image26.jpg"/><Relationship Id="rId21" Type="http://schemas.openxmlformats.org/officeDocument/2006/relationships/diagramColors" Target="../diagrams/colors4.xml"/><Relationship Id="rId34" Type="http://schemas.openxmlformats.org/officeDocument/2006/relationships/image" Target="../media/image22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svg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6" Type="http://schemas.openxmlformats.org/officeDocument/2006/relationships/diagramColors" Target="../diagrams/colors3.xml"/><Relationship Id="rId29" Type="http://schemas.openxmlformats.org/officeDocument/2006/relationships/image" Target="../media/image17.jpg"/><Relationship Id="rId11" Type="http://schemas.openxmlformats.org/officeDocument/2006/relationships/diagramColors" Target="../diagrams/colors2.xml"/><Relationship Id="rId24" Type="http://schemas.openxmlformats.org/officeDocument/2006/relationships/image" Target="../media/image12.jpg"/><Relationship Id="rId32" Type="http://schemas.openxmlformats.org/officeDocument/2006/relationships/image" Target="../media/image20.png"/><Relationship Id="rId37" Type="http://schemas.openxmlformats.org/officeDocument/2006/relationships/image" Target="../media/image24.jpg"/><Relationship Id="rId40" Type="http://schemas.openxmlformats.org/officeDocument/2006/relationships/image" Target="../media/image27.jpg"/><Relationship Id="rId45" Type="http://schemas.openxmlformats.org/officeDocument/2006/relationships/image" Target="../media/image32.sv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11.jpg"/><Relationship Id="rId28" Type="http://schemas.openxmlformats.org/officeDocument/2006/relationships/image" Target="../media/image16.jpg"/><Relationship Id="rId36" Type="http://schemas.openxmlformats.org/officeDocument/2006/relationships/image" Target="../media/image23.jpg"/><Relationship Id="rId49" Type="http://schemas.openxmlformats.org/officeDocument/2006/relationships/image" Target="../media/image36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19.svg"/><Relationship Id="rId44" Type="http://schemas.openxmlformats.org/officeDocument/2006/relationships/image" Target="../media/image31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microsoft.com/office/2007/relationships/hdphoto" Target="../media/hdphoto1.wdp"/><Relationship Id="rId43" Type="http://schemas.openxmlformats.org/officeDocument/2006/relationships/image" Target="../media/image30.svg"/><Relationship Id="rId48" Type="http://schemas.openxmlformats.org/officeDocument/2006/relationships/image" Target="../media/image35.svg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13.jpg"/><Relationship Id="rId33" Type="http://schemas.openxmlformats.org/officeDocument/2006/relationships/image" Target="../media/image21.svg"/><Relationship Id="rId38" Type="http://schemas.openxmlformats.org/officeDocument/2006/relationships/image" Target="../media/image25.jpg"/><Relationship Id="rId46" Type="http://schemas.openxmlformats.org/officeDocument/2006/relationships/image" Target="../media/image33.png"/><Relationship Id="rId20" Type="http://schemas.openxmlformats.org/officeDocument/2006/relationships/diagramQuickStyle" Target="../diagrams/quickStyle4.xml"/><Relationship Id="rId41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Nach oben gekrümmter Pfeil 55">
            <a:extLst>
              <a:ext uri="{FF2B5EF4-FFF2-40B4-BE49-F238E27FC236}">
                <a16:creationId xmlns:a16="http://schemas.microsoft.com/office/drawing/2014/main" id="{4B56847E-9630-7D40-A045-9E0D34AD122D}"/>
              </a:ext>
            </a:extLst>
          </p:cNvPr>
          <p:cNvSpPr/>
          <p:nvPr/>
        </p:nvSpPr>
        <p:spPr>
          <a:xfrm>
            <a:off x="25386944" y="24920154"/>
            <a:ext cx="1194660" cy="930487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4" name="Abgerundetes Rechteck 93">
            <a:extLst>
              <a:ext uri="{FF2B5EF4-FFF2-40B4-BE49-F238E27FC236}">
                <a16:creationId xmlns:a16="http://schemas.microsoft.com/office/drawing/2014/main" id="{B824E274-CFA7-7E4E-95C4-B8F92FFE7F09}"/>
              </a:ext>
            </a:extLst>
          </p:cNvPr>
          <p:cNvSpPr/>
          <p:nvPr/>
        </p:nvSpPr>
        <p:spPr>
          <a:xfrm>
            <a:off x="17665918" y="37650745"/>
            <a:ext cx="3463759" cy="6380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ing 102">
            <a:extLst>
              <a:ext uri="{FF2B5EF4-FFF2-40B4-BE49-F238E27FC236}">
                <a16:creationId xmlns:a16="http://schemas.microsoft.com/office/drawing/2014/main" id="{19CA9CA8-6263-8D46-A0DE-BCC0FBB83AFE}"/>
              </a:ext>
            </a:extLst>
          </p:cNvPr>
          <p:cNvSpPr/>
          <p:nvPr/>
        </p:nvSpPr>
        <p:spPr>
          <a:xfrm>
            <a:off x="2890594" y="4670390"/>
            <a:ext cx="24501592" cy="23325868"/>
          </a:xfrm>
          <a:prstGeom prst="donut">
            <a:avLst>
              <a:gd name="adj" fmla="val 4511"/>
            </a:avLst>
          </a:prstGeom>
          <a:solidFill>
            <a:schemeClr val="accent2">
              <a:lumMod val="75000"/>
              <a:alpha val="7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1" name="Abgerundetes Rechteck 100">
            <a:extLst>
              <a:ext uri="{FF2B5EF4-FFF2-40B4-BE49-F238E27FC236}">
                <a16:creationId xmlns:a16="http://schemas.microsoft.com/office/drawing/2014/main" id="{C2950141-39B5-384D-B6EF-C8617C182C5B}"/>
              </a:ext>
            </a:extLst>
          </p:cNvPr>
          <p:cNvSpPr/>
          <p:nvPr/>
        </p:nvSpPr>
        <p:spPr>
          <a:xfrm>
            <a:off x="17574411" y="27833159"/>
            <a:ext cx="4335931" cy="85145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ichtungspfeil 16">
            <a:extLst>
              <a:ext uri="{FF2B5EF4-FFF2-40B4-BE49-F238E27FC236}">
                <a16:creationId xmlns:a16="http://schemas.microsoft.com/office/drawing/2014/main" id="{920DAED8-B0D6-C14D-82E2-F73FA20AB254}"/>
              </a:ext>
            </a:extLst>
          </p:cNvPr>
          <p:cNvSpPr/>
          <p:nvPr/>
        </p:nvSpPr>
        <p:spPr>
          <a:xfrm>
            <a:off x="910210" y="27688386"/>
            <a:ext cx="22086235" cy="1094302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>
            <a:extLst>
              <a:ext uri="{FF2B5EF4-FFF2-40B4-BE49-F238E27FC236}">
                <a16:creationId xmlns:a16="http://schemas.microsoft.com/office/drawing/2014/main" id="{A02A8A76-AFDE-784D-A53C-FB660BCA9C5D}"/>
              </a:ext>
            </a:extLst>
          </p:cNvPr>
          <p:cNvSpPr/>
          <p:nvPr/>
        </p:nvSpPr>
        <p:spPr>
          <a:xfrm>
            <a:off x="237879" y="20662040"/>
            <a:ext cx="4335931" cy="9385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C43F1A3C-E49B-044D-A146-E3DAD1B1D335}"/>
              </a:ext>
            </a:extLst>
          </p:cNvPr>
          <p:cNvSpPr/>
          <p:nvPr/>
        </p:nvSpPr>
        <p:spPr>
          <a:xfrm>
            <a:off x="25978387" y="4604252"/>
            <a:ext cx="3867833" cy="11172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Abgerundetes Rechteck 82">
            <a:extLst>
              <a:ext uri="{FF2B5EF4-FFF2-40B4-BE49-F238E27FC236}">
                <a16:creationId xmlns:a16="http://schemas.microsoft.com/office/drawing/2014/main" id="{E2BA7511-9850-8542-B6D9-A48BFA81AFC1}"/>
              </a:ext>
            </a:extLst>
          </p:cNvPr>
          <p:cNvSpPr/>
          <p:nvPr/>
        </p:nvSpPr>
        <p:spPr>
          <a:xfrm>
            <a:off x="16851006" y="3681611"/>
            <a:ext cx="4502658" cy="740961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Grafik 20" descr="Ein Bild, das draußen, Sonnenuntergang, fliegend, dunkel enthält.&#10;&#10;Automatisch generierte Beschreibung">
            <a:extLst>
              <a:ext uri="{FF2B5EF4-FFF2-40B4-BE49-F238E27FC236}">
                <a16:creationId xmlns:a16="http://schemas.microsoft.com/office/drawing/2014/main" id="{C8D2140D-8639-264F-8D4B-695D8571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45" y="27571172"/>
            <a:ext cx="9058125" cy="50888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35027949-64C2-4140-BF5E-4AE2B270F7AA}"/>
              </a:ext>
            </a:extLst>
          </p:cNvPr>
          <p:cNvSpPr/>
          <p:nvPr/>
        </p:nvSpPr>
        <p:spPr>
          <a:xfrm>
            <a:off x="3704817" y="4510974"/>
            <a:ext cx="3744553" cy="652663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Abgerundetes Rechteck 80">
            <a:extLst>
              <a:ext uri="{FF2B5EF4-FFF2-40B4-BE49-F238E27FC236}">
                <a16:creationId xmlns:a16="http://schemas.microsoft.com/office/drawing/2014/main" id="{92F090D8-96CD-A345-B1AE-8D18D42022E3}"/>
              </a:ext>
            </a:extLst>
          </p:cNvPr>
          <p:cNvSpPr/>
          <p:nvPr/>
        </p:nvSpPr>
        <p:spPr>
          <a:xfrm>
            <a:off x="282038" y="11722846"/>
            <a:ext cx="3867833" cy="66140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33F6AD22-DD66-5246-A924-28245A1AC7EE}"/>
              </a:ext>
            </a:extLst>
          </p:cNvPr>
          <p:cNvSpPr/>
          <p:nvPr/>
        </p:nvSpPr>
        <p:spPr>
          <a:xfrm>
            <a:off x="3890654" y="25888416"/>
            <a:ext cx="4335931" cy="69178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D3B4342F-243D-584D-A1D3-B860B569EAD7}"/>
              </a:ext>
            </a:extLst>
          </p:cNvPr>
          <p:cNvSpPr/>
          <p:nvPr/>
        </p:nvSpPr>
        <p:spPr>
          <a:xfrm>
            <a:off x="24586988" y="16237505"/>
            <a:ext cx="3300936" cy="68937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B7CB7B0-AACA-6442-883F-13DEEDB600EF}"/>
              </a:ext>
            </a:extLst>
          </p:cNvPr>
          <p:cNvSpPr txBox="1"/>
          <p:nvPr/>
        </p:nvSpPr>
        <p:spPr>
          <a:xfrm>
            <a:off x="335064" y="114711"/>
            <a:ext cx="2976240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Albert-Ludwigs-Universität Freiburg                                                                                                                                                                          Institut für Physische Geographie                                                                                                                                       Dozenten: Prof. Dr. Rüdiger Glaser, Michael Kahle Fakultät für Umwelt und Natürliche Ressourcen                                                                                                                                             Modul: Schauplätze des Globalen Wandels                                                                                                                                                  Wintersemester 2019/2020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669E84-B1E3-994F-BA67-CADC472A767F}"/>
              </a:ext>
            </a:extLst>
          </p:cNvPr>
          <p:cNvSpPr txBox="1"/>
          <p:nvPr/>
        </p:nvSpPr>
        <p:spPr>
          <a:xfrm>
            <a:off x="8724598" y="1368719"/>
            <a:ext cx="14727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dirty="0">
                <a:solidFill>
                  <a:schemeClr val="accent2">
                    <a:lumMod val="50000"/>
                  </a:schemeClr>
                </a:solidFill>
                <a:latin typeface="Snell Roundhand" panose="02000603080000090004" pitchFamily="2" charset="77"/>
              </a:rPr>
              <a:t>California – Land </a:t>
            </a:r>
            <a:r>
              <a:rPr lang="de-DE" sz="10000" dirty="0" err="1">
                <a:solidFill>
                  <a:schemeClr val="accent2">
                    <a:lumMod val="50000"/>
                  </a:schemeClr>
                </a:solidFill>
                <a:latin typeface="Snell Roundhand" panose="02000603080000090004" pitchFamily="2" charset="77"/>
              </a:rPr>
              <a:t>of</a:t>
            </a:r>
            <a:r>
              <a:rPr lang="de-DE" sz="10000" dirty="0">
                <a:solidFill>
                  <a:schemeClr val="accent2">
                    <a:lumMod val="50000"/>
                  </a:schemeClr>
                </a:solidFill>
                <a:latin typeface="Snell Roundhand" panose="02000603080000090004" pitchFamily="2" charset="77"/>
              </a:rPr>
              <a:t> </a:t>
            </a:r>
            <a:r>
              <a:rPr lang="de-DE" sz="10000" dirty="0" err="1">
                <a:solidFill>
                  <a:schemeClr val="accent2">
                    <a:lumMod val="50000"/>
                  </a:schemeClr>
                </a:solidFill>
                <a:latin typeface="Snell Roundhand" panose="02000603080000090004" pitchFamily="2" charset="77"/>
              </a:rPr>
              <a:t>Fire</a:t>
            </a:r>
            <a:r>
              <a:rPr lang="de-DE" sz="10000" dirty="0">
                <a:solidFill>
                  <a:schemeClr val="accent2">
                    <a:lumMod val="50000"/>
                  </a:schemeClr>
                </a:solidFill>
                <a:latin typeface="Snell Roundhand" panose="02000603080000090004" pitchFamily="2" charset="77"/>
              </a:rPr>
              <a:t> ?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E06E3D7-E8B4-3E4F-8E55-0CA0F80892C8}"/>
              </a:ext>
            </a:extLst>
          </p:cNvPr>
          <p:cNvSpPr txBox="1"/>
          <p:nvPr/>
        </p:nvSpPr>
        <p:spPr>
          <a:xfrm>
            <a:off x="128203" y="42302313"/>
            <a:ext cx="30018806" cy="400110"/>
          </a:xfrm>
          <a:prstGeom prst="rect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Referentinnen: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Sabine Luzia Freitag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(4721937),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Sarah Delphine Gruner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(3951611)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11.02.2020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E22EEC2-9A64-164B-A48B-ADDABCAAFC8D}"/>
              </a:ext>
            </a:extLst>
          </p:cNvPr>
          <p:cNvSpPr/>
          <p:nvPr/>
        </p:nvSpPr>
        <p:spPr>
          <a:xfrm>
            <a:off x="256405" y="39253941"/>
            <a:ext cx="29762401" cy="294207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37F9A6-95D7-D948-8100-306B0D125A4B}"/>
              </a:ext>
            </a:extLst>
          </p:cNvPr>
          <p:cNvSpPr txBox="1"/>
          <p:nvPr/>
        </p:nvSpPr>
        <p:spPr>
          <a:xfrm>
            <a:off x="282038" y="39273020"/>
            <a:ext cx="13972694" cy="315471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Literatur und Quellen: </a:t>
            </a:r>
          </a:p>
          <a:p>
            <a:pPr marL="360000" indent="-457200" algn="just"/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ARD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(2019): Zehntausende auf der Flucht vor dem Feuer. Online unter: https://www.tagesschau.de/ausland/feuer-kalifornien-189.html  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0000" indent="-457200" algn="just"/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Bayrischer Rundfunk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(BR) (2019): Waldbrände in Kalifornien: Drei Millionen Menschen ohne Strom. Online unter: https://www.br.de/nachrichten/deutschland-welt/waldbraende-in-kalifornien-drei-millionen-menschen-ohne-strom,RgGUw2e 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0000" indent="-457200" algn="just"/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Bild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(2018): Das grausame Leid der Tiere. Online unter: https://www.bild.de/news/ausland/news-ausland/mega-feuer-in-kalifornien-das-grausame-leid-der-tiere-58433140.bild.html </a:t>
            </a:r>
          </a:p>
          <a:p>
            <a:pPr marL="360000" indent="-457200" algn="just"/>
            <a:r>
              <a:rPr lang="en-US" sz="1100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Birkmann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J. (Ed.) (2013): Measuring vulnerability to natural hazards. Towards disaster resilient societies. 2. ed. Tokyo: United Nations Univ. Press. S. 12-16.</a:t>
            </a:r>
            <a:endParaRPr lang="en-US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0000" indent="-457200" algn="just"/>
            <a:r>
              <a:rPr lang="en-US" sz="1100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Birkmann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J. (2010): Global Disaster Response and Reconstruction: Stabilization versus Destabilization – Challenges of the Global Disaster Response to Reduce vulnerability and Risk Following Disasters in </a:t>
            </a:r>
            <a:r>
              <a:rPr lang="en-US" sz="1100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Dölemeyer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 et al. (eds.) (2010): Risk and Planet Earth. Vulnerability, Natural Hazards, Integrated Adaptation Strategies. Stuttgart: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Schweizerbart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Publishers. 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0000" indent="-457200" algn="just"/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Bundesamt für Bevölkerungsschutz und Katastrophenhilfe (BBK)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(2011): Indikatoren zur Abschätzung von Vulnerabilität und Bewältigungspotenzialen am Beispiel von wasserbezogenen Naturgefahren in urbanen Räumen. Bonn: Forschung im Bevölkerungsschutz. Band 13. S. 22-27; 260f. </a:t>
            </a:r>
          </a:p>
          <a:p>
            <a:pPr marL="360000" indent="-457200" algn="just"/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California Department of Fish and Wildlife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(CDFW) (o. J.): Chaparral vegetation - Big Tujunga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Cyn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slopes-LR.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unter: https://cdfgnews.wordpress.com/2014/11/20/wildlife-conservation-board-funds-environmental-improvement-and-acquisition-projects-14/chaparral-vegetation-big-tujunga-cyn-slopes-lr/ </a:t>
            </a:r>
          </a:p>
          <a:p>
            <a:pPr marL="360000" indent="-457200" algn="just"/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Davis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M. (1999): Ökologie der Angst. Los Angeles und das Leben mit der Katastrophe. Brandsache Malibu. München: Verlag Antje Kunstmann GmbH. S. 111 – 172. </a:t>
            </a:r>
          </a:p>
          <a:p>
            <a:pPr marL="360000" indent="-457200" algn="just"/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 Spiegel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(2020): Was Sie in San Francisco nicht tun sollten. Online unter: https://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www.spiegel.de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/reise/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fernweh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/urlaub-in-san-francisco-tipps-und-reisewarnungen-fuer-eine-staedtereise-a-d5cb12be-c128-4e60-8e17-1682935ad238 </a:t>
            </a:r>
          </a:p>
          <a:p>
            <a:pPr marL="360000" indent="-457200" algn="just"/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 Spiegel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(2019): Hier Hightech, dort kein Strom. Online unter: https://www.spiegel.de/wirtschaft/kalifornien-und-die-blackouts-das-stromnetz-ist-schrott-a-00000000-0002-0001-0000-000166735191 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0000" indent="-457200" algn="just"/>
            <a:r>
              <a:rPr lang="en-US" sz="1100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FlowingData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(2017): Charting all the major California wildfires since 2000. Online unter: https://flowingdata.com/2017/12/28/california-wildfire/</a:t>
            </a:r>
          </a:p>
          <a:p>
            <a:pPr marL="360000" indent="-457200" algn="just"/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Frankfurter Allgemeine Zeitung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(FAZ) (2017): Geld für Katastrophen-Opfer und Spitze gegen Puerto Rico. Online unter: https://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www.faz.net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/aktuell/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gesellschaft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ungluecke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/trumps-notfall-modus-geld-fuer-katastrophen-opfer-und-spitze-gegen-puerto-rico-15244356/die-loescharbeiten-in-15244363.html </a:t>
            </a:r>
          </a:p>
          <a:p>
            <a:pPr marL="360000" indent="-457200" algn="just"/>
            <a:endParaRPr lang="en-US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DB2F93C6-B7FF-D54C-96EE-89B54AB36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41026"/>
              </p:ext>
            </p:extLst>
          </p:nvPr>
        </p:nvGraphicFramePr>
        <p:xfrm>
          <a:off x="21353664" y="27927864"/>
          <a:ext cx="9058125" cy="218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B0A63BDA-8876-DD4C-93A6-E8CC97E53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313685"/>
              </p:ext>
            </p:extLst>
          </p:nvPr>
        </p:nvGraphicFramePr>
        <p:xfrm>
          <a:off x="21449790" y="30737381"/>
          <a:ext cx="8976661" cy="218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1FB6B85A-4A2A-F347-8E41-EA318993A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583679"/>
              </p:ext>
            </p:extLst>
          </p:nvPr>
        </p:nvGraphicFramePr>
        <p:xfrm>
          <a:off x="21398236" y="33492025"/>
          <a:ext cx="8976660" cy="218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F23B71BC-1CA5-DB48-BB29-6079808D2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443016"/>
              </p:ext>
            </p:extLst>
          </p:nvPr>
        </p:nvGraphicFramePr>
        <p:xfrm>
          <a:off x="21419296" y="36330965"/>
          <a:ext cx="8976660" cy="218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91B0B33E-9BC9-6048-884D-91612CBAD1E4}"/>
              </a:ext>
            </a:extLst>
          </p:cNvPr>
          <p:cNvSpPr txBox="1"/>
          <p:nvPr/>
        </p:nvSpPr>
        <p:spPr>
          <a:xfrm>
            <a:off x="25865006" y="26921944"/>
            <a:ext cx="13852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Lösungsansätze</a:t>
            </a:r>
            <a:r>
              <a:rPr lang="de-DE" sz="4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95633C2-A2B1-134D-952E-1F5935AAE53D}"/>
              </a:ext>
            </a:extLst>
          </p:cNvPr>
          <p:cNvSpPr txBox="1"/>
          <p:nvPr/>
        </p:nvSpPr>
        <p:spPr>
          <a:xfrm>
            <a:off x="10346098" y="35500065"/>
            <a:ext cx="38299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de-DE" sz="2400" dirty="0"/>
              <a:t>Abbrennen von</a:t>
            </a:r>
            <a:r>
              <a:rPr lang="de-DE" sz="2400" b="1" dirty="0"/>
              <a:t> Immobilien </a:t>
            </a:r>
            <a:r>
              <a:rPr lang="de-DE" sz="2400" dirty="0"/>
              <a:t>und (urbaren) </a:t>
            </a:r>
            <a:r>
              <a:rPr lang="de-DE" sz="2400" b="1" dirty="0"/>
              <a:t>Land-</a:t>
            </a:r>
            <a:r>
              <a:rPr lang="de-DE" sz="2400" dirty="0"/>
              <a:t> und </a:t>
            </a:r>
            <a:r>
              <a:rPr lang="de-DE" sz="2400" b="1" dirty="0"/>
              <a:t>Waldflächen </a:t>
            </a:r>
            <a:r>
              <a:rPr lang="de-DE" sz="2400" dirty="0">
                <a:sym typeface="Wingdings" pitchFamily="2" charset="2"/>
              </a:rPr>
              <a:t></a:t>
            </a:r>
            <a:r>
              <a:rPr lang="de-DE" sz="2400" b="1" dirty="0">
                <a:sym typeface="Wingdings" pitchFamily="2" charset="2"/>
              </a:rPr>
              <a:t> </a:t>
            </a:r>
            <a:r>
              <a:rPr lang="de-DE" sz="2400" dirty="0">
                <a:sym typeface="Wingdings" pitchFamily="2" charset="2"/>
              </a:rPr>
              <a:t>e</a:t>
            </a:r>
            <a:r>
              <a:rPr lang="de-DE" sz="2400" dirty="0"/>
              <a:t>norme </a:t>
            </a:r>
            <a:r>
              <a:rPr lang="de-DE" sz="2400" b="1" dirty="0"/>
              <a:t>ökonomische Schäden </a:t>
            </a:r>
            <a:r>
              <a:rPr lang="de-DE" dirty="0"/>
              <a:t>(</a:t>
            </a:r>
            <a:r>
              <a:rPr lang="de-DE" cap="small" dirty="0"/>
              <a:t>Schweizer Versicherung </a:t>
            </a:r>
            <a:r>
              <a:rPr lang="de-DE" dirty="0"/>
              <a:t>2018)</a:t>
            </a:r>
          </a:p>
        </p:txBody>
      </p:sp>
      <p:pic>
        <p:nvPicPr>
          <p:cNvPr id="35" name="Grafik 34" descr="Ein Bild, das Straße, Szene, Auto, draußen enthält.&#10;&#10;Automatisch generierte Beschreibung">
            <a:extLst>
              <a:ext uri="{FF2B5EF4-FFF2-40B4-BE49-F238E27FC236}">
                <a16:creationId xmlns:a16="http://schemas.microsoft.com/office/drawing/2014/main" id="{C7D9CA57-F93F-E548-ABB1-021A1FB83FB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31102" y="21716898"/>
            <a:ext cx="4917803" cy="4515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A18005DD-1581-1746-9827-2D64C0D323C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204911" y="5437577"/>
            <a:ext cx="2608928" cy="269589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5F97B00-AA93-F24D-8DEC-37F802D0F8C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371888" y="5859833"/>
            <a:ext cx="2041313" cy="2109357"/>
          </a:xfrm>
          <a:prstGeom prst="rect">
            <a:avLst/>
          </a:prstGeom>
        </p:spPr>
      </p:pic>
      <p:sp>
        <p:nvSpPr>
          <p:cNvPr id="58" name="Abgerundetes Rechteck 57">
            <a:extLst>
              <a:ext uri="{FF2B5EF4-FFF2-40B4-BE49-F238E27FC236}">
                <a16:creationId xmlns:a16="http://schemas.microsoft.com/office/drawing/2014/main" id="{D5DC128E-B4BC-D648-AE5F-2113C9A0CF42}"/>
              </a:ext>
            </a:extLst>
          </p:cNvPr>
          <p:cNvSpPr/>
          <p:nvPr/>
        </p:nvSpPr>
        <p:spPr>
          <a:xfrm>
            <a:off x="11609725" y="38176957"/>
            <a:ext cx="3467282" cy="61334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D3F66759-2F42-9F4B-855B-65A9352A0DBC}"/>
              </a:ext>
            </a:extLst>
          </p:cNvPr>
          <p:cNvSpPr/>
          <p:nvPr/>
        </p:nvSpPr>
        <p:spPr>
          <a:xfrm>
            <a:off x="2188366" y="18127001"/>
            <a:ext cx="4335931" cy="75184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8F140810-B02C-204D-8F8A-9ED921CAB87A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817377" y="7581221"/>
            <a:ext cx="4867542" cy="43108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Grafik 25" descr="Ein Bild, das draußen, Straße, Mann, schwarz enthält.&#10;&#10;Automatisch generierte Beschreibung">
            <a:extLst>
              <a:ext uri="{FF2B5EF4-FFF2-40B4-BE49-F238E27FC236}">
                <a16:creationId xmlns:a16="http://schemas.microsoft.com/office/drawing/2014/main" id="{029A6BC5-9BB9-1D46-BF21-09D044F94AF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96826" y="4880694"/>
            <a:ext cx="4755248" cy="4515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B8DA7D42-AED8-D447-9E3D-E908245D8F58}"/>
              </a:ext>
            </a:extLst>
          </p:cNvPr>
          <p:cNvSpPr/>
          <p:nvPr/>
        </p:nvSpPr>
        <p:spPr>
          <a:xfrm>
            <a:off x="386363" y="26721535"/>
            <a:ext cx="4335931" cy="142531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13FC4F-2659-1A42-9F01-C26B3FE81A7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7259" y="27598017"/>
            <a:ext cx="10204354" cy="112115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1E8726B-B9E8-5E4D-9622-2A9C3995C21D}"/>
              </a:ext>
            </a:extLst>
          </p:cNvPr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14019785" y="34657430"/>
            <a:ext cx="4915603" cy="44902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4" name="Grenzstelle 63">
            <a:extLst>
              <a:ext uri="{FF2B5EF4-FFF2-40B4-BE49-F238E27FC236}">
                <a16:creationId xmlns:a16="http://schemas.microsoft.com/office/drawing/2014/main" id="{D913F68C-E90F-DF4F-8DE5-73CB632DA6FD}"/>
              </a:ext>
            </a:extLst>
          </p:cNvPr>
          <p:cNvSpPr/>
          <p:nvPr/>
        </p:nvSpPr>
        <p:spPr>
          <a:xfrm>
            <a:off x="9658944" y="4555222"/>
            <a:ext cx="6743669" cy="284591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80419E-F833-284B-882D-C1BF1009D9D4}"/>
              </a:ext>
            </a:extLst>
          </p:cNvPr>
          <p:cNvSpPr txBox="1"/>
          <p:nvPr/>
        </p:nvSpPr>
        <p:spPr>
          <a:xfrm>
            <a:off x="9980154" y="4646549"/>
            <a:ext cx="60649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2">
                    <a:lumMod val="50000"/>
                  </a:schemeClr>
                </a:solidFill>
              </a:rPr>
              <a:t>Landnutzung: Veränderung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</a:rPr>
              <a:t>chemischer Zusammensetzung 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</a:rPr>
              <a:t>des Bodens: Verdunstung bestimmter Pflanzenstoffe 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Versiegelung 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der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oberen Bodenschicht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 &amp; Verhinderung der Einsickerung von Wasser  Begünstigung von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Bodenerosion 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und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Überschwemmungen</a:t>
            </a:r>
          </a:p>
          <a:p>
            <a:pPr algn="ctr"/>
            <a:r>
              <a:rPr lang="de-DE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(</a:t>
            </a:r>
            <a:r>
              <a:rPr lang="de-DE" cap="small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Davis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1999)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7" name="Grenzstelle 66">
            <a:extLst>
              <a:ext uri="{FF2B5EF4-FFF2-40B4-BE49-F238E27FC236}">
                <a16:creationId xmlns:a16="http://schemas.microsoft.com/office/drawing/2014/main" id="{6EABE4EB-A00D-6849-8199-E5D44D30ABA3}"/>
              </a:ext>
            </a:extLst>
          </p:cNvPr>
          <p:cNvSpPr/>
          <p:nvPr/>
        </p:nvSpPr>
        <p:spPr>
          <a:xfrm>
            <a:off x="22779521" y="18703926"/>
            <a:ext cx="5884054" cy="2383334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1B57DE3-9610-A746-B544-345C6D708137}"/>
              </a:ext>
            </a:extLst>
          </p:cNvPr>
          <p:cNvSpPr/>
          <p:nvPr/>
        </p:nvSpPr>
        <p:spPr>
          <a:xfrm>
            <a:off x="256405" y="93085"/>
            <a:ext cx="29762401" cy="782451"/>
          </a:xfrm>
          <a:prstGeom prst="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81EF5BB-62FB-5141-BD78-D80F4359AD0A}"/>
              </a:ext>
            </a:extLst>
          </p:cNvPr>
          <p:cNvSpPr txBox="1"/>
          <p:nvPr/>
        </p:nvSpPr>
        <p:spPr>
          <a:xfrm>
            <a:off x="16851006" y="3680922"/>
            <a:ext cx="290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1: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Hoffnung auf Regen</a:t>
            </a:r>
          </a:p>
          <a:p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(Stuttgarter Zeitung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2017)</a:t>
            </a:r>
          </a:p>
          <a:p>
            <a:endParaRPr lang="de-DE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6A40B58-EC78-2D45-955D-CA0E1E4C6D24}"/>
              </a:ext>
            </a:extLst>
          </p:cNvPr>
          <p:cNvSpPr txBox="1"/>
          <p:nvPr/>
        </p:nvSpPr>
        <p:spPr>
          <a:xfrm>
            <a:off x="25978072" y="4628195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2: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Dürrekarte von Kalifornien für März 2018 </a:t>
            </a:r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(KQED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2017, verändert)</a:t>
            </a:r>
          </a:p>
          <a:p>
            <a:endParaRPr lang="de-DE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67CBF46-71D7-B144-B2AD-BAEE586F5208}"/>
              </a:ext>
            </a:extLst>
          </p:cNvPr>
          <p:cNvSpPr txBox="1"/>
          <p:nvPr/>
        </p:nvSpPr>
        <p:spPr>
          <a:xfrm>
            <a:off x="24559378" y="16220676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accent3"/>
                </a:solidFill>
              </a:rPr>
              <a:t>A</a:t>
            </a:r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bb. 3: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Chaparral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-Vegetation </a:t>
            </a:r>
          </a:p>
          <a:p>
            <a:pPr algn="ctr"/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(CDFW o.J.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826D703-3133-F74F-BBEF-08E482129C2E}"/>
              </a:ext>
            </a:extLst>
          </p:cNvPr>
          <p:cNvSpPr txBox="1"/>
          <p:nvPr/>
        </p:nvSpPr>
        <p:spPr>
          <a:xfrm>
            <a:off x="3283342" y="4526508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4: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Marodes Stromnetz </a:t>
            </a:r>
          </a:p>
          <a:p>
            <a:pPr algn="ctr"/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(Der Spiegel 2019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B3F416F-1DA7-5F44-A3C7-7F8242FDBD02}"/>
              </a:ext>
            </a:extLst>
          </p:cNvPr>
          <p:cNvSpPr txBox="1"/>
          <p:nvPr/>
        </p:nvSpPr>
        <p:spPr>
          <a:xfrm>
            <a:off x="300511" y="11779425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5: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Holzbauten in San Francisco </a:t>
            </a:r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(Der Spiegel 2020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4892C876-E1F7-F44D-BC3D-1DCC7BA7533B}"/>
              </a:ext>
            </a:extLst>
          </p:cNvPr>
          <p:cNvSpPr txBox="1"/>
          <p:nvPr/>
        </p:nvSpPr>
        <p:spPr>
          <a:xfrm>
            <a:off x="1805737" y="18157197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7: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Flugzeuglöscharbeiten </a:t>
            </a:r>
          </a:p>
          <a:p>
            <a:pPr algn="ctr"/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(FAZ 2017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97403E3-66D9-2A4A-998C-D87240B4F5EA}"/>
              </a:ext>
            </a:extLst>
          </p:cNvPr>
          <p:cNvSpPr txBox="1"/>
          <p:nvPr/>
        </p:nvSpPr>
        <p:spPr>
          <a:xfrm>
            <a:off x="3723103" y="25958051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8: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Stau auf dem Highway </a:t>
            </a:r>
          </a:p>
          <a:p>
            <a:pPr algn="ctr"/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(ARD 2019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92AA3E60-7E04-124E-BDDA-219EA69B3491}"/>
              </a:ext>
            </a:extLst>
          </p:cNvPr>
          <p:cNvSpPr txBox="1"/>
          <p:nvPr/>
        </p:nvSpPr>
        <p:spPr>
          <a:xfrm>
            <a:off x="447800" y="26693420"/>
            <a:ext cx="386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11: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Kaliforniens Wildfeuer (Fläche und Dauer) seit 2000</a:t>
            </a:r>
          </a:p>
          <a:p>
            <a:pPr algn="ctr"/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FlowingData</a:t>
            </a:r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2017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C96CA57E-86DE-E24C-AACD-CC3025C44A37}"/>
              </a:ext>
            </a:extLst>
          </p:cNvPr>
          <p:cNvSpPr txBox="1"/>
          <p:nvPr/>
        </p:nvSpPr>
        <p:spPr>
          <a:xfrm>
            <a:off x="11375481" y="38191927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12: 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Trauer und Zerstörung  </a:t>
            </a:r>
          </a:p>
          <a:p>
            <a:pPr algn="ctr"/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(Stern 2018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/>
          </a:p>
        </p:txBody>
      </p:sp>
      <p:pic>
        <p:nvPicPr>
          <p:cNvPr id="92" name="Grafik 91">
            <a:extLst>
              <a:ext uri="{FF2B5EF4-FFF2-40B4-BE49-F238E27FC236}">
                <a16:creationId xmlns:a16="http://schemas.microsoft.com/office/drawing/2014/main" id="{301996EF-9700-DD49-90B5-3C0D8848D8BB}"/>
              </a:ext>
            </a:extLst>
          </p:cNvPr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17156853" y="33483117"/>
            <a:ext cx="4656219" cy="4361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BA662FE9-1008-344E-8F4F-4F1C8EC7D33E}"/>
              </a:ext>
            </a:extLst>
          </p:cNvPr>
          <p:cNvSpPr txBox="1"/>
          <p:nvPr/>
        </p:nvSpPr>
        <p:spPr>
          <a:xfrm>
            <a:off x="17899452" y="37650745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13: 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Verbranntes Tier  </a:t>
            </a:r>
          </a:p>
          <a:p>
            <a:pPr algn="ctr"/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(Bild 2018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AA001A-AED0-AA49-924B-D850FEEF0095}"/>
              </a:ext>
            </a:extLst>
          </p:cNvPr>
          <p:cNvSpPr txBox="1"/>
          <p:nvPr/>
        </p:nvSpPr>
        <p:spPr>
          <a:xfrm>
            <a:off x="23345218" y="18780444"/>
            <a:ext cx="52396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2">
                    <a:lumMod val="50000"/>
                  </a:schemeClr>
                </a:solidFill>
              </a:rPr>
              <a:t>Korrelation zwischen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</a:rPr>
              <a:t>Witterung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</a:rPr>
              <a:t>Jahreszeiten 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</a:rPr>
              <a:t>und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</a:rPr>
              <a:t>Menge des akkumulierten potentiellen Brennstoffs 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je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mehr verfügbare Masse 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an Vegetation, desto 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größer Feuerrisiko</a:t>
            </a:r>
          </a:p>
          <a:p>
            <a:pPr algn="ctr"/>
            <a:r>
              <a:rPr lang="de-DE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(</a:t>
            </a:r>
            <a:r>
              <a:rPr lang="de-DE" cap="small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Ustin et al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. 2009) </a:t>
            </a:r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12962719-554B-5140-A7E9-7EC45CC36214}"/>
              </a:ext>
            </a:extLst>
          </p:cNvPr>
          <p:cNvSpPr txBox="1"/>
          <p:nvPr/>
        </p:nvSpPr>
        <p:spPr>
          <a:xfrm>
            <a:off x="-428367" y="20628322"/>
            <a:ext cx="386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9: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Löscharbeiten am </a:t>
            </a:r>
          </a:p>
          <a:p>
            <a:pPr algn="ctr"/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Straßenrand  </a:t>
            </a:r>
          </a:p>
          <a:p>
            <a:pPr algn="ctr"/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(Kleine Zeitung 2018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A352CE85-6BFE-CF47-AB51-245833EE05FB}"/>
              </a:ext>
            </a:extLst>
          </p:cNvPr>
          <p:cNvSpPr txBox="1"/>
          <p:nvPr/>
        </p:nvSpPr>
        <p:spPr>
          <a:xfrm>
            <a:off x="17945239" y="28002119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10: 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Angeles in Flammen </a:t>
            </a:r>
          </a:p>
          <a:p>
            <a:pPr algn="ctr"/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(BR 2019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80D3507-52AE-2A4C-A9BF-88D70DAF291C}"/>
              </a:ext>
            </a:extLst>
          </p:cNvPr>
          <p:cNvSpPr/>
          <p:nvPr/>
        </p:nvSpPr>
        <p:spPr>
          <a:xfrm>
            <a:off x="20502672" y="22361911"/>
            <a:ext cx="5100369" cy="500720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4" name="Grafik 53" descr="Korn">
            <a:extLst>
              <a:ext uri="{FF2B5EF4-FFF2-40B4-BE49-F238E27FC236}">
                <a16:creationId xmlns:a16="http://schemas.microsoft.com/office/drawing/2014/main" id="{26C94B07-EB7E-454D-9195-369E4EA92C3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668259" y="19171412"/>
            <a:ext cx="2429206" cy="2429206"/>
          </a:xfrm>
          <a:prstGeom prst="rect">
            <a:avLst/>
          </a:prstGeom>
        </p:spPr>
      </p:pic>
      <p:pic>
        <p:nvPicPr>
          <p:cNvPr id="63" name="Grafik 62" descr="Windmühle">
            <a:extLst>
              <a:ext uri="{FF2B5EF4-FFF2-40B4-BE49-F238E27FC236}">
                <a16:creationId xmlns:a16="http://schemas.microsoft.com/office/drawing/2014/main" id="{200F9D2B-A1E8-B547-B340-A0F13DAF75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614864" y="5283073"/>
            <a:ext cx="2125708" cy="2125708"/>
          </a:xfrm>
          <a:prstGeom prst="rect">
            <a:avLst/>
          </a:prstGeom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D08819E4-42DE-154B-BCEE-EA83FEC75EAF}"/>
              </a:ext>
            </a:extLst>
          </p:cNvPr>
          <p:cNvSpPr txBox="1"/>
          <p:nvPr/>
        </p:nvSpPr>
        <p:spPr>
          <a:xfrm>
            <a:off x="21005341" y="22858988"/>
            <a:ext cx="4142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accent2">
                    <a:lumMod val="50000"/>
                  </a:schemeClr>
                </a:solidFill>
              </a:rPr>
              <a:t>Versicherungs-problematik</a:t>
            </a:r>
            <a:r>
              <a:rPr lang="de-DE" sz="2800" b="1" dirty="0"/>
              <a:t> </a:t>
            </a:r>
          </a:p>
        </p:txBody>
      </p:sp>
      <p:sp>
        <p:nvSpPr>
          <p:cNvPr id="105" name="Nach links gekrümmter Pfeil 104">
            <a:extLst>
              <a:ext uri="{FF2B5EF4-FFF2-40B4-BE49-F238E27FC236}">
                <a16:creationId xmlns:a16="http://schemas.microsoft.com/office/drawing/2014/main" id="{900D07BC-AB0C-7744-B517-B5769EAD6AA3}"/>
              </a:ext>
            </a:extLst>
          </p:cNvPr>
          <p:cNvSpPr/>
          <p:nvPr/>
        </p:nvSpPr>
        <p:spPr>
          <a:xfrm rot="5400000">
            <a:off x="12212175" y="22066165"/>
            <a:ext cx="1425107" cy="4031588"/>
          </a:xfrm>
          <a:prstGeom prst="curvedLeftArrow">
            <a:avLst>
              <a:gd name="adj1" fmla="val 25000"/>
              <a:gd name="adj2" fmla="val 59838"/>
              <a:gd name="adj3" fmla="val 39397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8" name="Nach oben gekrümmter Pfeil 107">
            <a:extLst>
              <a:ext uri="{FF2B5EF4-FFF2-40B4-BE49-F238E27FC236}">
                <a16:creationId xmlns:a16="http://schemas.microsoft.com/office/drawing/2014/main" id="{4B2315B8-E265-4F42-A5B6-27F2F701B61E}"/>
              </a:ext>
            </a:extLst>
          </p:cNvPr>
          <p:cNvSpPr/>
          <p:nvPr/>
        </p:nvSpPr>
        <p:spPr>
          <a:xfrm rot="10800000">
            <a:off x="5173298" y="9248324"/>
            <a:ext cx="5780858" cy="1707052"/>
          </a:xfrm>
          <a:prstGeom prst="curvedUpArrow">
            <a:avLst>
              <a:gd name="adj1" fmla="val 29687"/>
              <a:gd name="adj2" fmla="val 65502"/>
              <a:gd name="adj3" fmla="val 25000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839B100-2398-6945-8561-564530095780}"/>
              </a:ext>
            </a:extLst>
          </p:cNvPr>
          <p:cNvSpPr txBox="1"/>
          <p:nvPr/>
        </p:nvSpPr>
        <p:spPr>
          <a:xfrm>
            <a:off x="10663587" y="32476382"/>
            <a:ext cx="12085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2">
                    <a:lumMod val="50000"/>
                  </a:schemeClr>
                </a:solidFill>
              </a:rPr>
              <a:t>„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die Wahrscheinlichkeit von Verletzung, Tod, Verlust und Beeinträchtigung von Leben und Existenzgrundlagen in Folge eines Extremereignisses und/oder besondere Schwierigkeit der Bewältigung eines solchen Ereignisses“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</a:t>
            </a:r>
            <a:r>
              <a:rPr lang="de-DE" cap="small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Wisner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2002, übersetzt in BBK 2011: 25). </a:t>
            </a:r>
          </a:p>
        </p:txBody>
      </p:sp>
      <p:pic>
        <p:nvPicPr>
          <p:cNvPr id="99" name="Grafik 98" descr="Ein Bild, das Licht, Tisch, Tasse enthält.&#10;&#10;Automatisch generierte Beschreibung">
            <a:extLst>
              <a:ext uri="{FF2B5EF4-FFF2-40B4-BE49-F238E27FC236}">
                <a16:creationId xmlns:a16="http://schemas.microsoft.com/office/drawing/2014/main" id="{A6FB1E34-6119-1040-A4C3-8C52EB324B3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colorTemperature colorTemp="9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597567"/>
            <a:ext cx="31123216" cy="2527192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183F4573-AA1D-ED4D-A3FA-7FFCAFCF4815}"/>
              </a:ext>
            </a:extLst>
          </p:cNvPr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21813072" y="5325465"/>
            <a:ext cx="8189109" cy="855620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77E875E0-63A4-D444-B42E-3059E2EF9515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/>
          <a:stretch/>
        </p:blipFill>
        <p:spPr>
          <a:xfrm>
            <a:off x="20767605" y="12733038"/>
            <a:ext cx="4589036" cy="44782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Grafik 24" descr="Ein Bild, das draußen, Schild, Gras, Straße enthält.&#10;&#10;Automatisch generierte Beschreibung">
            <a:extLst>
              <a:ext uri="{FF2B5EF4-FFF2-40B4-BE49-F238E27FC236}">
                <a16:creationId xmlns:a16="http://schemas.microsoft.com/office/drawing/2014/main" id="{7A7BEF06-1525-EB48-819F-741D08C2EB86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-39" r="35158"/>
          <a:stretch/>
        </p:blipFill>
        <p:spPr>
          <a:xfrm>
            <a:off x="18100442" y="3795706"/>
            <a:ext cx="4589036" cy="45253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0" name="Nach unten gekrümmter Pfeil 109">
            <a:extLst>
              <a:ext uri="{FF2B5EF4-FFF2-40B4-BE49-F238E27FC236}">
                <a16:creationId xmlns:a16="http://schemas.microsoft.com/office/drawing/2014/main" id="{0AA41A67-0096-0F4A-AEC3-322B784E3339}"/>
              </a:ext>
            </a:extLst>
          </p:cNvPr>
          <p:cNvSpPr/>
          <p:nvPr/>
        </p:nvSpPr>
        <p:spPr>
          <a:xfrm>
            <a:off x="18717577" y="7990851"/>
            <a:ext cx="3202499" cy="1035094"/>
          </a:xfrm>
          <a:prstGeom prst="curvedDown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A310B61-B6C4-B140-B79F-C99567D67B89}"/>
              </a:ext>
            </a:extLst>
          </p:cNvPr>
          <p:cNvSpPr txBox="1"/>
          <p:nvPr/>
        </p:nvSpPr>
        <p:spPr>
          <a:xfrm>
            <a:off x="16698796" y="9119017"/>
            <a:ext cx="535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D7712B"/>
                </a:solidFill>
              </a:rPr>
              <a:t>Exposition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556F179-7B77-A642-918A-2D18EDF304BE}"/>
              </a:ext>
            </a:extLst>
          </p:cNvPr>
          <p:cNvSpPr txBox="1"/>
          <p:nvPr/>
        </p:nvSpPr>
        <p:spPr>
          <a:xfrm>
            <a:off x="14911180" y="11684198"/>
            <a:ext cx="57808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3" indent="-342893" algn="ctr">
              <a:buFont typeface="Wingdings" pitchFamily="2" charset="2"/>
              <a:buChar char="Ø"/>
            </a:pPr>
            <a:r>
              <a:rPr lang="de-DE" sz="2400" b="1" dirty="0"/>
              <a:t>Mediterranes</a:t>
            </a:r>
            <a:r>
              <a:rPr lang="de-DE" sz="2400" dirty="0"/>
              <a:t> Klima mit Sommerdürren und Winterregen </a:t>
            </a:r>
            <a:r>
              <a:rPr lang="de-DE" dirty="0"/>
              <a:t>(</a:t>
            </a:r>
            <a:r>
              <a:rPr lang="de-DE" cap="small" dirty="0"/>
              <a:t>Glaser</a:t>
            </a:r>
            <a:r>
              <a:rPr lang="de-DE" dirty="0"/>
              <a:t> 2014)</a:t>
            </a:r>
          </a:p>
          <a:p>
            <a:pPr marL="342893" indent="-342893" algn="ctr">
              <a:buFont typeface="Wingdings" pitchFamily="2" charset="2"/>
              <a:buChar char="Ø"/>
            </a:pPr>
            <a:r>
              <a:rPr lang="de-DE" sz="2400" b="1" dirty="0"/>
              <a:t>Trend: </a:t>
            </a:r>
            <a:r>
              <a:rPr lang="de-DE" sz="2400" dirty="0"/>
              <a:t>Trockenheit und Dürren </a:t>
            </a:r>
          </a:p>
          <a:p>
            <a:pPr marL="342893" indent="-342893" algn="ctr">
              <a:buFont typeface="Wingdings" pitchFamily="2" charset="2"/>
              <a:buChar char="Ø"/>
            </a:pPr>
            <a:r>
              <a:rPr lang="de-DE" sz="2400" b="1" dirty="0"/>
              <a:t>starke Winde </a:t>
            </a:r>
          </a:p>
          <a:p>
            <a:pPr marL="342893" indent="-342893" algn="ctr">
              <a:buFont typeface="Wingdings" pitchFamily="2" charset="2"/>
              <a:buChar char="Ø"/>
            </a:pPr>
            <a:r>
              <a:rPr lang="de-DE" sz="2400" b="1" dirty="0"/>
              <a:t>Landschaftsdegradation</a:t>
            </a:r>
            <a:r>
              <a:rPr lang="de-DE" sz="2400" dirty="0"/>
              <a:t>: </a:t>
            </a:r>
          </a:p>
          <a:p>
            <a:pPr algn="ctr"/>
            <a:r>
              <a:rPr lang="de-DE" sz="2400" dirty="0"/>
              <a:t>Entwaldung und Bodenerosion</a:t>
            </a:r>
          </a:p>
          <a:p>
            <a:pPr algn="ctr"/>
            <a:r>
              <a:rPr lang="de-DE" dirty="0"/>
              <a:t>(</a:t>
            </a:r>
            <a:r>
              <a:rPr lang="de-DE" cap="small" dirty="0"/>
              <a:t>Davis </a:t>
            </a:r>
            <a:r>
              <a:rPr lang="de-DE" dirty="0"/>
              <a:t>1999; </a:t>
            </a:r>
            <a:r>
              <a:rPr lang="de-DE" cap="small" dirty="0"/>
              <a:t>Ustin et al. </a:t>
            </a:r>
            <a:r>
              <a:rPr lang="de-DE" dirty="0"/>
              <a:t>2009) </a:t>
            </a:r>
          </a:p>
          <a:p>
            <a:pPr marL="342893" indent="-342893" algn="ctr">
              <a:buFont typeface="Wingdings" pitchFamily="2" charset="2"/>
              <a:buChar char="Ø"/>
            </a:pPr>
            <a:r>
              <a:rPr lang="de-DE" sz="2400" b="1" dirty="0" err="1"/>
              <a:t>Chaparral</a:t>
            </a:r>
            <a:r>
              <a:rPr lang="de-DE" sz="2400" dirty="0"/>
              <a:t>-Vegetation</a:t>
            </a:r>
          </a:p>
          <a:p>
            <a:pPr algn="ctr"/>
            <a:r>
              <a:rPr lang="de-DE" cap="small" dirty="0"/>
              <a:t>(Ustin et al. </a:t>
            </a:r>
            <a:r>
              <a:rPr lang="de-DE" dirty="0"/>
              <a:t>2009)</a:t>
            </a:r>
          </a:p>
          <a:p>
            <a:pPr algn="ctr"/>
            <a:r>
              <a:rPr lang="de-DE" sz="2400" dirty="0"/>
              <a:t>…</a:t>
            </a:r>
          </a:p>
          <a:p>
            <a:pPr marL="342893" indent="-342893">
              <a:buFontTx/>
              <a:buChar char="-"/>
            </a:pPr>
            <a:endParaRPr lang="de-DE" sz="2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AF11226-02E6-4749-B18F-D57D56329B28}"/>
              </a:ext>
            </a:extLst>
          </p:cNvPr>
          <p:cNvSpPr txBox="1"/>
          <p:nvPr/>
        </p:nvSpPr>
        <p:spPr>
          <a:xfrm>
            <a:off x="10348905" y="10975148"/>
            <a:ext cx="353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D7712B"/>
                </a:solidFill>
              </a:rPr>
              <a:t>Anfälligkeit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EF3F89B-433F-C04A-B332-82B15CA7F5EE}"/>
              </a:ext>
            </a:extLst>
          </p:cNvPr>
          <p:cNvSpPr txBox="1"/>
          <p:nvPr/>
        </p:nvSpPr>
        <p:spPr>
          <a:xfrm>
            <a:off x="13801139" y="16543842"/>
            <a:ext cx="458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rgbClr val="D7712B"/>
                </a:solidFill>
              </a:rPr>
              <a:t>Bewältigungs-</a:t>
            </a:r>
          </a:p>
          <a:p>
            <a:pPr algn="ctr"/>
            <a:r>
              <a:rPr lang="de-DE" sz="3600" dirty="0" err="1">
                <a:solidFill>
                  <a:srgbClr val="D7712B"/>
                </a:solidFill>
              </a:rPr>
              <a:t>kapazität</a:t>
            </a:r>
            <a:endParaRPr lang="de-DE" sz="3600" dirty="0">
              <a:solidFill>
                <a:srgbClr val="D7712B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578DAB5-D1F8-8A40-A2D8-B899FFA50A2D}"/>
              </a:ext>
            </a:extLst>
          </p:cNvPr>
          <p:cNvSpPr txBox="1"/>
          <p:nvPr/>
        </p:nvSpPr>
        <p:spPr>
          <a:xfrm>
            <a:off x="13550164" y="20623214"/>
            <a:ext cx="54016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de-DE" sz="2400" b="1" dirty="0"/>
              <a:t>Brandbewältigung</a:t>
            </a:r>
            <a:r>
              <a:rPr lang="de-DE" sz="2400" dirty="0"/>
              <a:t> </a:t>
            </a:r>
            <a:r>
              <a:rPr lang="de-DE" dirty="0"/>
              <a:t>(</a:t>
            </a:r>
            <a:r>
              <a:rPr lang="de-DE" cap="small" dirty="0"/>
              <a:t>Ustin et al</a:t>
            </a:r>
            <a:r>
              <a:rPr lang="de-DE" dirty="0"/>
              <a:t>. 2009; FAZ 2017; </a:t>
            </a:r>
            <a:r>
              <a:rPr lang="de-DE" cap="small" dirty="0"/>
              <a:t>Kleine Zeitung </a:t>
            </a:r>
            <a:r>
              <a:rPr lang="de-DE" dirty="0"/>
              <a:t>2018) 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de-DE" sz="2400" b="1" dirty="0"/>
              <a:t>Evakuierungen </a:t>
            </a:r>
            <a:r>
              <a:rPr lang="de-DE" dirty="0"/>
              <a:t>(</a:t>
            </a:r>
            <a:r>
              <a:rPr lang="de-DE" cap="small" dirty="0"/>
              <a:t>Süddeutsche Zeitung </a:t>
            </a:r>
            <a:r>
              <a:rPr lang="de-DE" dirty="0"/>
              <a:t>2019b)</a:t>
            </a:r>
          </a:p>
          <a:p>
            <a:pPr marL="285750" lvl="0" indent="-285750" algn="ctr">
              <a:buFont typeface="Wingdings" pitchFamily="2" charset="2"/>
              <a:buChar char="Ø"/>
            </a:pPr>
            <a:r>
              <a:rPr lang="de-DE" sz="2400" b="1" dirty="0"/>
              <a:t>Sperrung </a:t>
            </a:r>
            <a:r>
              <a:rPr lang="de-DE" sz="2400" dirty="0"/>
              <a:t>von Highways </a:t>
            </a:r>
            <a:r>
              <a:rPr lang="de-DE" dirty="0"/>
              <a:t>(ebd.)</a:t>
            </a:r>
          </a:p>
          <a:p>
            <a:pPr lvl="0" algn="ctr"/>
            <a:r>
              <a:rPr lang="de-DE" sz="2400" dirty="0"/>
              <a:t>…</a:t>
            </a:r>
          </a:p>
          <a:p>
            <a:pPr lvl="0"/>
            <a:endParaRPr lang="de-DE" dirty="0"/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E1BCF1C2-DD16-864A-81AB-5852423C82D0}"/>
              </a:ext>
            </a:extLst>
          </p:cNvPr>
          <p:cNvSpPr/>
          <p:nvPr/>
        </p:nvSpPr>
        <p:spPr>
          <a:xfrm>
            <a:off x="7349835" y="18605589"/>
            <a:ext cx="4118161" cy="77357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1379CEC4-7C07-2D48-95A1-DD1946651ABB}"/>
              </a:ext>
            </a:extLst>
          </p:cNvPr>
          <p:cNvSpPr txBox="1"/>
          <p:nvPr/>
        </p:nvSpPr>
        <p:spPr>
          <a:xfrm>
            <a:off x="6693725" y="18629141"/>
            <a:ext cx="38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Abb. 6: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Alles kommt mit</a:t>
            </a:r>
          </a:p>
          <a:p>
            <a:pPr algn="ctr"/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WetterOnline</a:t>
            </a:r>
            <a:r>
              <a:rPr lang="de-DE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2019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77" name="Grenzstelle 76">
            <a:extLst>
              <a:ext uri="{FF2B5EF4-FFF2-40B4-BE49-F238E27FC236}">
                <a16:creationId xmlns:a16="http://schemas.microsoft.com/office/drawing/2014/main" id="{00B80059-9710-5B45-BCA7-5C66634A9946}"/>
              </a:ext>
            </a:extLst>
          </p:cNvPr>
          <p:cNvSpPr/>
          <p:nvPr/>
        </p:nvSpPr>
        <p:spPr>
          <a:xfrm>
            <a:off x="1765838" y="14151609"/>
            <a:ext cx="5884054" cy="1538576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361FA-C624-2941-A353-DA0EA2B6E4E3}"/>
              </a:ext>
            </a:extLst>
          </p:cNvPr>
          <p:cNvSpPr txBox="1"/>
          <p:nvPr/>
        </p:nvSpPr>
        <p:spPr>
          <a:xfrm>
            <a:off x="1962200" y="14337211"/>
            <a:ext cx="5287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2">
                    <a:lumMod val="50000"/>
                  </a:schemeClr>
                </a:solidFill>
              </a:rPr>
              <a:t>Feuerrisiko 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</a:rPr>
              <a:t>= Eintrittswahrscheinlichkeit von Feuer * erwartete Auswirkungen</a:t>
            </a:r>
          </a:p>
          <a:p>
            <a:pPr algn="ctr"/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de-DE" cap="small" dirty="0">
                <a:solidFill>
                  <a:schemeClr val="accent2">
                    <a:lumMod val="50000"/>
                  </a:schemeClr>
                </a:solidFill>
              </a:rPr>
              <a:t>Ustin et al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. 2009)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8392DE7E-31C7-C149-8154-4D5276DF4266}"/>
              </a:ext>
            </a:extLst>
          </p:cNvPr>
          <p:cNvPicPr>
            <a:picLocks noChangeAspect="1"/>
          </p:cNvPicPr>
          <p:nvPr/>
        </p:nvPicPr>
        <p:blipFill>
          <a:blip r:embed="rId39"/>
          <a:srcRect/>
          <a:stretch/>
        </p:blipFill>
        <p:spPr>
          <a:xfrm>
            <a:off x="8014444" y="18903080"/>
            <a:ext cx="4917803" cy="47030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B8236EF2-ADF7-734A-92DA-8F11C94A5419}"/>
              </a:ext>
            </a:extLst>
          </p:cNvPr>
          <p:cNvPicPr>
            <a:picLocks noChangeAspect="1"/>
          </p:cNvPicPr>
          <p:nvPr/>
        </p:nvPicPr>
        <p:blipFill>
          <a:blip r:embed="rId40"/>
          <a:srcRect/>
          <a:stretch/>
        </p:blipFill>
        <p:spPr>
          <a:xfrm>
            <a:off x="3430215" y="18299243"/>
            <a:ext cx="4917803" cy="4515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3FB8DC4D-800E-A749-8A0A-D908C52B2BD4}"/>
              </a:ext>
            </a:extLst>
          </p:cNvPr>
          <p:cNvPicPr>
            <a:picLocks noChangeAspect="1"/>
          </p:cNvPicPr>
          <p:nvPr/>
        </p:nvPicPr>
        <p:blipFill>
          <a:blip r:embed="rId41"/>
          <a:srcRect/>
          <a:stretch/>
        </p:blipFill>
        <p:spPr>
          <a:xfrm>
            <a:off x="828362" y="21164359"/>
            <a:ext cx="4917803" cy="4793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Grafik 43" descr="Schloss">
            <a:extLst>
              <a:ext uri="{FF2B5EF4-FFF2-40B4-BE49-F238E27FC236}">
                <a16:creationId xmlns:a16="http://schemas.microsoft.com/office/drawing/2014/main" id="{663447EA-A0DA-324C-80E3-C0FD7234273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 rot="2858181">
            <a:off x="19512246" y="21928980"/>
            <a:ext cx="1903382" cy="1903382"/>
          </a:xfrm>
          <a:prstGeom prst="rect">
            <a:avLst/>
          </a:prstGeom>
        </p:spPr>
      </p:pic>
      <p:pic>
        <p:nvPicPr>
          <p:cNvPr id="47" name="Grafik 46" descr="Aufschließen">
            <a:extLst>
              <a:ext uri="{FF2B5EF4-FFF2-40B4-BE49-F238E27FC236}">
                <a16:creationId xmlns:a16="http://schemas.microsoft.com/office/drawing/2014/main" id="{26CACEEC-1797-2F44-A2C4-85E97C83268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0293693" y="22170390"/>
            <a:ext cx="1875529" cy="187552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58ED8DF-21C7-1D46-9439-C34660188F11}"/>
              </a:ext>
            </a:extLst>
          </p:cNvPr>
          <p:cNvSpPr txBox="1"/>
          <p:nvPr/>
        </p:nvSpPr>
        <p:spPr>
          <a:xfrm>
            <a:off x="13581730" y="18228726"/>
            <a:ext cx="53385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„Maß für die tatsächlichen technischen, finanziellen, sozialen, rechtlich/planerischen, institutionellen Leistungen  zur Verringerung der (potenziellen) Vulnerabilität“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(nach UN/ISDR 2004 in BBK 2011: 26) </a:t>
            </a:r>
          </a:p>
        </p:txBody>
      </p:sp>
      <p:sp>
        <p:nvSpPr>
          <p:cNvPr id="100" name="Nach unten gekrümmter Pfeil 99">
            <a:extLst>
              <a:ext uri="{FF2B5EF4-FFF2-40B4-BE49-F238E27FC236}">
                <a16:creationId xmlns:a16="http://schemas.microsoft.com/office/drawing/2014/main" id="{5E70922C-61CB-BB49-B118-15D7D0753645}"/>
              </a:ext>
            </a:extLst>
          </p:cNvPr>
          <p:cNvSpPr/>
          <p:nvPr/>
        </p:nvSpPr>
        <p:spPr>
          <a:xfrm rot="2950997">
            <a:off x="19015630" y="20375110"/>
            <a:ext cx="3728723" cy="826468"/>
          </a:xfrm>
          <a:prstGeom prst="curvedDown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0637D0-FEFE-1147-8172-5294BC4AF0C9}"/>
              </a:ext>
            </a:extLst>
          </p:cNvPr>
          <p:cNvSpPr/>
          <p:nvPr/>
        </p:nvSpPr>
        <p:spPr>
          <a:xfrm>
            <a:off x="15381919" y="22796437"/>
            <a:ext cx="1295799" cy="1107694"/>
          </a:xfrm>
          <a:prstGeom prst="ellipse">
            <a:avLst/>
          </a:prstGeom>
          <a:solidFill>
            <a:srgbClr val="FFEAC2"/>
          </a:solidFill>
          <a:ln>
            <a:solidFill>
              <a:srgbClr val="FFE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Minus 112">
            <a:extLst>
              <a:ext uri="{FF2B5EF4-FFF2-40B4-BE49-F238E27FC236}">
                <a16:creationId xmlns:a16="http://schemas.microsoft.com/office/drawing/2014/main" id="{D4BF6109-8FF9-2E49-A07C-C5C6285A83C9}"/>
              </a:ext>
            </a:extLst>
          </p:cNvPr>
          <p:cNvSpPr/>
          <p:nvPr/>
        </p:nvSpPr>
        <p:spPr>
          <a:xfrm>
            <a:off x="15620771" y="23108727"/>
            <a:ext cx="818093" cy="587594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09C1F7F-2458-BC4C-B7C0-A3CDEE728830}"/>
              </a:ext>
            </a:extLst>
          </p:cNvPr>
          <p:cNvSpPr/>
          <p:nvPr/>
        </p:nvSpPr>
        <p:spPr>
          <a:xfrm>
            <a:off x="17046604" y="15490053"/>
            <a:ext cx="1295799" cy="1107694"/>
          </a:xfrm>
          <a:prstGeom prst="ellipse">
            <a:avLst/>
          </a:prstGeom>
          <a:solidFill>
            <a:srgbClr val="FFEAC2"/>
          </a:solidFill>
          <a:ln>
            <a:solidFill>
              <a:srgbClr val="FFE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D4230CC-D4AF-4540-B6B5-BFACB3D0B045}"/>
              </a:ext>
            </a:extLst>
          </p:cNvPr>
          <p:cNvSpPr/>
          <p:nvPr/>
        </p:nvSpPr>
        <p:spPr>
          <a:xfrm>
            <a:off x="11080137" y="17460249"/>
            <a:ext cx="1295799" cy="1107694"/>
          </a:xfrm>
          <a:prstGeom prst="ellipse">
            <a:avLst/>
          </a:prstGeom>
          <a:solidFill>
            <a:srgbClr val="FFEAC2"/>
          </a:solidFill>
          <a:ln>
            <a:solidFill>
              <a:srgbClr val="FFE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7D8C876-47F5-FD42-AF2B-C20695F0CF37}"/>
              </a:ext>
            </a:extLst>
          </p:cNvPr>
          <p:cNvSpPr txBox="1"/>
          <p:nvPr/>
        </p:nvSpPr>
        <p:spPr>
          <a:xfrm>
            <a:off x="15490275" y="10178607"/>
            <a:ext cx="44395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„Ausgesetztsein eines Schutzgutes gegenüber einer Gefahr“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(nach UNDP-BCPR 2004 in BBK 2011: 26)</a:t>
            </a:r>
          </a:p>
        </p:txBody>
      </p:sp>
      <p:sp>
        <p:nvSpPr>
          <p:cNvPr id="112" name="Plus 111">
            <a:extLst>
              <a:ext uri="{FF2B5EF4-FFF2-40B4-BE49-F238E27FC236}">
                <a16:creationId xmlns:a16="http://schemas.microsoft.com/office/drawing/2014/main" id="{DC61DD3D-858A-C54D-BCEA-035FD88C2B3D}"/>
              </a:ext>
            </a:extLst>
          </p:cNvPr>
          <p:cNvSpPr/>
          <p:nvPr/>
        </p:nvSpPr>
        <p:spPr>
          <a:xfrm>
            <a:off x="17262494" y="15637964"/>
            <a:ext cx="895116" cy="815509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Plus 110">
            <a:extLst>
              <a:ext uri="{FF2B5EF4-FFF2-40B4-BE49-F238E27FC236}">
                <a16:creationId xmlns:a16="http://schemas.microsoft.com/office/drawing/2014/main" id="{21BCB30A-899B-9547-8704-A8A1D513D7B9}"/>
              </a:ext>
            </a:extLst>
          </p:cNvPr>
          <p:cNvSpPr/>
          <p:nvPr/>
        </p:nvSpPr>
        <p:spPr>
          <a:xfrm>
            <a:off x="11302369" y="17616772"/>
            <a:ext cx="895116" cy="815509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D0D6561-E3A4-2A42-87D8-5F127C7E4DA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637374" y="10807437"/>
            <a:ext cx="1949614" cy="2014601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B0E93F28-9F08-A942-AF0D-365D9E2E2052}"/>
              </a:ext>
            </a:extLst>
          </p:cNvPr>
          <p:cNvSpPr txBox="1"/>
          <p:nvPr/>
        </p:nvSpPr>
        <p:spPr>
          <a:xfrm>
            <a:off x="26636943" y="7895846"/>
            <a:ext cx="320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latin typeface="Snell Roundhand" panose="02000603080000090004" pitchFamily="2" charset="77"/>
              </a:rPr>
              <a:t>Stand der Dürre heute?</a:t>
            </a:r>
          </a:p>
          <a:p>
            <a:pPr algn="ctr"/>
            <a:r>
              <a:rPr lang="de-DE" sz="2400" dirty="0">
                <a:solidFill>
                  <a:schemeClr val="accent2">
                    <a:lumMod val="75000"/>
                  </a:schemeClr>
                </a:solidFill>
                <a:latin typeface="Snell Roundhand" panose="02000603080000090004" pitchFamily="2" charset="77"/>
              </a:rPr>
              <a:t>US </a:t>
            </a:r>
            <a:r>
              <a:rPr lang="de-DE" sz="2400" dirty="0" err="1">
                <a:solidFill>
                  <a:schemeClr val="accent2">
                    <a:lumMod val="75000"/>
                  </a:schemeClr>
                </a:solidFill>
                <a:latin typeface="Snell Roundhand" panose="02000603080000090004" pitchFamily="2" charset="77"/>
              </a:rPr>
              <a:t>Drought</a:t>
            </a:r>
            <a:r>
              <a:rPr lang="de-DE" sz="2400" dirty="0">
                <a:solidFill>
                  <a:schemeClr val="accent2">
                    <a:lumMod val="75000"/>
                  </a:schemeClr>
                </a:solidFill>
                <a:latin typeface="Snell Roundhand" panose="02000603080000090004" pitchFamily="2" charset="77"/>
              </a:rPr>
              <a:t> Monitor</a:t>
            </a:r>
          </a:p>
        </p:txBody>
      </p:sp>
      <p:pic>
        <p:nvPicPr>
          <p:cNvPr id="32" name="Grafik 3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A55F71-FA71-4347-8648-FD12589A0ABD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7553462" y="5730036"/>
            <a:ext cx="1916387" cy="1916387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36" name="Nach links gekrümmter Pfeil 35">
            <a:extLst>
              <a:ext uri="{FF2B5EF4-FFF2-40B4-BE49-F238E27FC236}">
                <a16:creationId xmlns:a16="http://schemas.microsoft.com/office/drawing/2014/main" id="{54C42B58-4593-2442-8713-FD5A7634C02D}"/>
              </a:ext>
            </a:extLst>
          </p:cNvPr>
          <p:cNvSpPr/>
          <p:nvPr/>
        </p:nvSpPr>
        <p:spPr>
          <a:xfrm>
            <a:off x="29498348" y="7372933"/>
            <a:ext cx="400638" cy="589718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4B32826-D596-5F4A-9A14-CE577F49A92B}"/>
              </a:ext>
            </a:extLst>
          </p:cNvPr>
          <p:cNvSpPr txBox="1"/>
          <p:nvPr/>
        </p:nvSpPr>
        <p:spPr>
          <a:xfrm>
            <a:off x="9233559" y="11557750"/>
            <a:ext cx="4532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„ … steht für den Entwicklungsstand und die sozioökonomischen Rahmenbedingungen einer Gesellschaft oder eines staatlichen Systems.“ 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(</a:t>
            </a:r>
            <a:r>
              <a:rPr lang="de-DE" cap="small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Diercke Weltatlas 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2015: 252)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3BE13E2-EEB5-CA47-9F7E-FA7CD54ED01D}"/>
              </a:ext>
            </a:extLst>
          </p:cNvPr>
          <p:cNvSpPr txBox="1"/>
          <p:nvPr/>
        </p:nvSpPr>
        <p:spPr>
          <a:xfrm>
            <a:off x="20583315" y="23812310"/>
            <a:ext cx="48842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de-DE" sz="2400" b="1" dirty="0"/>
              <a:t>„wildland-urban </a:t>
            </a:r>
            <a:r>
              <a:rPr lang="de-DE" sz="2400" b="1" dirty="0" err="1"/>
              <a:t>interface</a:t>
            </a:r>
            <a:r>
              <a:rPr lang="de-DE" sz="2400" b="1" dirty="0"/>
              <a:t>“</a:t>
            </a:r>
            <a:r>
              <a:rPr lang="de-DE" sz="2400" dirty="0"/>
              <a:t>: </a:t>
            </a:r>
            <a:r>
              <a:rPr lang="de-DE" sz="2400" b="1" dirty="0"/>
              <a:t>Risiko</a:t>
            </a:r>
            <a:r>
              <a:rPr lang="de-DE" sz="2400" dirty="0"/>
              <a:t> für Mensch und Eigentum steigen </a:t>
            </a:r>
            <a:r>
              <a:rPr lang="de-DE" sz="2400" dirty="0">
                <a:sym typeface="Wingdings" pitchFamily="2" charset="2"/>
              </a:rPr>
              <a:t> </a:t>
            </a:r>
            <a:r>
              <a:rPr lang="de-DE" sz="2400" b="1" dirty="0"/>
              <a:t>„</a:t>
            </a:r>
            <a:r>
              <a:rPr lang="de-DE" sz="2400" b="1" dirty="0" err="1"/>
              <a:t>Fireboom</a:t>
            </a:r>
            <a:r>
              <a:rPr lang="de-DE" sz="2400" b="1" dirty="0"/>
              <a:t>“ </a:t>
            </a:r>
          </a:p>
          <a:p>
            <a:pPr algn="ctr"/>
            <a:r>
              <a:rPr lang="de-DE" dirty="0"/>
              <a:t>(</a:t>
            </a:r>
            <a:r>
              <a:rPr lang="de-DE" cap="small" dirty="0"/>
              <a:t>Davis </a:t>
            </a:r>
            <a:r>
              <a:rPr lang="de-DE" dirty="0"/>
              <a:t>1999; </a:t>
            </a:r>
            <a:r>
              <a:rPr lang="de-DE" cap="small" dirty="0"/>
              <a:t>G/O Media </a:t>
            </a:r>
            <a:r>
              <a:rPr lang="de-DE" dirty="0"/>
              <a:t>2018) </a:t>
            </a:r>
          </a:p>
          <a:p>
            <a:pPr marL="342900" indent="-342900" algn="ctr">
              <a:buFont typeface="Wingdings" pitchFamily="2" charset="2"/>
              <a:buChar char="Ø"/>
            </a:pPr>
            <a:endParaRPr lang="de-DE" sz="2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CA707BE-F68C-5A4D-826C-F25DC8A540DA}"/>
              </a:ext>
            </a:extLst>
          </p:cNvPr>
          <p:cNvSpPr txBox="1"/>
          <p:nvPr/>
        </p:nvSpPr>
        <p:spPr>
          <a:xfrm>
            <a:off x="14254732" y="39307594"/>
            <a:ext cx="1594350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laser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R. (2014): Global Change: Das neue Gesicht der Erde. Darmstadt: Primus Verlag in Wissenschaftliche Buchgesellschaft. S. 88ff. </a:t>
            </a: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G/O Media (2018):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We´re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building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Millions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Homes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Wildfires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Online unter: https://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earther.gizmodo.com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/we-re-building-millions-of-homes-in-the-line-of-wildfir-1823736981</a:t>
            </a: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Kleine Zeitung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(2018): Ein Feuer, das den USA die Augen öffnen muss. Online unter: https://www.kleinezeitung.at/international/5529398/Inferno-in-Kalifornien_Ein-Feuer-das-den-USA-die-Augen-oeffnen-muss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KQED (2017): Color Me Dry: Drought Maps Blend Art and Science – But No Politics.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unter: https://www.kqed.org/science/1441706/color-me-dry-drought-maps-blend-art-and-science-but-no-politics 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Moritz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M. et al.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(2013): Current Fire Regimes, Impacts and the Likely Changes – VIII: Temperate-Mediterranean North America in </a:t>
            </a:r>
            <a:r>
              <a:rPr lang="en-US" sz="1100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Goldammer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J. (ed.) (2013): Vegetation Fires and Global Change – Challenges for Concerted International Action. A White Paper directed to the United Nations and International Organizations. Kessel Publishing House. 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Schweizer Versicherung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(2018): Katastrophale Waldbrände in Kalifornien. Online unter: https://www.wiso-net.de/document/SVER__161122342 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Stern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(2018): Unternehmer schenkt jedem Schüler und Lehrer aus abgebrannter Stadt Paradise 1000 Dollar. Online unter: https://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www.stern.de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panorama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weltgeschehen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kalifornien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--mann-schenkt-jedem-schuelern-aus-zerstoertem-paradise-1000-dollar-8470198.html 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Stuttgarter Zeitung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(2017): Lässt schmelzendes Eis Kalifornien trockener werden? Online unter: https://www.stuttgarter-zeitung.de/inhalt.klimawandel-laesst-schmelzendes-eis-kalifornien-trockener-werden.749370c2-853a-4279-93e4-3a4cb210aead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Süddeutsche Zeitung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(2018): Zahl der Waldbrand-Toten steigt immer weiter. Online unter: https://www.sueddeutsche.de/panorama/waldbrand-kalifornien-paradise-camp-fire-1.4203823</a:t>
            </a: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Süddeutsche Zeitung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(2019a): Waldbrand in Kalifornien. Online unter: https://archiv.szarchiv.de/Portal/restricted/Fulltext.act?parentAction=DirectArticleSearch</a:t>
            </a:r>
            <a:endParaRPr lang="de-DE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Süddeutsche Zeitung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(2019b): Zehntausende fliehen vor Waldbränden in Kalifornien. Online unter: https://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www.sueddeutsche.de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panorama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/waldbraende-kalifornien-1.4660258</a:t>
            </a: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Süddeutsche Zeitung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(2019c): Kalifornien verbietet Rauchen am Strand. Online unter: https://www.sueddeutsche.de/panorama/rauchen-kalifornien-strand-rauchverbot-1.4639491</a:t>
            </a:r>
          </a:p>
          <a:p>
            <a:r>
              <a:rPr lang="de-DE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Süddeutsche Zeitung (2019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d): Die Feuer-Impfung. Online unter: https://sz-magazin.sueddeutsche.de/die-loesung-fuer-alles/eric-appel-interview-87983</a:t>
            </a:r>
            <a:endParaRPr lang="en-US" sz="1100" cap="sm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0000" indent="-457200"/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Ustin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S. </a:t>
            </a:r>
            <a:r>
              <a:rPr lang="en-US" sz="1100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(2009): Mapping Fire Risk in Mediterranean Ecosystems of California: Vegetation type, Density, Invasive Species, and Fire Frequency in </a:t>
            </a:r>
            <a:r>
              <a:rPr lang="en-US" sz="1100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Chuvieco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E. (ed.) 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(2009): Earth Observation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Wildland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Fires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Mediterranean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Ecosystems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Berlin, Heidelberg: Springer-Verlag. DOI: 10.1007/978-3-642-01754-4_4. S. 41-53. </a:t>
            </a:r>
          </a:p>
          <a:p>
            <a:r>
              <a:rPr lang="de-DE" sz="1100" cap="smal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WetterOnline</a:t>
            </a:r>
            <a:r>
              <a:rPr lang="de-DE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(2019): Große Waldbrände in Kalifornien. Online unter: https://www.wetteronline.de/fotostrecken/2019-10-25-ca?galleryIndex=14</a:t>
            </a:r>
            <a:endParaRPr lang="de-DE" sz="11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FF19632-6331-604E-964F-522484BD4D72}"/>
              </a:ext>
            </a:extLst>
          </p:cNvPr>
          <p:cNvSpPr txBox="1"/>
          <p:nvPr/>
        </p:nvSpPr>
        <p:spPr>
          <a:xfrm>
            <a:off x="8781266" y="13918662"/>
            <a:ext cx="58840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de-DE" sz="2400" dirty="0"/>
              <a:t>Erschließung und Besiedlung von </a:t>
            </a:r>
          </a:p>
          <a:p>
            <a:pPr algn="ctr"/>
            <a:r>
              <a:rPr lang="de-DE" sz="2400" b="1" dirty="0"/>
              <a:t>Bergregionen </a:t>
            </a:r>
            <a:r>
              <a:rPr lang="de-DE" sz="2400" dirty="0"/>
              <a:t>und </a:t>
            </a:r>
            <a:r>
              <a:rPr lang="de-DE" sz="2400" b="1" dirty="0"/>
              <a:t>„wildland-urban </a:t>
            </a:r>
            <a:r>
              <a:rPr lang="de-DE" sz="2400" b="1" dirty="0" err="1"/>
              <a:t>interface</a:t>
            </a:r>
            <a:r>
              <a:rPr lang="de-DE" sz="2400" b="1" dirty="0"/>
              <a:t>“ </a:t>
            </a:r>
            <a:r>
              <a:rPr lang="de-DE" dirty="0"/>
              <a:t>(</a:t>
            </a:r>
            <a:r>
              <a:rPr lang="de-DE" cap="small" dirty="0"/>
              <a:t>Davis </a:t>
            </a:r>
            <a:r>
              <a:rPr lang="de-DE" dirty="0"/>
              <a:t>1999, G/O </a:t>
            </a:r>
            <a:r>
              <a:rPr lang="de-DE" cap="small" dirty="0"/>
              <a:t>Media 2018</a:t>
            </a:r>
            <a:r>
              <a:rPr lang="de-DE" dirty="0"/>
              <a:t>)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de-DE" sz="2400" b="1" dirty="0"/>
              <a:t>Bevölkerungsdichte</a:t>
            </a:r>
            <a:r>
              <a:rPr lang="de-DE" sz="2400" dirty="0"/>
              <a:t> steigt </a:t>
            </a:r>
            <a:r>
              <a:rPr lang="de-DE" dirty="0"/>
              <a:t>(</a:t>
            </a:r>
            <a:r>
              <a:rPr lang="de-DE" cap="small" dirty="0"/>
              <a:t>Ustin et al. </a:t>
            </a:r>
            <a:r>
              <a:rPr lang="de-DE" dirty="0"/>
              <a:t>2009)</a:t>
            </a:r>
          </a:p>
          <a:p>
            <a:pPr marL="342900" indent="-342900" algn="ctr">
              <a:buFont typeface="Wingdings" pitchFamily="2" charset="2"/>
              <a:buChar char="Ø"/>
            </a:pPr>
            <a:r>
              <a:rPr lang="de-DE" sz="2400" b="1" dirty="0"/>
              <a:t>Holzhäuser und Holzschindeldächer </a:t>
            </a:r>
            <a:r>
              <a:rPr lang="de-DE" dirty="0"/>
              <a:t>(ebd.)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de-DE" sz="2400" dirty="0"/>
              <a:t>Energieversorger PG&amp; E: </a:t>
            </a:r>
            <a:r>
              <a:rPr lang="de-DE" sz="2400" b="1" dirty="0"/>
              <a:t>veraltete</a:t>
            </a:r>
            <a:r>
              <a:rPr lang="de-DE" sz="2400" dirty="0"/>
              <a:t> technische Anlagen und </a:t>
            </a:r>
          </a:p>
          <a:p>
            <a:pPr algn="ctr"/>
            <a:r>
              <a:rPr lang="de-DE" sz="2400" b="1" dirty="0"/>
              <a:t>Stromleitungen </a:t>
            </a:r>
          </a:p>
          <a:p>
            <a:pPr algn="ctr"/>
            <a:r>
              <a:rPr lang="de-DE" dirty="0"/>
              <a:t>(</a:t>
            </a:r>
            <a:r>
              <a:rPr lang="de-DE" cap="small" dirty="0"/>
              <a:t>Süddeutsche Zeitung</a:t>
            </a:r>
            <a:r>
              <a:rPr lang="de-DE" dirty="0"/>
              <a:t> 2019a)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de-DE" sz="2400" b="1" dirty="0"/>
              <a:t>Funkenflug  </a:t>
            </a:r>
            <a:r>
              <a:rPr lang="de-DE" dirty="0"/>
              <a:t>(ebd.) </a:t>
            </a:r>
            <a:r>
              <a:rPr lang="de-DE" sz="2400" dirty="0"/>
              <a:t>…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11C43BA-EEBB-BF4C-A1A0-9A67C92152E3}"/>
              </a:ext>
            </a:extLst>
          </p:cNvPr>
          <p:cNvSpPr txBox="1"/>
          <p:nvPr/>
        </p:nvSpPr>
        <p:spPr>
          <a:xfrm>
            <a:off x="10504837" y="34025847"/>
            <a:ext cx="4289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de-DE" sz="2400" dirty="0"/>
              <a:t>Verletzte, </a:t>
            </a:r>
            <a:r>
              <a:rPr lang="de-DE" sz="2400" b="1" dirty="0"/>
              <a:t>Todesopfer </a:t>
            </a:r>
            <a:r>
              <a:rPr lang="de-DE" sz="2400" dirty="0"/>
              <a:t>und Vermisste </a:t>
            </a:r>
            <a:r>
              <a:rPr lang="de-DE" dirty="0"/>
              <a:t>(</a:t>
            </a:r>
            <a:r>
              <a:rPr lang="de-DE" cap="small" dirty="0"/>
              <a:t>Süddeutsche Zeitung </a:t>
            </a:r>
            <a:r>
              <a:rPr lang="de-DE" dirty="0"/>
              <a:t>2018) 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de-DE" sz="2400" dirty="0"/>
              <a:t>Zerstörung von </a:t>
            </a:r>
            <a:r>
              <a:rPr lang="de-DE" sz="2400" b="1" dirty="0"/>
              <a:t>Ökosystemen </a:t>
            </a:r>
            <a:r>
              <a:rPr lang="de-DE" dirty="0"/>
              <a:t>(</a:t>
            </a:r>
            <a:r>
              <a:rPr lang="de-DE" cap="small" dirty="0"/>
              <a:t>Moritz </a:t>
            </a:r>
            <a:r>
              <a:rPr lang="de-DE" dirty="0"/>
              <a:t>2013; </a:t>
            </a:r>
            <a:r>
              <a:rPr lang="de-DE" cap="small" dirty="0"/>
              <a:t>Ustin et al. </a:t>
            </a:r>
            <a:r>
              <a:rPr lang="de-DE" dirty="0"/>
              <a:t>2009)  </a:t>
            </a:r>
          </a:p>
          <a:p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4FA1FFE-C8D1-CC4E-8405-F50DAB7DCC09}"/>
              </a:ext>
            </a:extLst>
          </p:cNvPr>
          <p:cNvSpPr txBox="1"/>
          <p:nvPr/>
        </p:nvSpPr>
        <p:spPr>
          <a:xfrm>
            <a:off x="26089087" y="23393296"/>
            <a:ext cx="350036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accent2">
                    <a:lumMod val="50000"/>
                  </a:schemeClr>
                </a:solidFill>
                <a:latin typeface="Snell Roundhand Black" panose="02000603080000090004" pitchFamily="2" charset="77"/>
              </a:rPr>
              <a:t>2017: </a:t>
            </a:r>
            <a:r>
              <a:rPr lang="de-DE" sz="4000" b="1" dirty="0">
                <a:solidFill>
                  <a:schemeClr val="accent2">
                    <a:lumMod val="75000"/>
                  </a:schemeClr>
                </a:solidFill>
              </a:rPr>
              <a:t>13,5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Mia. versicherte Schäden</a:t>
            </a:r>
          </a:p>
          <a:p>
            <a:r>
              <a:rPr lang="de-DE" sz="2000" cap="small" dirty="0">
                <a:solidFill>
                  <a:schemeClr val="accent2">
                    <a:lumMod val="75000"/>
                  </a:schemeClr>
                </a:solidFill>
              </a:rPr>
              <a:t>(Schweizer Versicherung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2018)  </a:t>
            </a:r>
          </a:p>
          <a:p>
            <a:endParaRPr lang="de-DE" dirty="0"/>
          </a:p>
        </p:txBody>
      </p:sp>
      <p:pic>
        <p:nvPicPr>
          <p:cNvPr id="62" name="Grafik 61" descr="Dollar">
            <a:extLst>
              <a:ext uri="{FF2B5EF4-FFF2-40B4-BE49-F238E27FC236}">
                <a16:creationId xmlns:a16="http://schemas.microsoft.com/office/drawing/2014/main" id="{906F0A13-3E50-2448-8AB6-C9AA41C0BC1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28915370" y="23237049"/>
            <a:ext cx="914400" cy="914400"/>
          </a:xfrm>
          <a:prstGeom prst="rect">
            <a:avLst/>
          </a:prstGeom>
        </p:spPr>
      </p:pic>
      <p:pic>
        <p:nvPicPr>
          <p:cNvPr id="61" name="Grafik 60" descr="Entflammbar">
            <a:extLst>
              <a:ext uri="{FF2B5EF4-FFF2-40B4-BE49-F238E27FC236}">
                <a16:creationId xmlns:a16="http://schemas.microsoft.com/office/drawing/2014/main" id="{C4825F60-8F7D-9447-937D-E8EAE96CCE3A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37474" y="13981769"/>
            <a:ext cx="2688939" cy="2688939"/>
          </a:xfrm>
          <a:prstGeom prst="rect">
            <a:avLst/>
          </a:prstGeom>
        </p:spPr>
      </p:pic>
      <p:sp>
        <p:nvSpPr>
          <p:cNvPr id="66" name="Textfeld 65">
            <a:extLst>
              <a:ext uri="{FF2B5EF4-FFF2-40B4-BE49-F238E27FC236}">
                <a16:creationId xmlns:a16="http://schemas.microsoft.com/office/drawing/2014/main" id="{DD3FEBF6-0E6B-F04B-9A55-0A066E3B5059}"/>
              </a:ext>
            </a:extLst>
          </p:cNvPr>
          <p:cNvSpPr txBox="1"/>
          <p:nvPr/>
        </p:nvSpPr>
        <p:spPr>
          <a:xfrm>
            <a:off x="20463937" y="25236528"/>
            <a:ext cx="52523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de-DE" sz="2400" dirty="0"/>
              <a:t> </a:t>
            </a:r>
            <a:r>
              <a:rPr lang="de-DE" sz="2400" b="1" dirty="0" err="1"/>
              <a:t>hochbeträgige</a:t>
            </a:r>
            <a:r>
              <a:rPr lang="de-DE" sz="2400" b="1" dirty="0"/>
              <a:t> </a:t>
            </a:r>
            <a:r>
              <a:rPr lang="de-DE" sz="2400" b="1" dirty="0" err="1"/>
              <a:t>Brandver</a:t>
            </a:r>
            <a:r>
              <a:rPr lang="de-DE" sz="2400" b="1" dirty="0"/>
              <a:t>-</a:t>
            </a:r>
          </a:p>
          <a:p>
            <a:pPr algn="ctr"/>
            <a:r>
              <a:rPr lang="de-DE" sz="2400" b="1" dirty="0"/>
              <a:t>   </a:t>
            </a:r>
            <a:r>
              <a:rPr lang="de-DE" sz="2400" b="1" dirty="0" err="1"/>
              <a:t>sicherungen</a:t>
            </a:r>
            <a:r>
              <a:rPr lang="de-DE" sz="2400" dirty="0"/>
              <a:t> </a:t>
            </a:r>
            <a:r>
              <a:rPr lang="de-DE" sz="2400" dirty="0">
                <a:sym typeface="Wingdings" pitchFamily="2" charset="2"/>
              </a:rPr>
              <a:t> Kluft zwischen Arm und Reich </a:t>
            </a:r>
            <a:r>
              <a:rPr lang="de-DE" dirty="0">
                <a:sym typeface="Wingdings" pitchFamily="2" charset="2"/>
              </a:rPr>
              <a:t>(Süddeutsche Zeitung 2019b)</a:t>
            </a:r>
            <a:endParaRPr lang="de-DE" dirty="0"/>
          </a:p>
          <a:p>
            <a:pPr marL="342900" indent="-342900" algn="ctr">
              <a:buFont typeface="Wingdings" pitchFamily="2" charset="2"/>
              <a:buChar char="Ø"/>
            </a:pPr>
            <a:r>
              <a:rPr lang="de-DE" sz="2400" dirty="0"/>
              <a:t>Risiko für </a:t>
            </a:r>
            <a:r>
              <a:rPr lang="de-DE" sz="2400" b="1" dirty="0"/>
              <a:t>Brandstiftung </a:t>
            </a:r>
          </a:p>
          <a:p>
            <a:pPr algn="ctr"/>
            <a:r>
              <a:rPr lang="de-DE" sz="2400" dirty="0"/>
              <a:t>steigt </a:t>
            </a:r>
            <a:r>
              <a:rPr lang="de-DE" dirty="0"/>
              <a:t>(</a:t>
            </a:r>
            <a:r>
              <a:rPr lang="de-DE" cap="small" dirty="0"/>
              <a:t>Davis</a:t>
            </a:r>
            <a:r>
              <a:rPr lang="de-DE" dirty="0"/>
              <a:t> 1999)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70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1668</Words>
  <Application>Microsoft Macintosh PowerPoint</Application>
  <PresentationFormat>Benutzerdefiniert</PresentationFormat>
  <Paragraphs>113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Snell Roundhand</vt:lpstr>
      <vt:lpstr>Snell Roundhand Black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Gruner</dc:creator>
  <cp:lastModifiedBy>Sarah Gruner</cp:lastModifiedBy>
  <cp:revision>188</cp:revision>
  <dcterms:created xsi:type="dcterms:W3CDTF">2020-01-27T16:43:08Z</dcterms:created>
  <dcterms:modified xsi:type="dcterms:W3CDTF">2020-02-10T07:16:10Z</dcterms:modified>
</cp:coreProperties>
</file>