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30275213" cy="42803763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B54"/>
    <a:srgbClr val="15F320"/>
    <a:srgbClr val="D7712B"/>
    <a:srgbClr val="F3B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6296"/>
  </p:normalViewPr>
  <p:slideViewPr>
    <p:cSldViewPr snapToGrid="0" snapToObjects="1">
      <p:cViewPr>
        <p:scale>
          <a:sx n="40" d="100"/>
          <a:sy n="40" d="100"/>
        </p:scale>
        <p:origin x="42" y="-6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ebp"/><Relationship Id="rId2" Type="http://schemas.openxmlformats.org/officeDocument/2006/relationships/image" Target="../media/image40.jpg"/><Relationship Id="rId1" Type="http://schemas.openxmlformats.org/officeDocument/2006/relationships/image" Target="../media/image39.jpg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4.jpg"/><Relationship Id="rId1" Type="http://schemas.openxmlformats.org/officeDocument/2006/relationships/image" Target="../media/image43.jpg"/><Relationship Id="rId6" Type="http://schemas.openxmlformats.org/officeDocument/2006/relationships/image" Target="../media/image42.png"/><Relationship Id="rId5" Type="http://schemas.openxmlformats.org/officeDocument/2006/relationships/image" Target="../media/image41.webp"/><Relationship Id="rId4" Type="http://schemas.openxmlformats.org/officeDocument/2006/relationships/image" Target="../media/image4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buFontTx/>
            <a:buNone/>
          </a:pPr>
          <a:r>
            <a:rPr lang="de-DE" sz="2800" b="1" i="0" dirty="0"/>
            <a:t>Entsalzungsanlagen</a:t>
          </a:r>
        </a:p>
        <a:p>
          <a:pPr algn="l">
            <a:buFontTx/>
            <a:buNone/>
          </a:pPr>
          <a:r>
            <a:rPr lang="de-DE" sz="2400" dirty="0"/>
            <a:t>Meerwasser wird durch Membrane gepresst, um Salzmoleküle und andere anorganische Bestandteile aus dem Wasser zu filtern</a:t>
          </a:r>
        </a:p>
        <a:p>
          <a:pPr algn="l">
            <a:buFontTx/>
            <a:buNone/>
          </a:pPr>
          <a:r>
            <a:rPr lang="de-DE" sz="2400" dirty="0">
              <a:sym typeface="Wingdings" panose="05000000000000000000" pitchFamily="2" charset="2"/>
            </a:rPr>
            <a:t> ca. die Hälfte des Wassers wird so zu Trinkwasser umgewandelt  </a:t>
          </a:r>
          <a:r>
            <a:rPr lang="de-DE" sz="1800" cap="small" baseline="0" dirty="0"/>
            <a:t>(Poseidon </a:t>
          </a:r>
          <a:r>
            <a:rPr lang="de-DE" sz="1800" cap="small" baseline="0" dirty="0" err="1"/>
            <a:t>Water</a:t>
          </a:r>
          <a:r>
            <a:rPr lang="de-DE" sz="1800" cap="small" baseline="0" dirty="0"/>
            <a:t> 2016) </a:t>
          </a:r>
          <a:r>
            <a:rPr lang="de-DE" sz="1800" dirty="0"/>
            <a:t>                                </a:t>
          </a:r>
          <a:r>
            <a:rPr lang="de-DE" sz="2400" dirty="0"/>
            <a:t>	                             </a:t>
          </a:r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 custScaleY="100000" custLinFactNeighborX="641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accent5">
              <a:shade val="80000"/>
              <a:hueOff val="0"/>
              <a:satOff val="0"/>
              <a:lumOff val="0"/>
            </a:schemeClr>
          </a:solidFill>
        </a:ln>
      </dgm:spPr>
    </dgm:pt>
    <dgm:pt modelId="{3D56464D-267A-2D42-9BBF-D2888E462A01}" type="pres">
      <dgm:prSet presAssocID="{1133FA61-F887-854D-B349-1C90CDC3541E}" presName="txShp" presStyleLbl="node1" presStyleIdx="0" presStyleCnt="1" custScaleX="114935" custLinFactNeighborX="6323" custLinFactNeighborY="-1385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lnSpc>
              <a:spcPct val="90000"/>
            </a:lnSpc>
            <a:buFontTx/>
            <a:buChar char="-"/>
          </a:pPr>
          <a:r>
            <a:rPr lang="de-DE" sz="2800" b="1" dirty="0"/>
            <a:t>Landwirtschaft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dirty="0"/>
            <a:t>Effizientere Bewässerung durch technologische Maßnahmen („Smart Farming“ &amp;</a:t>
          </a:r>
        </a:p>
        <a:p>
          <a:pPr algn="l">
            <a:lnSpc>
              <a:spcPct val="50000"/>
            </a:lnSpc>
            <a:buFontTx/>
            <a:buChar char="-"/>
          </a:pPr>
          <a:r>
            <a:rPr lang="de-DE" sz="2400" dirty="0"/>
            <a:t> „Precision Farming“)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dirty="0"/>
            <a:t>Umstellung auf dürreresistentere Anbaupflanzen                               </a:t>
          </a:r>
          <a:r>
            <a:rPr lang="de-DE" sz="1800" dirty="0"/>
            <a:t>(ARD 2016)</a:t>
          </a:r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 custLinFactNeighborX="98144" custLinFactNeighborY="-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56464D-267A-2D42-9BBF-D2888E462A01}" type="pres">
      <dgm:prSet presAssocID="{1133FA61-F887-854D-B349-1C90CDC3541E}" presName="txShp" presStyleLbl="node1" presStyleIdx="0" presStyleCnt="1" custLinFactNeighborX="18085" custLinFactNeighborY="-4240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lnSpc>
              <a:spcPct val="90000"/>
            </a:lnSpc>
            <a:buFontTx/>
            <a:buChar char="-"/>
          </a:pPr>
          <a:r>
            <a:rPr lang="de-DE" sz="2800" b="1" dirty="0"/>
            <a:t>Rechtliche &amp; politische Maßnahmen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b="0" dirty="0"/>
            <a:t>Bürger werden gesetzlich angewiesen 25% Wasser einzusparen 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b="0" dirty="0"/>
            <a:t>Verbot der Nutzung von Trinkwasser für dekorative Zwecke und Einschränkungen bei der </a:t>
          </a:r>
        </a:p>
        <a:p>
          <a:pPr algn="l">
            <a:lnSpc>
              <a:spcPct val="50000"/>
            </a:lnSpc>
            <a:buFontTx/>
            <a:buChar char="-"/>
          </a:pPr>
          <a:r>
            <a:rPr lang="de-DE" sz="2400" b="0" dirty="0"/>
            <a:t>Gartenbewässerung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b="0" dirty="0"/>
            <a:t>Aufstellen von Wassertanks                                                                                                          </a:t>
          </a:r>
          <a:r>
            <a:rPr lang="de-DE" sz="1800" b="0" cap="small" baseline="0" dirty="0"/>
            <a:t>(Welt 2015)</a:t>
          </a:r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56464D-267A-2D42-9BBF-D2888E462A01}" type="pres">
      <dgm:prSet presAssocID="{1133FA61-F887-854D-B349-1C90CDC3541E}" presName="txShp" presStyleLbl="node1" presStyleIdx="0" presStyleCnt="1" custLinFactNeighborX="-1711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lnSpc>
              <a:spcPct val="90000"/>
            </a:lnSpc>
            <a:buFontTx/>
            <a:buChar char="-"/>
          </a:pPr>
          <a:r>
            <a:rPr lang="de-DE" sz="2800" b="1" dirty="0"/>
            <a:t>Recycling von Abwasser</a:t>
          </a:r>
        </a:p>
        <a:p>
          <a:pPr algn="l">
            <a:lnSpc>
              <a:spcPts val="2300"/>
            </a:lnSpc>
            <a:buFontTx/>
            <a:buChar char="-"/>
          </a:pPr>
          <a:r>
            <a:rPr lang="de-DE" sz="2400" b="0" dirty="0"/>
            <a:t>- Wiederverwendung von aufbereitetem Abwasser zur Bewässerung</a:t>
          </a:r>
        </a:p>
        <a:p>
          <a:pPr algn="l">
            <a:lnSpc>
              <a:spcPts val="2300"/>
            </a:lnSpc>
            <a:buFontTx/>
            <a:buChar char="-"/>
          </a:pPr>
          <a:r>
            <a:rPr lang="de-DE" sz="2400" b="0" dirty="0"/>
            <a:t>- Trinkwassergewinnung durch Reinigungs- und Aufbereitungsverfahren</a:t>
          </a:r>
        </a:p>
        <a:p>
          <a:pPr algn="l">
            <a:lnSpc>
              <a:spcPts val="2300"/>
            </a:lnSpc>
            <a:buFontTx/>
            <a:buChar char="-"/>
          </a:pPr>
          <a:r>
            <a:rPr lang="de-DE" sz="2400" b="0" dirty="0"/>
            <a:t>- Injektionen des Grundwassers mit aufbereitetem Wasser, um Versalzung entgegenzuwirken     </a:t>
          </a:r>
          <a:r>
            <a:rPr lang="de-DE" sz="1800" b="0" cap="small" baseline="0" dirty="0"/>
            <a:t>(</a:t>
          </a:r>
          <a:r>
            <a:rPr lang="de-DE" sz="1800" b="0" cap="small" baseline="0" dirty="0" err="1"/>
            <a:t>BMVi</a:t>
          </a:r>
          <a:r>
            <a:rPr lang="de-DE" sz="1800" b="0" cap="small" baseline="0" dirty="0"/>
            <a:t> 2018)</a:t>
          </a:r>
          <a:endParaRPr lang="de-DE" sz="1800" b="1" cap="small" baseline="0" dirty="0"/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 custScaleY="100098" custLinFactNeighborX="-63484" custLinFactNeighborY="68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56464D-267A-2D42-9BBF-D2888E462A01}" type="pres">
      <dgm:prSet presAssocID="{1133FA61-F887-854D-B349-1C90CDC3541E}" presName="txShp" presStyleLbl="node1" presStyleIdx="0" presStyleCnt="1" custScaleX="123762" custLinFactNeighborX="-402" custLinFactNeighborY="3354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lnSpc>
              <a:spcPct val="90000"/>
            </a:lnSpc>
            <a:buFontTx/>
            <a:buNone/>
          </a:pPr>
          <a:r>
            <a:rPr lang="de-DE" sz="2800" b="1" dirty="0"/>
            <a:t>Innovative Ideen</a:t>
          </a:r>
        </a:p>
        <a:p>
          <a:pPr algn="l">
            <a:lnSpc>
              <a:spcPct val="90000"/>
            </a:lnSpc>
            <a:buFontTx/>
            <a:buChar char="-"/>
          </a:pPr>
          <a:r>
            <a:rPr lang="de-DE" sz="2400" b="0" i="1" dirty="0"/>
            <a:t>Beispiel: </a:t>
          </a:r>
          <a:r>
            <a:rPr lang="de-DE" sz="2400" b="0" dirty="0"/>
            <a:t>Schwarze Plastikbälle (“</a:t>
          </a:r>
          <a:r>
            <a:rPr lang="de-DE" sz="2400" b="0" dirty="0" err="1"/>
            <a:t>shade</a:t>
          </a:r>
          <a:r>
            <a:rPr lang="de-DE" sz="2400" b="0" dirty="0"/>
            <a:t> </a:t>
          </a:r>
          <a:r>
            <a:rPr lang="de-DE" sz="2400" b="0" dirty="0" err="1"/>
            <a:t>balls</a:t>
          </a:r>
          <a:r>
            <a:rPr lang="de-DE" sz="2400" b="0" dirty="0"/>
            <a:t>“) auf der Wasseroberfläche </a:t>
          </a:r>
        </a:p>
        <a:p>
          <a:pPr algn="l">
            <a:lnSpc>
              <a:spcPct val="50000"/>
            </a:lnSpc>
            <a:buFontTx/>
            <a:buChar char="-"/>
          </a:pPr>
          <a:r>
            <a:rPr lang="de-DE" sz="2400" b="0" dirty="0"/>
            <a:t>von Wasserreservoirs zum Schutz gegen Verdunstung  </a:t>
          </a:r>
          <a:r>
            <a:rPr lang="de-DE" sz="1800" b="0" cap="small" baseline="0" dirty="0"/>
            <a:t>(National Geographic 2015)</a:t>
          </a:r>
          <a:endParaRPr lang="de-DE" sz="1800" b="1" cap="small" baseline="0" dirty="0"/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 custLinFactNeighborX="18507" custLinFactNeighborY="-176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56464D-267A-2D42-9BBF-D2888E462A01}" type="pres">
      <dgm:prSet presAssocID="{1133FA61-F887-854D-B349-1C90CDC3541E}" presName="txShp" presStyleLbl="node1" presStyleIdx="0" presStyleCnt="1" custLinFactNeighborX="1958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5_1" csCatId="accent5" phldr="1"/>
      <dgm:spPr/>
    </dgm:pt>
    <dgm:pt modelId="{1133FA61-F887-854D-B349-1C90CDC3541E}">
      <dgm:prSet custT="1"/>
      <dgm:spPr/>
      <dgm:t>
        <a:bodyPr/>
        <a:lstStyle/>
        <a:p>
          <a:pPr algn="l">
            <a:spcAft>
              <a:spcPct val="35000"/>
            </a:spcAft>
            <a:buFontTx/>
            <a:buChar char="-"/>
          </a:pPr>
          <a:r>
            <a:rPr lang="de-DE" sz="2800" b="1" dirty="0"/>
            <a:t>Umdenken</a:t>
          </a:r>
        </a:p>
        <a:p>
          <a:pPr algn="l">
            <a:spcAft>
              <a:spcPts val="600"/>
            </a:spcAft>
            <a:buFontTx/>
            <a:buChar char="-"/>
          </a:pPr>
          <a:r>
            <a:rPr lang="de-DE" sz="2400" b="0" dirty="0"/>
            <a:t>Sparsamerer und bewussterer Umgang mit der Ressource Wasser im Alltag</a:t>
          </a:r>
        </a:p>
        <a:p>
          <a:pPr algn="l">
            <a:spcAft>
              <a:spcPts val="600"/>
            </a:spcAft>
            <a:buFontTx/>
            <a:buChar char="-"/>
          </a:pPr>
          <a:r>
            <a:rPr lang="de-DE" sz="2400" b="0" dirty="0"/>
            <a:t>Beratungsangebote, Workshops, etc. zum effizienteren Umgang mit Wasser                										</a:t>
          </a:r>
          <a:endParaRPr lang="de-DE" sz="1800" b="0" cap="small" baseline="0" dirty="0"/>
        </a:p>
      </dgm:t>
    </dgm:pt>
    <dgm:pt modelId="{67DA6DAC-3FB2-8045-B50F-3AF851CF8E58}" type="parTrans" cxnId="{EEE5DA7E-EE17-C045-9D3A-18629D2B38C7}">
      <dgm:prSet/>
      <dgm:spPr/>
      <dgm:t>
        <a:bodyPr/>
        <a:lstStyle/>
        <a:p>
          <a:endParaRPr lang="de-DE"/>
        </a:p>
      </dgm:t>
    </dgm:pt>
    <dgm:pt modelId="{8A93935A-5D6E-9646-87AA-A58F28639EA2}" type="sibTrans" cxnId="{EEE5DA7E-EE17-C045-9D3A-18629D2B38C7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419E44CC-54DC-3742-8EEE-53DAE96DDD09}" type="pres">
      <dgm:prSet presAssocID="{1133FA61-F887-854D-B349-1C90CDC3541E}" presName="composite" presStyleCnt="0"/>
      <dgm:spPr/>
    </dgm:pt>
    <dgm:pt modelId="{B7B7F03A-BB5A-2541-8608-FDA9429676B6}" type="pres">
      <dgm:prSet presAssocID="{1133FA61-F887-854D-B349-1C90CDC3541E}" presName="imgShp" presStyleLbl="fgImgPlace1" presStyleIdx="0" presStyleCnt="1" custLinFactNeighborX="-65763" custLinFactNeighborY="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56464D-267A-2D42-9BBF-D2888E462A01}" type="pres">
      <dgm:prSet presAssocID="{1133FA61-F887-854D-B349-1C90CDC3541E}" presName="txShp" presStyleLbl="node1" presStyleIdx="0" presStyleCnt="1" custScaleX="127922" custScaleY="100000">
        <dgm:presLayoutVars>
          <dgm:bulletEnabled val="1"/>
        </dgm:presLayoutVars>
      </dgm:prSet>
      <dgm:spPr/>
    </dgm:pt>
  </dgm:ptLst>
  <dgm:cxnLst>
    <dgm:cxn modelId="{EEE5DA7E-EE17-C045-9D3A-18629D2B38C7}" srcId="{5C54B782-3CEB-F14C-974C-E06A543E88E7}" destId="{1133FA61-F887-854D-B349-1C90CDC3541E}" srcOrd="0" destOrd="0" parTransId="{67DA6DAC-3FB2-8045-B50F-3AF851CF8E58}" sibTransId="{8A93935A-5D6E-9646-87AA-A58F28639EA2}"/>
    <dgm:cxn modelId="{B0F2F67E-0010-D342-9D82-F0B33B3C13E3}" type="presOf" srcId="{1133FA61-F887-854D-B349-1C90CDC3541E}" destId="{3D56464D-267A-2D42-9BBF-D2888E462A01}" srcOrd="0" destOrd="0" presId="urn:microsoft.com/office/officeart/2005/8/layout/vList3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3AE2CA49-1853-DE45-BCE7-AD2C014DB776}" type="presParOf" srcId="{66BE45B4-B4A7-B746-835B-D637F0665574}" destId="{419E44CC-54DC-3742-8EEE-53DAE96DDD09}" srcOrd="0" destOrd="0" presId="urn:microsoft.com/office/officeart/2005/8/layout/vList3"/>
    <dgm:cxn modelId="{6CA3D030-EEA5-684A-9C31-CB9C7BFC6EFE}" type="presParOf" srcId="{419E44CC-54DC-3742-8EEE-53DAE96DDD09}" destId="{B7B7F03A-BB5A-2541-8608-FDA9429676B6}" srcOrd="0" destOrd="0" presId="urn:microsoft.com/office/officeart/2005/8/layout/vList3"/>
    <dgm:cxn modelId="{520F18F7-6F3F-C947-9FF0-F47E4DCF0D0B}" type="presParOf" srcId="{419E44CC-54DC-3742-8EEE-53DAE96DDD09}" destId="{3D56464D-267A-2D42-9BBF-D2888E462A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A646AD-96F8-47B5-B11D-9CD49CC63A2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0B160F-A7D7-4A55-A37E-833981004B47}">
      <dgm:prSet phldrT="[Text]" phldr="1"/>
      <dgm:spPr>
        <a:blipFill dpi="0" rotWithShape="0">
          <a:blip xmlns:r="http://schemas.openxmlformats.org/officeDocument/2006/relationships" r:embed="rId1"/>
          <a:srcRect/>
          <a:stretch>
            <a:fillRect l="-8000" r="-19000"/>
          </a:stretch>
        </a:blipFill>
      </dgm:spPr>
      <dgm:t>
        <a:bodyPr/>
        <a:lstStyle/>
        <a:p>
          <a:endParaRPr lang="de-DE" dirty="0">
            <a:noFill/>
          </a:endParaRPr>
        </a:p>
      </dgm:t>
    </dgm:pt>
    <dgm:pt modelId="{3E76BF23-7FFF-4BAF-9C6C-D2BB46A8FA25}" type="parTrans" cxnId="{C555B34A-F8F5-4600-B874-D8040BE6637D}">
      <dgm:prSet/>
      <dgm:spPr/>
      <dgm:t>
        <a:bodyPr/>
        <a:lstStyle/>
        <a:p>
          <a:endParaRPr lang="de-DE"/>
        </a:p>
      </dgm:t>
    </dgm:pt>
    <dgm:pt modelId="{D5E16A32-D141-4864-9FCF-A9D98D57FD80}" type="sibTrans" cxnId="{C555B34A-F8F5-4600-B874-D8040BE6637D}">
      <dgm:prSet/>
      <dgm:spPr>
        <a:blipFill dpi="0" rotWithShape="0">
          <a:blip xmlns:r="http://schemas.openxmlformats.org/officeDocument/2006/relationships" r:embed="rId2"/>
          <a:srcRect/>
          <a:stretch>
            <a:fillRect l="-8000" r="-19000"/>
          </a:stretch>
        </a:blipFill>
      </dgm:spPr>
      <dgm:t>
        <a:bodyPr/>
        <a:lstStyle/>
        <a:p>
          <a:endParaRPr lang="de-DE"/>
        </a:p>
      </dgm:t>
    </dgm:pt>
    <dgm:pt modelId="{3113AB20-29C9-44BA-A375-3D5B615539B3}">
      <dgm:prSet phldrT="[Text]" phldr="1"/>
      <dgm:spPr>
        <a:blipFill dpi="0" rotWithShape="0">
          <a:blip xmlns:r="http://schemas.openxmlformats.org/officeDocument/2006/relationships" r:embed="rId3"/>
          <a:srcRect/>
          <a:stretch>
            <a:fillRect l="-8000" r="-40000"/>
          </a:stretch>
        </a:blipFill>
      </dgm:spPr>
      <dgm:t>
        <a:bodyPr/>
        <a:lstStyle/>
        <a:p>
          <a:endParaRPr lang="de-DE" dirty="0">
            <a:noFill/>
          </a:endParaRPr>
        </a:p>
      </dgm:t>
    </dgm:pt>
    <dgm:pt modelId="{DB616DE5-83C9-4FE1-8BDC-D3CB26FA3F44}" type="parTrans" cxnId="{ECA55128-0402-41C6-85BB-0644C7C6CF37}">
      <dgm:prSet/>
      <dgm:spPr/>
      <dgm:t>
        <a:bodyPr/>
        <a:lstStyle/>
        <a:p>
          <a:endParaRPr lang="de-DE"/>
        </a:p>
      </dgm:t>
    </dgm:pt>
    <dgm:pt modelId="{DDC8F8B6-5D4D-4492-81D5-C0AC452F638B}" type="sibTrans" cxnId="{ECA55128-0402-41C6-85BB-0644C7C6CF37}">
      <dgm:prSet/>
      <dgm:spPr>
        <a:blipFill dpi="0" rotWithShape="0">
          <a:blip xmlns:r="http://schemas.openxmlformats.org/officeDocument/2006/relationships" r:embed="rId4"/>
          <a:srcRect/>
          <a:stretch>
            <a:fillRect l="-8000" r="-28000"/>
          </a:stretch>
        </a:blipFill>
      </dgm:spPr>
      <dgm:t>
        <a:bodyPr/>
        <a:lstStyle/>
        <a:p>
          <a:endParaRPr lang="de-DE"/>
        </a:p>
      </dgm:t>
    </dgm:pt>
    <dgm:pt modelId="{94C14546-44B3-463A-AFF1-987150AAE815}">
      <dgm:prSet phldrT="[Text]" phldr="1"/>
      <dgm:spPr>
        <a:blipFill dpi="0" rotWithShape="0">
          <a:blip xmlns:r="http://schemas.openxmlformats.org/officeDocument/2006/relationships" r:embed="rId5"/>
          <a:srcRect/>
          <a:tile tx="0" ty="0" sx="100000" sy="100000" flip="none" algn="ctr"/>
        </a:blipFill>
      </dgm:spPr>
      <dgm:t>
        <a:bodyPr/>
        <a:lstStyle/>
        <a:p>
          <a:endParaRPr lang="de-DE" dirty="0">
            <a:noFill/>
          </a:endParaRPr>
        </a:p>
      </dgm:t>
    </dgm:pt>
    <dgm:pt modelId="{DA8D19B0-ECBA-408B-B1C6-E443F6F5B2AC}" type="sibTrans" cxnId="{DFF5CD81-F8A9-4FFB-8579-1485A680BA21}">
      <dgm:prSet/>
      <dgm:spPr>
        <a:blipFill dpi="0" rotWithShape="0">
          <a:blip xmlns:r="http://schemas.openxmlformats.org/officeDocument/2006/relationships" r:embed="rId6"/>
          <a:srcRect/>
          <a:tile tx="0" ty="0" sx="100000" sy="100000" flip="none" algn="ctr"/>
        </a:blipFill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0F92F6F4-321F-4279-AE34-106F1F9B865D}" type="parTrans" cxnId="{DFF5CD81-F8A9-4FFB-8579-1485A680BA21}">
      <dgm:prSet/>
      <dgm:spPr/>
      <dgm:t>
        <a:bodyPr/>
        <a:lstStyle/>
        <a:p>
          <a:endParaRPr lang="de-DE"/>
        </a:p>
      </dgm:t>
    </dgm:pt>
    <dgm:pt modelId="{A7BB41D7-5DD3-4EC1-B67D-AEC3C2909059}" type="pres">
      <dgm:prSet presAssocID="{A2A646AD-96F8-47B5-B11D-9CD49CC63A2B}" presName="Name0" presStyleCnt="0">
        <dgm:presLayoutVars>
          <dgm:chMax/>
          <dgm:chPref/>
          <dgm:dir/>
          <dgm:animLvl val="lvl"/>
        </dgm:presLayoutVars>
      </dgm:prSet>
      <dgm:spPr/>
    </dgm:pt>
    <dgm:pt modelId="{685A4A37-1681-4C7A-A2EA-FDFC7B479F06}" type="pres">
      <dgm:prSet presAssocID="{94C14546-44B3-463A-AFF1-987150AAE815}" presName="composite" presStyleCnt="0"/>
      <dgm:spPr/>
    </dgm:pt>
    <dgm:pt modelId="{6BFB390D-BA3F-4AD0-BEFA-929321BC69A8}" type="pres">
      <dgm:prSet presAssocID="{94C14546-44B3-463A-AFF1-987150AAE815}" presName="Parent1" presStyleLbl="node1" presStyleIdx="0" presStyleCnt="6" custLinFactNeighborX="77155" custLinFactNeighborY="41547">
        <dgm:presLayoutVars>
          <dgm:chMax val="1"/>
          <dgm:chPref val="1"/>
          <dgm:bulletEnabled val="1"/>
        </dgm:presLayoutVars>
      </dgm:prSet>
      <dgm:spPr/>
    </dgm:pt>
    <dgm:pt modelId="{05EADDE6-2C45-4152-A885-73E383FF2C6E}" type="pres">
      <dgm:prSet presAssocID="{94C14546-44B3-463A-AFF1-987150AAE81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9F58CFD-C14A-4DA8-9E9C-6AB0125A9454}" type="pres">
      <dgm:prSet presAssocID="{94C14546-44B3-463A-AFF1-987150AAE815}" presName="BalanceSpacing" presStyleCnt="0"/>
      <dgm:spPr/>
    </dgm:pt>
    <dgm:pt modelId="{01DE7E0E-65C6-4131-97B1-12FF231BE265}" type="pres">
      <dgm:prSet presAssocID="{94C14546-44B3-463A-AFF1-987150AAE815}" presName="BalanceSpacing1" presStyleCnt="0"/>
      <dgm:spPr/>
    </dgm:pt>
    <dgm:pt modelId="{955978F2-E5AA-4530-90D5-2872EA16D6BF}" type="pres">
      <dgm:prSet presAssocID="{DA8D19B0-ECBA-408B-B1C6-E443F6F5B2AC}" presName="Accent1Text" presStyleLbl="node1" presStyleIdx="1" presStyleCnt="6" custLinFactX="36430" custLinFactY="19675" custLinFactNeighborX="100000" custLinFactNeighborY="100000"/>
      <dgm:spPr/>
    </dgm:pt>
    <dgm:pt modelId="{4297E85C-1830-436D-AE58-074B203468E4}" type="pres">
      <dgm:prSet presAssocID="{DA8D19B0-ECBA-408B-B1C6-E443F6F5B2AC}" presName="spaceBetweenRectangles" presStyleCnt="0"/>
      <dgm:spPr/>
    </dgm:pt>
    <dgm:pt modelId="{7E337920-D3A9-42C5-AE8D-2F2AD6D28BC2}" type="pres">
      <dgm:prSet presAssocID="{8B0B160F-A7D7-4A55-A37E-833981004B47}" presName="composite" presStyleCnt="0"/>
      <dgm:spPr/>
    </dgm:pt>
    <dgm:pt modelId="{BEC11342-A938-40FA-B5C4-23A927186C0B}" type="pres">
      <dgm:prSet presAssocID="{8B0B160F-A7D7-4A55-A37E-833981004B47}" presName="Parent1" presStyleLbl="node1" presStyleIdx="2" presStyleCnt="6" custLinFactNeighborX="31629" custLinFactNeighborY="-43557">
        <dgm:presLayoutVars>
          <dgm:chMax val="1"/>
          <dgm:chPref val="1"/>
          <dgm:bulletEnabled val="1"/>
        </dgm:presLayoutVars>
      </dgm:prSet>
      <dgm:spPr/>
    </dgm:pt>
    <dgm:pt modelId="{A6909B65-0244-4B3D-93AB-CDB2CFF1D6E6}" type="pres">
      <dgm:prSet presAssocID="{8B0B160F-A7D7-4A55-A37E-833981004B4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A936A22-51F7-486D-8CE4-990E8F2736A5}" type="pres">
      <dgm:prSet presAssocID="{8B0B160F-A7D7-4A55-A37E-833981004B47}" presName="BalanceSpacing" presStyleCnt="0"/>
      <dgm:spPr/>
    </dgm:pt>
    <dgm:pt modelId="{5637AF9D-47C8-47F8-8B21-987B8E1359FE}" type="pres">
      <dgm:prSet presAssocID="{8B0B160F-A7D7-4A55-A37E-833981004B47}" presName="BalanceSpacing1" presStyleCnt="0"/>
      <dgm:spPr/>
    </dgm:pt>
    <dgm:pt modelId="{C16E6866-B256-48EE-8F81-00A5DDB1C199}" type="pres">
      <dgm:prSet presAssocID="{D5E16A32-D141-4864-9FCF-A9D98D57FD80}" presName="Accent1Text" presStyleLbl="node1" presStyleIdx="3" presStyleCnt="6" custLinFactY="13898" custLinFactNeighborX="-75363" custLinFactNeighborY="100000"/>
      <dgm:spPr/>
    </dgm:pt>
    <dgm:pt modelId="{A83D8F0C-EDD7-47F2-A6F2-3425AA0677D8}" type="pres">
      <dgm:prSet presAssocID="{D5E16A32-D141-4864-9FCF-A9D98D57FD80}" presName="spaceBetweenRectangles" presStyleCnt="0"/>
      <dgm:spPr/>
    </dgm:pt>
    <dgm:pt modelId="{472DA0A4-04EE-4E98-9998-8B88F2B5DA38}" type="pres">
      <dgm:prSet presAssocID="{3113AB20-29C9-44BA-A375-3D5B615539B3}" presName="composite" presStyleCnt="0"/>
      <dgm:spPr/>
    </dgm:pt>
    <dgm:pt modelId="{29924BB9-10C1-4210-8714-5FB5A91600F5}" type="pres">
      <dgm:prSet presAssocID="{3113AB20-29C9-44BA-A375-3D5B615539B3}" presName="Parent1" presStyleLbl="node1" presStyleIdx="4" presStyleCnt="6" custLinFactNeighborX="78430" custLinFactNeighborY="28988">
        <dgm:presLayoutVars>
          <dgm:chMax val="1"/>
          <dgm:chPref val="1"/>
          <dgm:bulletEnabled val="1"/>
        </dgm:presLayoutVars>
      </dgm:prSet>
      <dgm:spPr/>
    </dgm:pt>
    <dgm:pt modelId="{0347F71E-F8CF-4B72-96BF-2227286FEE6E}" type="pres">
      <dgm:prSet presAssocID="{3113AB20-29C9-44BA-A375-3D5B615539B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92EF767-EB34-4EDD-9C7F-EA6B35E182D2}" type="pres">
      <dgm:prSet presAssocID="{3113AB20-29C9-44BA-A375-3D5B615539B3}" presName="BalanceSpacing" presStyleCnt="0"/>
      <dgm:spPr/>
    </dgm:pt>
    <dgm:pt modelId="{AC6FE5E1-098A-444A-AACD-16708DB1087C}" type="pres">
      <dgm:prSet presAssocID="{3113AB20-29C9-44BA-A375-3D5B615539B3}" presName="BalanceSpacing1" presStyleCnt="0"/>
      <dgm:spPr/>
    </dgm:pt>
    <dgm:pt modelId="{E41D4D1E-A667-4CF6-AB80-373785CA4C01}" type="pres">
      <dgm:prSet presAssocID="{DDC8F8B6-5D4D-4492-81D5-C0AC452F638B}" presName="Accent1Text" presStyleLbl="node1" presStyleIdx="5" presStyleCnt="6" custLinFactX="36044" custLinFactY="-100000" custLinFactNeighborX="100000" custLinFactNeighborY="-106584"/>
      <dgm:spPr/>
    </dgm:pt>
  </dgm:ptLst>
  <dgm:cxnLst>
    <dgm:cxn modelId="{5058C909-B0FC-47D2-8BC5-D7CCA8619639}" type="presOf" srcId="{3113AB20-29C9-44BA-A375-3D5B615539B3}" destId="{29924BB9-10C1-4210-8714-5FB5A91600F5}" srcOrd="0" destOrd="0" presId="urn:microsoft.com/office/officeart/2008/layout/AlternatingHexagons"/>
    <dgm:cxn modelId="{ECA55128-0402-41C6-85BB-0644C7C6CF37}" srcId="{A2A646AD-96F8-47B5-B11D-9CD49CC63A2B}" destId="{3113AB20-29C9-44BA-A375-3D5B615539B3}" srcOrd="2" destOrd="0" parTransId="{DB616DE5-83C9-4FE1-8BDC-D3CB26FA3F44}" sibTransId="{DDC8F8B6-5D4D-4492-81D5-C0AC452F638B}"/>
    <dgm:cxn modelId="{B17B7030-36A0-4EBE-B796-F310CE571E75}" type="presOf" srcId="{DDC8F8B6-5D4D-4492-81D5-C0AC452F638B}" destId="{E41D4D1E-A667-4CF6-AB80-373785CA4C01}" srcOrd="0" destOrd="0" presId="urn:microsoft.com/office/officeart/2008/layout/AlternatingHexagons"/>
    <dgm:cxn modelId="{A046DE67-B8AE-4D1B-90F9-D55723718B7A}" type="presOf" srcId="{A2A646AD-96F8-47B5-B11D-9CD49CC63A2B}" destId="{A7BB41D7-5DD3-4EC1-B67D-AEC3C2909059}" srcOrd="0" destOrd="0" presId="urn:microsoft.com/office/officeart/2008/layout/AlternatingHexagons"/>
    <dgm:cxn modelId="{C555B34A-F8F5-4600-B874-D8040BE6637D}" srcId="{A2A646AD-96F8-47B5-B11D-9CD49CC63A2B}" destId="{8B0B160F-A7D7-4A55-A37E-833981004B47}" srcOrd="1" destOrd="0" parTransId="{3E76BF23-7FFF-4BAF-9C6C-D2BB46A8FA25}" sibTransId="{D5E16A32-D141-4864-9FCF-A9D98D57FD80}"/>
    <dgm:cxn modelId="{DFF5CD81-F8A9-4FFB-8579-1485A680BA21}" srcId="{A2A646AD-96F8-47B5-B11D-9CD49CC63A2B}" destId="{94C14546-44B3-463A-AFF1-987150AAE815}" srcOrd="0" destOrd="0" parTransId="{0F92F6F4-321F-4279-AE34-106F1F9B865D}" sibTransId="{DA8D19B0-ECBA-408B-B1C6-E443F6F5B2AC}"/>
    <dgm:cxn modelId="{5CB898B2-65D1-47A8-8D20-43E49CB5445A}" type="presOf" srcId="{8B0B160F-A7D7-4A55-A37E-833981004B47}" destId="{BEC11342-A938-40FA-B5C4-23A927186C0B}" srcOrd="0" destOrd="0" presId="urn:microsoft.com/office/officeart/2008/layout/AlternatingHexagons"/>
    <dgm:cxn modelId="{3C087DCD-7BE6-4C33-8614-8EA8CC5E96FF}" type="presOf" srcId="{94C14546-44B3-463A-AFF1-987150AAE815}" destId="{6BFB390D-BA3F-4AD0-BEFA-929321BC69A8}" srcOrd="0" destOrd="0" presId="urn:microsoft.com/office/officeart/2008/layout/AlternatingHexagons"/>
    <dgm:cxn modelId="{4817BAD4-EB89-4B29-A5B4-E8DBFE022AFC}" type="presOf" srcId="{D5E16A32-D141-4864-9FCF-A9D98D57FD80}" destId="{C16E6866-B256-48EE-8F81-00A5DDB1C199}" srcOrd="0" destOrd="0" presId="urn:microsoft.com/office/officeart/2008/layout/AlternatingHexagons"/>
    <dgm:cxn modelId="{31A01DE8-CB18-4208-8ED5-3FC8EA00ADC2}" type="presOf" srcId="{DA8D19B0-ECBA-408B-B1C6-E443F6F5B2AC}" destId="{955978F2-E5AA-4530-90D5-2872EA16D6BF}" srcOrd="0" destOrd="0" presId="urn:microsoft.com/office/officeart/2008/layout/AlternatingHexagons"/>
    <dgm:cxn modelId="{9356A363-B2E1-4D4E-89FA-D546D91D4D25}" type="presParOf" srcId="{A7BB41D7-5DD3-4EC1-B67D-AEC3C2909059}" destId="{685A4A37-1681-4C7A-A2EA-FDFC7B479F06}" srcOrd="0" destOrd="0" presId="urn:microsoft.com/office/officeart/2008/layout/AlternatingHexagons"/>
    <dgm:cxn modelId="{01B1336F-1CD5-49B4-A98D-2FFFB392A246}" type="presParOf" srcId="{685A4A37-1681-4C7A-A2EA-FDFC7B479F06}" destId="{6BFB390D-BA3F-4AD0-BEFA-929321BC69A8}" srcOrd="0" destOrd="0" presId="urn:microsoft.com/office/officeart/2008/layout/AlternatingHexagons"/>
    <dgm:cxn modelId="{6B81F2E2-DD77-43C6-A656-879AA9E69810}" type="presParOf" srcId="{685A4A37-1681-4C7A-A2EA-FDFC7B479F06}" destId="{05EADDE6-2C45-4152-A885-73E383FF2C6E}" srcOrd="1" destOrd="0" presId="urn:microsoft.com/office/officeart/2008/layout/AlternatingHexagons"/>
    <dgm:cxn modelId="{D1AD72A8-B9BE-416E-BC65-E1ED0D2D7EE7}" type="presParOf" srcId="{685A4A37-1681-4C7A-A2EA-FDFC7B479F06}" destId="{09F58CFD-C14A-4DA8-9E9C-6AB0125A9454}" srcOrd="2" destOrd="0" presId="urn:microsoft.com/office/officeart/2008/layout/AlternatingHexagons"/>
    <dgm:cxn modelId="{CCA614F1-18DC-4E13-A877-41B5092E4DBA}" type="presParOf" srcId="{685A4A37-1681-4C7A-A2EA-FDFC7B479F06}" destId="{01DE7E0E-65C6-4131-97B1-12FF231BE265}" srcOrd="3" destOrd="0" presId="urn:microsoft.com/office/officeart/2008/layout/AlternatingHexagons"/>
    <dgm:cxn modelId="{2FF7EE3F-7390-4791-9DD2-0B56BAF4ACDB}" type="presParOf" srcId="{685A4A37-1681-4C7A-A2EA-FDFC7B479F06}" destId="{955978F2-E5AA-4530-90D5-2872EA16D6BF}" srcOrd="4" destOrd="0" presId="urn:microsoft.com/office/officeart/2008/layout/AlternatingHexagons"/>
    <dgm:cxn modelId="{365D5A28-5FDE-44B2-A8AB-AF4123F3EEB6}" type="presParOf" srcId="{A7BB41D7-5DD3-4EC1-B67D-AEC3C2909059}" destId="{4297E85C-1830-436D-AE58-074B203468E4}" srcOrd="1" destOrd="0" presId="urn:microsoft.com/office/officeart/2008/layout/AlternatingHexagons"/>
    <dgm:cxn modelId="{29307ECA-0AAC-4F87-A56F-19885E76C393}" type="presParOf" srcId="{A7BB41D7-5DD3-4EC1-B67D-AEC3C2909059}" destId="{7E337920-D3A9-42C5-AE8D-2F2AD6D28BC2}" srcOrd="2" destOrd="0" presId="urn:microsoft.com/office/officeart/2008/layout/AlternatingHexagons"/>
    <dgm:cxn modelId="{2788E6C5-17D6-48E4-8446-AC8886C46499}" type="presParOf" srcId="{7E337920-D3A9-42C5-AE8D-2F2AD6D28BC2}" destId="{BEC11342-A938-40FA-B5C4-23A927186C0B}" srcOrd="0" destOrd="0" presId="urn:microsoft.com/office/officeart/2008/layout/AlternatingHexagons"/>
    <dgm:cxn modelId="{7F499BDF-6800-430C-8009-D67E82EB339D}" type="presParOf" srcId="{7E337920-D3A9-42C5-AE8D-2F2AD6D28BC2}" destId="{A6909B65-0244-4B3D-93AB-CDB2CFF1D6E6}" srcOrd="1" destOrd="0" presId="urn:microsoft.com/office/officeart/2008/layout/AlternatingHexagons"/>
    <dgm:cxn modelId="{0D4D410A-6AA3-4512-B664-6CF4BBF861D6}" type="presParOf" srcId="{7E337920-D3A9-42C5-AE8D-2F2AD6D28BC2}" destId="{0A936A22-51F7-486D-8CE4-990E8F2736A5}" srcOrd="2" destOrd="0" presId="urn:microsoft.com/office/officeart/2008/layout/AlternatingHexagons"/>
    <dgm:cxn modelId="{CA802EED-4782-47E7-A542-0DEEC5A1E584}" type="presParOf" srcId="{7E337920-D3A9-42C5-AE8D-2F2AD6D28BC2}" destId="{5637AF9D-47C8-47F8-8B21-987B8E1359FE}" srcOrd="3" destOrd="0" presId="urn:microsoft.com/office/officeart/2008/layout/AlternatingHexagons"/>
    <dgm:cxn modelId="{A48AE121-F75B-4CD0-B7DA-3916D9D467BB}" type="presParOf" srcId="{7E337920-D3A9-42C5-AE8D-2F2AD6D28BC2}" destId="{C16E6866-B256-48EE-8F81-00A5DDB1C199}" srcOrd="4" destOrd="0" presId="urn:microsoft.com/office/officeart/2008/layout/AlternatingHexagons"/>
    <dgm:cxn modelId="{EB461D65-3679-4099-B4F9-632E004729AF}" type="presParOf" srcId="{A7BB41D7-5DD3-4EC1-B67D-AEC3C2909059}" destId="{A83D8F0C-EDD7-47F2-A6F2-3425AA0677D8}" srcOrd="3" destOrd="0" presId="urn:microsoft.com/office/officeart/2008/layout/AlternatingHexagons"/>
    <dgm:cxn modelId="{6221B11F-5417-4D5B-B180-057E57D24856}" type="presParOf" srcId="{A7BB41D7-5DD3-4EC1-B67D-AEC3C2909059}" destId="{472DA0A4-04EE-4E98-9998-8B88F2B5DA38}" srcOrd="4" destOrd="0" presId="urn:microsoft.com/office/officeart/2008/layout/AlternatingHexagons"/>
    <dgm:cxn modelId="{266EC28F-1A52-4861-A885-79CDB72E6607}" type="presParOf" srcId="{472DA0A4-04EE-4E98-9998-8B88F2B5DA38}" destId="{29924BB9-10C1-4210-8714-5FB5A91600F5}" srcOrd="0" destOrd="0" presId="urn:microsoft.com/office/officeart/2008/layout/AlternatingHexagons"/>
    <dgm:cxn modelId="{D66510D4-EBA4-49B4-BFB6-5B8FDA1DA038}" type="presParOf" srcId="{472DA0A4-04EE-4E98-9998-8B88F2B5DA38}" destId="{0347F71E-F8CF-4B72-96BF-2227286FEE6E}" srcOrd="1" destOrd="0" presId="urn:microsoft.com/office/officeart/2008/layout/AlternatingHexagons"/>
    <dgm:cxn modelId="{78A15DFE-5273-427F-8565-011AC0FFEC8E}" type="presParOf" srcId="{472DA0A4-04EE-4E98-9998-8B88F2B5DA38}" destId="{792EF767-EB34-4EDD-9C7F-EA6B35E182D2}" srcOrd="2" destOrd="0" presId="urn:microsoft.com/office/officeart/2008/layout/AlternatingHexagons"/>
    <dgm:cxn modelId="{3AA3209F-D6EF-4868-B496-6279092B4BB1}" type="presParOf" srcId="{472DA0A4-04EE-4E98-9998-8B88F2B5DA38}" destId="{AC6FE5E1-098A-444A-AACD-16708DB1087C}" srcOrd="3" destOrd="0" presId="urn:microsoft.com/office/officeart/2008/layout/AlternatingHexagons"/>
    <dgm:cxn modelId="{64DB81A0-89F5-462D-B512-696AFD303CDE}" type="presParOf" srcId="{472DA0A4-04EE-4E98-9998-8B88F2B5DA38}" destId="{E41D4D1E-A667-4CF6-AB80-373785CA4C01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3025263" y="0"/>
          <a:ext cx="14127085" cy="21156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957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i="0" kern="1200" dirty="0"/>
            <a:t>Entsalzungsanlagen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Meerwasser wird durch Membrane gepresst, um Salzmoleküle und andere anorganische Bestandteile aus dem Wasser zu filtern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>
              <a:sym typeface="Wingdings" panose="05000000000000000000" pitchFamily="2" charset="2"/>
            </a:rPr>
            <a:t> ca. die Hälfte des Wassers wird so zu Trinkwasser umgewandelt  </a:t>
          </a:r>
          <a:r>
            <a:rPr lang="de-DE" sz="1800" kern="1200" cap="small" baseline="0" dirty="0"/>
            <a:t>(Poseidon </a:t>
          </a:r>
          <a:r>
            <a:rPr lang="de-DE" sz="1800" kern="1200" cap="small" baseline="0" dirty="0" err="1"/>
            <a:t>Water</a:t>
          </a:r>
          <a:r>
            <a:rPr lang="de-DE" sz="1800" kern="1200" cap="small" baseline="0" dirty="0"/>
            <a:t> 2016) </a:t>
          </a:r>
          <a:r>
            <a:rPr lang="de-DE" sz="1800" kern="1200" dirty="0"/>
            <a:t>                                </a:t>
          </a:r>
          <a:r>
            <a:rPr lang="de-DE" sz="2400" kern="1200" dirty="0"/>
            <a:t>	                             </a:t>
          </a:r>
        </a:p>
      </dsp:txBody>
      <dsp:txXfrm rot="10800000">
        <a:off x="3554183" y="0"/>
        <a:ext cx="13598165" cy="2115681"/>
      </dsp:txXfrm>
    </dsp:sp>
    <dsp:sp modelId="{B7B7F03A-BB5A-2541-8608-FDA9429676B6}">
      <dsp:nvSpPr>
        <dsp:cNvPr id="0" name=""/>
        <dsp:cNvSpPr/>
      </dsp:nvSpPr>
      <dsp:spPr>
        <a:xfrm>
          <a:off x="2243817" y="1034"/>
          <a:ext cx="2115681" cy="21156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6512351" y="0"/>
          <a:ext cx="13785445" cy="218792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12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kern="1200" dirty="0"/>
            <a:t>Landwirtschaft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Effizientere Bewässerung durch technologische Maßnahmen („Smart Farming“ &amp;</a:t>
          </a:r>
        </a:p>
        <a:p>
          <a:pPr marL="0" lvl="0" indent="0" algn="l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 „Precision Farming“)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Umstellung auf dürreresistentere Anbaupflanzen                               </a:t>
          </a:r>
          <a:r>
            <a:rPr lang="de-DE" sz="1800" kern="1200" dirty="0"/>
            <a:t>(ARD 2016)</a:t>
          </a:r>
        </a:p>
      </dsp:txBody>
      <dsp:txXfrm rot="10800000">
        <a:off x="7059331" y="0"/>
        <a:ext cx="13238465" cy="2187921"/>
      </dsp:txXfrm>
    </dsp:sp>
    <dsp:sp modelId="{B7B7F03A-BB5A-2541-8608-FDA9429676B6}">
      <dsp:nvSpPr>
        <dsp:cNvPr id="0" name=""/>
        <dsp:cNvSpPr/>
      </dsp:nvSpPr>
      <dsp:spPr>
        <a:xfrm>
          <a:off x="5072606" y="0"/>
          <a:ext cx="2187921" cy="21879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4284788" y="0"/>
          <a:ext cx="15722006" cy="23749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287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kern="1200" dirty="0"/>
            <a:t>Rechtliche &amp; politische Maßnahmen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Bürger werden gesetzlich angewiesen 25% Wasser einzusparen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Verbot der Nutzung von Trinkwasser für dekorative Zwecke und Einschränkungen bei der </a:t>
          </a:r>
        </a:p>
        <a:p>
          <a:pPr marL="0" lvl="0" indent="0" algn="l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Gartenbewässerung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Aufstellen von Wassertanks                                                                                                          </a:t>
          </a:r>
          <a:r>
            <a:rPr lang="de-DE" sz="1800" b="0" kern="1200" cap="small" baseline="0" dirty="0"/>
            <a:t>(Welt 2015)</a:t>
          </a:r>
        </a:p>
      </dsp:txBody>
      <dsp:txXfrm rot="10800000">
        <a:off x="4878525" y="0"/>
        <a:ext cx="15128269" cy="2374950"/>
      </dsp:txXfrm>
    </dsp:sp>
    <dsp:sp modelId="{B7B7F03A-BB5A-2541-8608-FDA9429676B6}">
      <dsp:nvSpPr>
        <dsp:cNvPr id="0" name=""/>
        <dsp:cNvSpPr/>
      </dsp:nvSpPr>
      <dsp:spPr>
        <a:xfrm>
          <a:off x="3366316" y="0"/>
          <a:ext cx="2374950" cy="23749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1689775" y="4065"/>
          <a:ext cx="16205383" cy="207726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6018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kern="1200" dirty="0"/>
            <a:t>Recycling von Abwasser</a:t>
          </a:r>
        </a:p>
        <a:p>
          <a:pPr marL="0" lvl="0" indent="0" algn="l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- Wiederverwendung von aufbereitetem Abwasser zur Bewässerung</a:t>
          </a:r>
        </a:p>
        <a:p>
          <a:pPr marL="0" lvl="0" indent="0" algn="l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- Trinkwassergewinnung durch Reinigungs- und Aufbereitungsverfahren</a:t>
          </a:r>
        </a:p>
        <a:p>
          <a:pPr marL="0" lvl="0" indent="0" algn="l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- Injektionen des Grundwassers mit aufbereitetem Wasser, um Versalzung entgegenzuwirken     </a:t>
          </a:r>
          <a:r>
            <a:rPr lang="de-DE" sz="1800" b="0" kern="1200" cap="small" baseline="0" dirty="0"/>
            <a:t>(</a:t>
          </a:r>
          <a:r>
            <a:rPr lang="de-DE" sz="1800" b="0" kern="1200" cap="small" baseline="0" dirty="0" err="1"/>
            <a:t>BMVi</a:t>
          </a:r>
          <a:r>
            <a:rPr lang="de-DE" sz="1800" b="0" kern="1200" cap="small" baseline="0" dirty="0"/>
            <a:t> 2018)</a:t>
          </a:r>
          <a:endParaRPr lang="de-DE" sz="1800" b="1" kern="1200" cap="small" baseline="0" dirty="0"/>
        </a:p>
      </dsp:txBody>
      <dsp:txXfrm rot="10800000">
        <a:off x="2209092" y="4065"/>
        <a:ext cx="15686066" cy="2077268"/>
      </dsp:txXfrm>
    </dsp:sp>
    <dsp:sp modelId="{B7B7F03A-BB5A-2541-8608-FDA9429676B6}">
      <dsp:nvSpPr>
        <dsp:cNvPr id="0" name=""/>
        <dsp:cNvSpPr/>
      </dsp:nvSpPr>
      <dsp:spPr>
        <a:xfrm>
          <a:off x="940742" y="2029"/>
          <a:ext cx="2077268" cy="20793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3676311" y="0"/>
          <a:ext cx="11678694" cy="20240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557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kern="1200" dirty="0"/>
            <a:t>Innovative Ideen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i="1" kern="1200" dirty="0"/>
            <a:t>Beispiel: </a:t>
          </a:r>
          <a:r>
            <a:rPr lang="de-DE" sz="2400" b="0" kern="1200" dirty="0"/>
            <a:t>Schwarze Plastikbälle (“</a:t>
          </a:r>
          <a:r>
            <a:rPr lang="de-DE" sz="2400" b="0" kern="1200" dirty="0" err="1"/>
            <a:t>shade</a:t>
          </a:r>
          <a:r>
            <a:rPr lang="de-DE" sz="2400" b="0" kern="1200" dirty="0"/>
            <a:t> </a:t>
          </a:r>
          <a:r>
            <a:rPr lang="de-DE" sz="2400" b="0" kern="1200" dirty="0" err="1"/>
            <a:t>balls</a:t>
          </a:r>
          <a:r>
            <a:rPr lang="de-DE" sz="2400" b="0" kern="1200" dirty="0"/>
            <a:t>“) auf der Wasseroberfläche </a:t>
          </a:r>
        </a:p>
        <a:p>
          <a:pPr marL="0" lvl="0" indent="0" algn="l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von Wasserreservoirs zum Schutz gegen Verdunstung  </a:t>
          </a:r>
          <a:r>
            <a:rPr lang="de-DE" sz="1800" b="0" kern="1200" cap="small" baseline="0" dirty="0"/>
            <a:t>(National Geographic 2015)</a:t>
          </a:r>
          <a:endParaRPr lang="de-DE" sz="1800" b="1" kern="1200" cap="small" baseline="0" dirty="0"/>
        </a:p>
      </dsp:txBody>
      <dsp:txXfrm rot="10800000">
        <a:off x="4182328" y="0"/>
        <a:ext cx="11172677" cy="2024067"/>
      </dsp:txXfrm>
    </dsp:sp>
    <dsp:sp modelId="{B7B7F03A-BB5A-2541-8608-FDA9429676B6}">
      <dsp:nvSpPr>
        <dsp:cNvPr id="0" name=""/>
        <dsp:cNvSpPr/>
      </dsp:nvSpPr>
      <dsp:spPr>
        <a:xfrm>
          <a:off x="2810203" y="0"/>
          <a:ext cx="2024067" cy="20240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6464D-267A-2D42-9BBF-D2888E462A01}">
      <dsp:nvSpPr>
        <dsp:cNvPr id="0" name=""/>
        <dsp:cNvSpPr/>
      </dsp:nvSpPr>
      <dsp:spPr>
        <a:xfrm rot="10800000">
          <a:off x="1311163" y="1036"/>
          <a:ext cx="14939619" cy="2121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5319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800" b="1" kern="1200" dirty="0"/>
            <a:t>Umdenken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600"/>
            </a:spcAft>
            <a:buFontTx/>
            <a:buNone/>
          </a:pPr>
          <a:r>
            <a:rPr lang="de-DE" sz="2400" b="0" kern="1200" dirty="0"/>
            <a:t>Sparsamerer und bewussterer Umgang mit der Ressource Wasser im Alltag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600"/>
            </a:spcAft>
            <a:buFontTx/>
            <a:buNone/>
          </a:pPr>
          <a:r>
            <a:rPr lang="de-DE" sz="2400" b="0" kern="1200" dirty="0"/>
            <a:t>Beratungsangebote, Workshops, etc. zum effizienteren Umgang mit Wasser                										</a:t>
          </a:r>
          <a:endParaRPr lang="de-DE" sz="1800" b="0" kern="1200" cap="small" baseline="0" dirty="0"/>
        </a:p>
      </dsp:txBody>
      <dsp:txXfrm rot="10800000">
        <a:off x="1841422" y="1036"/>
        <a:ext cx="14409360" cy="2121038"/>
      </dsp:txXfrm>
    </dsp:sp>
    <dsp:sp modelId="{B7B7F03A-BB5A-2541-8608-FDA9429676B6}">
      <dsp:nvSpPr>
        <dsp:cNvPr id="0" name=""/>
        <dsp:cNvSpPr/>
      </dsp:nvSpPr>
      <dsp:spPr>
        <a:xfrm>
          <a:off x="486247" y="2073"/>
          <a:ext cx="2121038" cy="21210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390D-BA3F-4AD0-BEFA-929321BC69A8}">
      <dsp:nvSpPr>
        <dsp:cNvPr id="0" name=""/>
        <dsp:cNvSpPr/>
      </dsp:nvSpPr>
      <dsp:spPr>
        <a:xfrm rot="5400000">
          <a:off x="9477874" y="4617613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tile tx="0" ty="0" sx="100000" sy="100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>
            <a:noFill/>
          </a:endParaRPr>
        </a:p>
      </dsp:txBody>
      <dsp:txXfrm rot="-5400000">
        <a:off x="10344399" y="5010032"/>
        <a:ext cx="2587153" cy="2973740"/>
      </dsp:txXfrm>
    </dsp:sp>
    <dsp:sp modelId="{05EADDE6-2C45-4152-A885-73E383FF2C6E}">
      <dsp:nvSpPr>
        <dsp:cNvPr id="0" name=""/>
        <dsp:cNvSpPr/>
      </dsp:nvSpPr>
      <dsp:spPr>
        <a:xfrm>
          <a:off x="10731387" y="3405926"/>
          <a:ext cx="4821348" cy="2592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978F2-E5AA-4530-90D5-2872EA16D6BF}">
      <dsp:nvSpPr>
        <dsp:cNvPr id="0" name=""/>
        <dsp:cNvSpPr/>
      </dsp:nvSpPr>
      <dsp:spPr>
        <a:xfrm rot="5400000">
          <a:off x="7646506" y="7992903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tile tx="0" ty="0" sx="100000" sy="100000" flip="none" algn="ctr"/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8513031" y="8385322"/>
        <a:ext cx="2587153" cy="2973740"/>
      </dsp:txXfrm>
    </dsp:sp>
    <dsp:sp modelId="{BEC11342-A938-40FA-B5C4-23A927186C0B}">
      <dsp:nvSpPr>
        <dsp:cNvPr id="0" name=""/>
        <dsp:cNvSpPr/>
      </dsp:nvSpPr>
      <dsp:spPr>
        <a:xfrm rot="5400000">
          <a:off x="5729335" y="4607936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l="-8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>
            <a:noFill/>
          </a:endParaRPr>
        </a:p>
      </dsp:txBody>
      <dsp:txXfrm rot="-5400000">
        <a:off x="6595860" y="5000355"/>
        <a:ext cx="2587153" cy="2973740"/>
      </dsp:txXfrm>
    </dsp:sp>
    <dsp:sp modelId="{A6909B65-0244-4B3D-93AB-CDB2CFF1D6E6}">
      <dsp:nvSpPr>
        <dsp:cNvPr id="0" name=""/>
        <dsp:cNvSpPr/>
      </dsp:nvSpPr>
      <dsp:spPr>
        <a:xfrm>
          <a:off x="0" y="7072915"/>
          <a:ext cx="4665820" cy="2592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E6866-B256-48EE-8F81-00A5DDB1C199}">
      <dsp:nvSpPr>
        <dsp:cNvPr id="0" name=""/>
        <dsp:cNvSpPr/>
      </dsp:nvSpPr>
      <dsp:spPr>
        <a:xfrm rot="5400000">
          <a:off x="5767221" y="11410314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4"/>
          <a:srcRect/>
          <a:stretch>
            <a:fillRect l="-8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6633746" y="11802733"/>
        <a:ext cx="2587153" cy="2973740"/>
      </dsp:txXfrm>
    </dsp:sp>
    <dsp:sp modelId="{29924BB9-10C1-4210-8714-5FB5A91600F5}">
      <dsp:nvSpPr>
        <dsp:cNvPr id="0" name=""/>
        <dsp:cNvSpPr/>
      </dsp:nvSpPr>
      <dsp:spPr>
        <a:xfrm rot="5400000">
          <a:off x="9525795" y="11409018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5"/>
          <a:srcRect/>
          <a:stretch>
            <a:fillRect l="-8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>
            <a:noFill/>
          </a:endParaRPr>
        </a:p>
      </dsp:txBody>
      <dsp:txXfrm rot="-5400000">
        <a:off x="10392320" y="11801437"/>
        <a:ext cx="2587153" cy="2973740"/>
      </dsp:txXfrm>
    </dsp:sp>
    <dsp:sp modelId="{0347F71E-F8CF-4B72-96BF-2227286FEE6E}">
      <dsp:nvSpPr>
        <dsp:cNvPr id="0" name=""/>
        <dsp:cNvSpPr/>
      </dsp:nvSpPr>
      <dsp:spPr>
        <a:xfrm>
          <a:off x="10731387" y="10739905"/>
          <a:ext cx="4821348" cy="2592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D4D1E-A667-4CF6-AB80-373785CA4C01}">
      <dsp:nvSpPr>
        <dsp:cNvPr id="0" name=""/>
        <dsp:cNvSpPr/>
      </dsp:nvSpPr>
      <dsp:spPr>
        <a:xfrm rot="5400000">
          <a:off x="7631998" y="1231826"/>
          <a:ext cx="4320204" cy="3758577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6"/>
          <a:srcRect/>
          <a:stretch>
            <a:fillRect l="-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8498523" y="1624245"/>
        <a:ext cx="2587153" cy="297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1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9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3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1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4461-512D-A846-BCE2-9F79CE4EF041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9" Type="http://schemas.openxmlformats.org/officeDocument/2006/relationships/image" Target="../media/image26.png"/><Relationship Id="rId21" Type="http://schemas.microsoft.com/office/2007/relationships/diagramDrawing" Target="../diagrams/drawing3.xml"/><Relationship Id="rId34" Type="http://schemas.openxmlformats.org/officeDocument/2006/relationships/diagramQuickStyle" Target="../diagrams/quickStyle6.xml"/><Relationship Id="rId42" Type="http://schemas.openxmlformats.org/officeDocument/2006/relationships/image" Target="../media/image29.png"/><Relationship Id="rId47" Type="http://schemas.openxmlformats.org/officeDocument/2006/relationships/image" Target="../media/image34.svg"/><Relationship Id="rId50" Type="http://schemas.openxmlformats.org/officeDocument/2006/relationships/image" Target="../media/image37.png"/><Relationship Id="rId55" Type="http://schemas.openxmlformats.org/officeDocument/2006/relationships/diagramColors" Target="../diagrams/colors7.xml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29" Type="http://schemas.openxmlformats.org/officeDocument/2006/relationships/diagramQuickStyle" Target="../diagrams/quickStyle5.xml"/><Relationship Id="rId11" Type="http://schemas.microsoft.com/office/2007/relationships/diagramDrawing" Target="../diagrams/drawing1.xml"/><Relationship Id="rId24" Type="http://schemas.openxmlformats.org/officeDocument/2006/relationships/diagramQuickStyle" Target="../diagrams/quickStyle4.xml"/><Relationship Id="rId32" Type="http://schemas.openxmlformats.org/officeDocument/2006/relationships/diagramData" Target="../diagrams/data6.xml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45" Type="http://schemas.openxmlformats.org/officeDocument/2006/relationships/image" Target="../media/image32.svg"/><Relationship Id="rId53" Type="http://schemas.openxmlformats.org/officeDocument/2006/relationships/diagramLayout" Target="../diagrams/layout7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31" Type="http://schemas.microsoft.com/office/2007/relationships/diagramDrawing" Target="../diagrams/drawing5.xml"/><Relationship Id="rId44" Type="http://schemas.openxmlformats.org/officeDocument/2006/relationships/image" Target="../media/image31.png"/><Relationship Id="rId52" Type="http://schemas.openxmlformats.org/officeDocument/2006/relationships/diagramData" Target="../diagrams/data7.xml"/><Relationship Id="rId4" Type="http://schemas.openxmlformats.org/officeDocument/2006/relationships/image" Target="../media/image3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Relationship Id="rId35" Type="http://schemas.openxmlformats.org/officeDocument/2006/relationships/diagramColors" Target="../diagrams/colors6.xml"/><Relationship Id="rId43" Type="http://schemas.openxmlformats.org/officeDocument/2006/relationships/image" Target="../media/image30.svg"/><Relationship Id="rId48" Type="http://schemas.openxmlformats.org/officeDocument/2006/relationships/image" Target="../media/image35.png"/><Relationship Id="rId56" Type="http://schemas.microsoft.com/office/2007/relationships/diagramDrawing" Target="../diagrams/drawing7.xml"/><Relationship Id="rId8" Type="http://schemas.openxmlformats.org/officeDocument/2006/relationships/diagramLayout" Target="../diagrams/layout1.xml"/><Relationship Id="rId51" Type="http://schemas.openxmlformats.org/officeDocument/2006/relationships/image" Target="../media/image38.svg"/><Relationship Id="rId3" Type="http://schemas.openxmlformats.org/officeDocument/2006/relationships/image" Target="../media/image2.png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33" Type="http://schemas.openxmlformats.org/officeDocument/2006/relationships/diagramLayout" Target="../diagrams/layout6.xml"/><Relationship Id="rId38" Type="http://schemas.openxmlformats.org/officeDocument/2006/relationships/image" Target="../media/image25.png"/><Relationship Id="rId46" Type="http://schemas.openxmlformats.org/officeDocument/2006/relationships/image" Target="../media/image33.png"/><Relationship Id="rId20" Type="http://schemas.openxmlformats.org/officeDocument/2006/relationships/diagramColors" Target="../diagrams/colors3.xml"/><Relationship Id="rId41" Type="http://schemas.openxmlformats.org/officeDocument/2006/relationships/image" Target="../media/image28.svg"/><Relationship Id="rId54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28" Type="http://schemas.openxmlformats.org/officeDocument/2006/relationships/diagramLayout" Target="../diagrams/layout5.xml"/><Relationship Id="rId36" Type="http://schemas.microsoft.com/office/2007/relationships/diagramDrawing" Target="../diagrams/drawing6.xml"/><Relationship Id="rId49" Type="http://schemas.openxmlformats.org/officeDocument/2006/relationships/image" Target="../media/image3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chtungspfeil 51">
            <a:extLst>
              <a:ext uri="{FF2B5EF4-FFF2-40B4-BE49-F238E27FC236}">
                <a16:creationId xmlns:a16="http://schemas.microsoft.com/office/drawing/2014/main" id="{56F2F506-B17C-414A-AA0A-84159523CB66}"/>
              </a:ext>
            </a:extLst>
          </p:cNvPr>
          <p:cNvSpPr/>
          <p:nvPr/>
        </p:nvSpPr>
        <p:spPr>
          <a:xfrm rot="10800000">
            <a:off x="11636856" y="15101509"/>
            <a:ext cx="18629587" cy="10943022"/>
          </a:xfrm>
          <a:prstGeom prst="homePlate">
            <a:avLst/>
          </a:prstGeom>
          <a:solidFill>
            <a:srgbClr val="185B54">
              <a:alpha val="18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A42C8B7-83E8-494D-9F62-C47004610F4F}"/>
              </a:ext>
            </a:extLst>
          </p:cNvPr>
          <p:cNvSpPr txBox="1"/>
          <p:nvPr/>
        </p:nvSpPr>
        <p:spPr>
          <a:xfrm>
            <a:off x="18882082" y="24673045"/>
            <a:ext cx="5640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b="1" dirty="0"/>
              <a:t> </a:t>
            </a:r>
            <a:r>
              <a:rPr lang="de-DE" sz="2400" dirty="0"/>
              <a:t>private Grundwasserbrunnen versiegen </a:t>
            </a:r>
            <a:r>
              <a:rPr lang="de-DE" sz="2400" dirty="0">
                <a:sym typeface="Wingdings" panose="05000000000000000000" pitchFamily="2" charset="2"/>
              </a:rPr>
              <a:t> Tausende Haushalte </a:t>
            </a:r>
            <a:r>
              <a:rPr lang="de-DE" sz="3200" b="1" dirty="0">
                <a:solidFill>
                  <a:srgbClr val="185B54"/>
                </a:solidFill>
                <a:sym typeface="Wingdings" panose="05000000000000000000" pitchFamily="2" charset="2"/>
              </a:rPr>
              <a:t>ohne </a:t>
            </a:r>
            <a:r>
              <a:rPr lang="de-DE" sz="2400" dirty="0">
                <a:sym typeface="Wingdings" panose="05000000000000000000" pitchFamily="2" charset="2"/>
              </a:rPr>
              <a:t>fließend</a:t>
            </a:r>
            <a:r>
              <a:rPr lang="de-DE" sz="3200" b="1" dirty="0">
                <a:solidFill>
                  <a:srgbClr val="185B54"/>
                </a:solidFill>
                <a:sym typeface="Wingdings" panose="05000000000000000000" pitchFamily="2" charset="2"/>
              </a:rPr>
              <a:t> Wasser 		</a:t>
            </a:r>
            <a:r>
              <a:rPr lang="de-DE" sz="3200" b="1" dirty="0">
                <a:sym typeface="Wingdings" panose="05000000000000000000" pitchFamily="2" charset="2"/>
              </a:rPr>
              <a:t>			</a:t>
            </a:r>
            <a:r>
              <a:rPr lang="de-DE" sz="2400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(Arte 2017)</a:t>
            </a:r>
            <a:r>
              <a:rPr lang="de-DE" sz="2400" b="1" dirty="0">
                <a:sym typeface="Wingdings" panose="05000000000000000000" pitchFamily="2" charset="2"/>
              </a:rPr>
              <a:t>			</a:t>
            </a:r>
            <a:endParaRPr lang="de-DE" sz="2400" b="1" dirty="0"/>
          </a:p>
          <a:p>
            <a:endParaRPr lang="de-DE" sz="2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7AF13BA-B27F-4365-8D97-64B4F17AB698}"/>
              </a:ext>
            </a:extLst>
          </p:cNvPr>
          <p:cNvGrpSpPr/>
          <p:nvPr/>
        </p:nvGrpSpPr>
        <p:grpSpPr>
          <a:xfrm>
            <a:off x="19144372" y="16433322"/>
            <a:ext cx="7286196" cy="6561354"/>
            <a:chOff x="5598995" y="30774366"/>
            <a:chExt cx="6823355" cy="6487045"/>
          </a:xfrm>
        </p:grpSpPr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4F166FF0-FC0F-402A-983C-555551A8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28560">
              <a:off x="5598995" y="30774366"/>
              <a:ext cx="6823355" cy="6487045"/>
            </a:xfrm>
            <a:prstGeom prst="rect">
              <a:avLst/>
            </a:prstGeom>
          </p:spPr>
        </p:pic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50B2D1D-3FEC-4278-9708-8E4627081264}"/>
                </a:ext>
              </a:extLst>
            </p:cNvPr>
            <p:cNvSpPr/>
            <p:nvPr/>
          </p:nvSpPr>
          <p:spPr>
            <a:xfrm>
              <a:off x="6830300" y="33789289"/>
              <a:ext cx="4230218" cy="1379233"/>
            </a:xfrm>
            <a:prstGeom prst="roundRect">
              <a:avLst/>
            </a:prstGeom>
            <a:solidFill>
              <a:srgbClr val="185B54"/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/>
                <a:t>Wasserknappheit</a:t>
              </a:r>
            </a:p>
          </p:txBody>
        </p:sp>
      </p:grpSp>
      <p:sp>
        <p:nvSpPr>
          <p:cNvPr id="53" name="Richtungspfeil 52">
            <a:extLst>
              <a:ext uri="{FF2B5EF4-FFF2-40B4-BE49-F238E27FC236}">
                <a16:creationId xmlns:a16="http://schemas.microsoft.com/office/drawing/2014/main" id="{713E953E-F56A-EC4F-8495-4A38E7E12B14}"/>
              </a:ext>
            </a:extLst>
          </p:cNvPr>
          <p:cNvSpPr/>
          <p:nvPr/>
        </p:nvSpPr>
        <p:spPr>
          <a:xfrm>
            <a:off x="-50173" y="26201210"/>
            <a:ext cx="22585659" cy="13354286"/>
          </a:xfrm>
          <a:prstGeom prst="homePlate">
            <a:avLst/>
          </a:prstGeom>
          <a:solidFill>
            <a:srgbClr val="185B54">
              <a:alpha val="18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EAFF32CA-C5B7-46A2-A704-F3121B4518BC}"/>
              </a:ext>
            </a:extLst>
          </p:cNvPr>
          <p:cNvGrpSpPr/>
          <p:nvPr/>
        </p:nvGrpSpPr>
        <p:grpSpPr>
          <a:xfrm>
            <a:off x="-10468" y="27986444"/>
            <a:ext cx="9830445" cy="11114716"/>
            <a:chOff x="-20886" y="14463032"/>
            <a:chExt cx="8280433" cy="9664754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87A59F4-6D43-4824-97F4-0BF0C629B36A}"/>
                </a:ext>
              </a:extLst>
            </p:cNvPr>
            <p:cNvGrpSpPr/>
            <p:nvPr/>
          </p:nvGrpSpPr>
          <p:grpSpPr>
            <a:xfrm>
              <a:off x="-20886" y="14463032"/>
              <a:ext cx="8280433" cy="9356888"/>
              <a:chOff x="12164187" y="14846104"/>
              <a:chExt cx="8280433" cy="9356888"/>
            </a:xfrm>
          </p:grpSpPr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56386F68-B4FD-4C1B-AACE-F08108B23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4187" y="14846104"/>
                <a:ext cx="8280433" cy="9356888"/>
              </a:xfrm>
              <a:prstGeom prst="rect">
                <a:avLst/>
              </a:prstGeom>
            </p:spPr>
          </p:pic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93219B12-6638-4195-9095-35D929521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02329" y="15467946"/>
                <a:ext cx="3440539" cy="1667501"/>
              </a:xfrm>
              <a:prstGeom prst="rect">
                <a:avLst/>
              </a:prstGeom>
            </p:spPr>
          </p:pic>
        </p:grp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1BBB0A4-94F5-4097-B068-83689160ABD2}"/>
                </a:ext>
              </a:extLst>
            </p:cNvPr>
            <p:cNvSpPr txBox="1"/>
            <p:nvPr/>
          </p:nvSpPr>
          <p:spPr>
            <a:xfrm>
              <a:off x="58283" y="23806635"/>
              <a:ext cx="8121573" cy="32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Abb. 6</a:t>
              </a:r>
              <a:r>
                <a:rPr lang="de-DE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Grundwasserspiegel Änderung 2015-2018. </a:t>
              </a:r>
              <a:r>
                <a:rPr lang="de-DE" cap="small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gicima 2018 </a:t>
              </a:r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1751616-CD5C-455D-8784-20A1B4728369}"/>
              </a:ext>
            </a:extLst>
          </p:cNvPr>
          <p:cNvSpPr/>
          <p:nvPr/>
        </p:nvSpPr>
        <p:spPr>
          <a:xfrm>
            <a:off x="593151" y="35562127"/>
            <a:ext cx="2372309" cy="10010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Interaktive Karte: Grundwasserdaten in Kalifornien</a:t>
            </a:r>
          </a:p>
        </p:txBody>
      </p:sp>
      <p:sp>
        <p:nvSpPr>
          <p:cNvPr id="36" name="Pfeil: nach links gekrümmt 35">
            <a:extLst>
              <a:ext uri="{FF2B5EF4-FFF2-40B4-BE49-F238E27FC236}">
                <a16:creationId xmlns:a16="http://schemas.microsoft.com/office/drawing/2014/main" id="{536F3867-348C-46A7-8424-37580433C2CC}"/>
              </a:ext>
            </a:extLst>
          </p:cNvPr>
          <p:cNvSpPr/>
          <p:nvPr/>
        </p:nvSpPr>
        <p:spPr>
          <a:xfrm>
            <a:off x="2371664" y="36340894"/>
            <a:ext cx="665725" cy="952799"/>
          </a:xfrm>
          <a:prstGeom prst="curvedLeftArrow">
            <a:avLst>
              <a:gd name="adj1" fmla="val 25000"/>
              <a:gd name="adj2" fmla="val 50000"/>
              <a:gd name="adj3" fmla="val 4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Scan Me">
            <a:extLst>
              <a:ext uri="{FF2B5EF4-FFF2-40B4-BE49-F238E27FC236}">
                <a16:creationId xmlns:a16="http://schemas.microsoft.com/office/drawing/2014/main" id="{D7FC7142-5DAB-43D2-B424-0A2C762E7EA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0258" y="36498257"/>
            <a:ext cx="2175022" cy="2248516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0027E5D4-C2E6-4297-9FEF-7C346773695D}"/>
              </a:ext>
            </a:extLst>
          </p:cNvPr>
          <p:cNvGrpSpPr/>
          <p:nvPr/>
        </p:nvGrpSpPr>
        <p:grpSpPr>
          <a:xfrm>
            <a:off x="-10468" y="15508377"/>
            <a:ext cx="9154088" cy="11794062"/>
            <a:chOff x="41273" y="14868589"/>
            <a:chExt cx="8543858" cy="10382672"/>
          </a:xfrm>
        </p:grpSpPr>
        <p:pic>
          <p:nvPicPr>
            <p:cNvPr id="23" name="Grafik 2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827396A0-E4C3-4054-B2D5-D7560FA4E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044"/>
            <a:stretch/>
          </p:blipFill>
          <p:spPr>
            <a:xfrm>
              <a:off x="41273" y="14868589"/>
              <a:ext cx="8543858" cy="9375435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F507BE-B020-413D-B972-4834FF8EC985}"/>
                </a:ext>
              </a:extLst>
            </p:cNvPr>
            <p:cNvSpPr txBox="1"/>
            <p:nvPr/>
          </p:nvSpPr>
          <p:spPr>
            <a:xfrm>
              <a:off x="47105" y="24194575"/>
              <a:ext cx="4444248" cy="105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Abb. 5</a:t>
              </a:r>
              <a:r>
                <a:rPr lang="de-DE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Mandelanbauflächen und Mandelproduktion im Central Valley für 2018/2019. Eigene Darstellung nach Daten von </a:t>
              </a:r>
              <a:r>
                <a:rPr lang="de-DE" cap="small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Almond Board </a:t>
              </a:r>
              <a:r>
                <a:rPr lang="de-DE" cap="small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</a:t>
              </a:r>
              <a:r>
                <a:rPr lang="de-DE" cap="small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California 2019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1284B2B-D6E0-4CB3-BFE8-24C76853050C}"/>
              </a:ext>
            </a:extLst>
          </p:cNvPr>
          <p:cNvGrpSpPr/>
          <p:nvPr/>
        </p:nvGrpSpPr>
        <p:grpSpPr>
          <a:xfrm>
            <a:off x="4949518" y="26206830"/>
            <a:ext cx="23651158" cy="13753424"/>
            <a:chOff x="5072495" y="25687697"/>
            <a:chExt cx="23651158" cy="13753424"/>
          </a:xfrm>
        </p:grpSpPr>
        <p:graphicFrame>
          <p:nvGraphicFramePr>
            <p:cNvPr id="45" name="Diagramm 44">
              <a:extLst>
                <a:ext uri="{FF2B5EF4-FFF2-40B4-BE49-F238E27FC236}">
                  <a16:creationId xmlns:a16="http://schemas.microsoft.com/office/drawing/2014/main" id="{DC4B2A46-C4CC-4F43-B691-968CFB3026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1732461"/>
                </p:ext>
              </p:extLst>
            </p:nvPr>
          </p:nvGraphicFramePr>
          <p:xfrm>
            <a:off x="7914485" y="27926771"/>
            <a:ext cx="18483262" cy="21177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57" name="Diagramm 56">
              <a:extLst>
                <a:ext uri="{FF2B5EF4-FFF2-40B4-BE49-F238E27FC236}">
                  <a16:creationId xmlns:a16="http://schemas.microsoft.com/office/drawing/2014/main" id="{A2FDFFF0-A554-634D-8A40-C9DF8DA577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6594413"/>
                </p:ext>
              </p:extLst>
            </p:nvPr>
          </p:nvGraphicFramePr>
          <p:xfrm>
            <a:off x="5072495" y="34747442"/>
            <a:ext cx="20729993" cy="21879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58" name="Diagramm 57">
              <a:extLst>
                <a:ext uri="{FF2B5EF4-FFF2-40B4-BE49-F238E27FC236}">
                  <a16:creationId xmlns:a16="http://schemas.microsoft.com/office/drawing/2014/main" id="{ABF826E4-48A6-9746-87D9-AE84EA9E32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788728"/>
                </p:ext>
              </p:extLst>
            </p:nvPr>
          </p:nvGraphicFramePr>
          <p:xfrm>
            <a:off x="5081538" y="37066170"/>
            <a:ext cx="23642115" cy="23749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59" name="Diagramm 58">
              <a:extLst>
                <a:ext uri="{FF2B5EF4-FFF2-40B4-BE49-F238E27FC236}">
                  <a16:creationId xmlns:a16="http://schemas.microsoft.com/office/drawing/2014/main" id="{478FA90A-E0C2-1C41-A703-0F5B2B4830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3538991"/>
                </p:ext>
              </p:extLst>
            </p:nvPr>
          </p:nvGraphicFramePr>
          <p:xfrm>
            <a:off x="7968807" y="25687697"/>
            <a:ext cx="19690210" cy="2081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50" name="Diagramm 49">
              <a:extLst>
                <a:ext uri="{FF2B5EF4-FFF2-40B4-BE49-F238E27FC236}">
                  <a16:creationId xmlns:a16="http://schemas.microsoft.com/office/drawing/2014/main" id="{49E39095-ABB4-6D46-99D3-911C33B86A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7832601"/>
                </p:ext>
              </p:extLst>
            </p:nvPr>
          </p:nvGraphicFramePr>
          <p:xfrm>
            <a:off x="8583242" y="30258988"/>
            <a:ext cx="17561946" cy="20240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63" name="Diagramm 62">
              <a:extLst>
                <a:ext uri="{FF2B5EF4-FFF2-40B4-BE49-F238E27FC236}">
                  <a16:creationId xmlns:a16="http://schemas.microsoft.com/office/drawing/2014/main" id="{0576B8E2-B18E-4A8F-8ECC-F2608DCE04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5790419"/>
                </p:ext>
              </p:extLst>
            </p:nvPr>
          </p:nvGraphicFramePr>
          <p:xfrm>
            <a:off x="10812669" y="32480509"/>
            <a:ext cx="17561946" cy="21231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</p:grpSp>
      <p:sp>
        <p:nvSpPr>
          <p:cNvPr id="51" name="Richtungspfeil 50">
            <a:extLst>
              <a:ext uri="{FF2B5EF4-FFF2-40B4-BE49-F238E27FC236}">
                <a16:creationId xmlns:a16="http://schemas.microsoft.com/office/drawing/2014/main" id="{47DC5CED-645B-7043-896B-E94CB1639A16}"/>
              </a:ext>
            </a:extLst>
          </p:cNvPr>
          <p:cNvSpPr/>
          <p:nvPr/>
        </p:nvSpPr>
        <p:spPr>
          <a:xfrm>
            <a:off x="0" y="3995764"/>
            <a:ext cx="20898568" cy="10943022"/>
          </a:xfrm>
          <a:prstGeom prst="homePlate">
            <a:avLst/>
          </a:prstGeom>
          <a:solidFill>
            <a:srgbClr val="185B54">
              <a:alpha val="18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C0DB149-B887-EE44-83CB-3A45AA6AFB3F}"/>
              </a:ext>
            </a:extLst>
          </p:cNvPr>
          <p:cNvSpPr txBox="1"/>
          <p:nvPr/>
        </p:nvSpPr>
        <p:spPr>
          <a:xfrm>
            <a:off x="128202" y="4634404"/>
            <a:ext cx="156256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Klimatische Ausgangssituation in Kalifornien: </a:t>
            </a:r>
            <a:r>
              <a:rPr lang="de-DE" sz="2400" b="1" dirty="0"/>
              <a:t>mediterranes Klima </a:t>
            </a:r>
            <a:r>
              <a:rPr lang="de-DE" sz="2400" dirty="0"/>
              <a:t>mit langen, trockenen Sommerperioden und regenreichen Wintern </a:t>
            </a: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dirty="0">
                <a:sym typeface="Wingdings" panose="05000000000000000000" pitchFamily="2" charset="2"/>
              </a:rPr>
              <a:t>Anpassung an die saisonalen Schwankungen mit </a:t>
            </a:r>
            <a:r>
              <a:rPr lang="de-DE" sz="2400" b="1" dirty="0">
                <a:sym typeface="Wingdings" panose="05000000000000000000" pitchFamily="2" charset="2"/>
              </a:rPr>
              <a:t>Wasserreservoiren </a:t>
            </a:r>
            <a:endParaRPr lang="de-DE" sz="2400" b="1" cap="smal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Vom regenreicheren Norden des Bundesstaates wird Wasser über kilometerlange </a:t>
            </a:r>
            <a:r>
              <a:rPr lang="de-DE" sz="2400" b="1" dirty="0">
                <a:sym typeface="Wingdings" panose="05000000000000000000" pitchFamily="2" charset="2"/>
              </a:rPr>
              <a:t>Aquädukte</a:t>
            </a:r>
            <a:r>
              <a:rPr lang="de-DE" sz="2400" dirty="0">
                <a:sym typeface="Wingdings" panose="05000000000000000000" pitchFamily="2" charset="2"/>
              </a:rPr>
              <a:t> in den trockeneren Süden transportiert, wo die sich die großen Ballungszentren und landwirtschaftliche Produktionsflächen befinden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Kaliforniens Wasserwirtschaft steht vor zahlreichen Herausforderungen: lange </a:t>
            </a:r>
            <a:r>
              <a:rPr lang="de-DE" sz="2400" b="1" dirty="0">
                <a:sym typeface="Wingdings" panose="05000000000000000000" pitchFamily="2" charset="2"/>
              </a:rPr>
              <a:t>Dürreperioden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b="1" dirty="0">
                <a:sym typeface="Wingdings" panose="05000000000000000000" pitchFamily="2" charset="2"/>
              </a:rPr>
              <a:t>Überflutungen</a:t>
            </a:r>
            <a:r>
              <a:rPr lang="de-DE" sz="2400" dirty="0">
                <a:sym typeface="Wingdings" panose="05000000000000000000" pitchFamily="2" charset="2"/>
              </a:rPr>
              <a:t>, großflächige </a:t>
            </a:r>
            <a:r>
              <a:rPr lang="de-DE" sz="2400" b="1" dirty="0">
                <a:sym typeface="Wingdings" panose="05000000000000000000" pitchFamily="2" charset="2"/>
              </a:rPr>
              <a:t>Brände</a:t>
            </a:r>
            <a:r>
              <a:rPr lang="de-DE" sz="2400" dirty="0">
                <a:sym typeface="Wingdings" panose="05000000000000000000" pitchFamily="2" charset="2"/>
              </a:rPr>
              <a:t>, eine schnell </a:t>
            </a:r>
            <a:r>
              <a:rPr lang="de-DE" sz="2400" b="1" dirty="0">
                <a:sym typeface="Wingdings" panose="05000000000000000000" pitchFamily="2" charset="2"/>
              </a:rPr>
              <a:t>wachsende Bevölkerung </a:t>
            </a:r>
            <a:r>
              <a:rPr lang="de-DE" sz="2400" dirty="0">
                <a:sym typeface="Wingdings" panose="05000000000000000000" pitchFamily="2" charset="2"/>
              </a:rPr>
              <a:t>und </a:t>
            </a:r>
            <a:r>
              <a:rPr lang="de-DE" sz="2400" b="1" dirty="0">
                <a:sym typeface="Wingdings" panose="05000000000000000000" pitchFamily="2" charset="2"/>
              </a:rPr>
              <a:t>veraltete Infrastruktur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cap="small" dirty="0" err="1">
                <a:solidFill>
                  <a:prstClr val="black"/>
                </a:solidFill>
                <a:sym typeface="Wingdings" panose="05000000000000000000" pitchFamily="2" charset="2"/>
              </a:rPr>
              <a:t>BMVi</a:t>
            </a:r>
            <a:r>
              <a:rPr lang="de-DE" cap="small" dirty="0">
                <a:solidFill>
                  <a:prstClr val="black"/>
                </a:solidFill>
                <a:sym typeface="Wingdings" panose="05000000000000000000" pitchFamily="2" charset="2"/>
              </a:rPr>
              <a:t> 2018 &amp; Lund et al. 2018</a:t>
            </a:r>
            <a:r>
              <a:rPr lang="de-DE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de-DE" cap="small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de-DE" sz="2400" b="1" dirty="0">
              <a:sym typeface="Wingdings" panose="05000000000000000000" pitchFamily="2" charset="2"/>
            </a:endParaRPr>
          </a:p>
          <a:p>
            <a:endParaRPr lang="de-DE" sz="20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49A19F-8B0B-6C4C-8D58-1E7B98D6FE40}"/>
              </a:ext>
            </a:extLst>
          </p:cNvPr>
          <p:cNvSpPr txBox="1"/>
          <p:nvPr/>
        </p:nvSpPr>
        <p:spPr>
          <a:xfrm>
            <a:off x="243817" y="149072"/>
            <a:ext cx="29762401" cy="70788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Albert-Ludwigs-Universität Freiburg                                                                                                                                                                          Institut für Physische Geographie </a:t>
            </a:r>
            <a:r>
              <a:rPr lang="de-DE" sz="2000" dirty="0"/>
              <a:t> 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                         Dozenten: Prof. Dr. Rüdiger Glaser, Michael Kahle   Fakultät für Umwelt und Natürliche Ressourcen                                                                                                                                                Modul: Schauplätze des Globalen Wandels                                                                                                                                                                Wintersemester 2019/2020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68362C-08F6-1A4A-9404-1D1FEFD9545B}"/>
              </a:ext>
            </a:extLst>
          </p:cNvPr>
          <p:cNvSpPr txBox="1"/>
          <p:nvPr/>
        </p:nvSpPr>
        <p:spPr>
          <a:xfrm>
            <a:off x="10485169" y="994119"/>
            <a:ext cx="17050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dirty="0">
                <a:solidFill>
                  <a:srgbClr val="185B54"/>
                </a:solidFill>
                <a:latin typeface="Snell Roundhand"/>
              </a:rPr>
              <a:t>California </a:t>
            </a:r>
            <a:r>
              <a:rPr lang="de-DE" sz="10000" dirty="0" err="1">
                <a:solidFill>
                  <a:srgbClr val="185B54"/>
                </a:solidFill>
                <a:latin typeface="Snell Roundhand"/>
              </a:rPr>
              <a:t>drilling</a:t>
            </a:r>
            <a:r>
              <a:rPr lang="de-DE" sz="10000" dirty="0">
                <a:solidFill>
                  <a:srgbClr val="185B54"/>
                </a:solidFill>
                <a:latin typeface="Snell Roundhand"/>
              </a:rPr>
              <a:t>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AA90F0-1821-4D41-96DB-7630AECEA9D4}"/>
              </a:ext>
            </a:extLst>
          </p:cNvPr>
          <p:cNvSpPr txBox="1"/>
          <p:nvPr/>
        </p:nvSpPr>
        <p:spPr>
          <a:xfrm>
            <a:off x="413724" y="2615196"/>
            <a:ext cx="29605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Welche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Nutzungskonflikte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um die Ressource Wasser finden aufgrund der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Wasserknappheit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in Kalifornien statt. Inwiefern wird die Problematik durch das häufigere Auftreten extremer Dürreperioden im Zuge des Klimawandels weiter verschärft und was sind mögliche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Lösungsansätze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1199F9-2C9C-8248-9566-AFEDB3C10FD6}"/>
              </a:ext>
            </a:extLst>
          </p:cNvPr>
          <p:cNvSpPr txBox="1"/>
          <p:nvPr/>
        </p:nvSpPr>
        <p:spPr>
          <a:xfrm>
            <a:off x="372995" y="3981853"/>
            <a:ext cx="873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185B54"/>
                </a:solidFill>
              </a:rPr>
              <a:t>Ausgangssituation &amp; Dürreperioden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A01A77E-2FC6-7E45-867E-41749C61F9BC}"/>
              </a:ext>
            </a:extLst>
          </p:cNvPr>
          <p:cNvSpPr/>
          <p:nvPr/>
        </p:nvSpPr>
        <p:spPr>
          <a:xfrm>
            <a:off x="131485" y="39962576"/>
            <a:ext cx="30018806" cy="238898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236395E-4327-9E47-9FD4-08322151C0D5}"/>
              </a:ext>
            </a:extLst>
          </p:cNvPr>
          <p:cNvSpPr txBox="1"/>
          <p:nvPr/>
        </p:nvSpPr>
        <p:spPr>
          <a:xfrm>
            <a:off x="131485" y="42402265"/>
            <a:ext cx="30018806" cy="369332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Referentinnen: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Sabine Luzia Freitag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(4721937),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Delphine Gruner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(3951611)																																												                         11.02.2020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F8D69AB-E833-4FF2-BB87-CD50010E1577}"/>
              </a:ext>
            </a:extLst>
          </p:cNvPr>
          <p:cNvSpPr txBox="1"/>
          <p:nvPr/>
        </p:nvSpPr>
        <p:spPr>
          <a:xfrm>
            <a:off x="196240" y="40034375"/>
            <a:ext cx="15373454" cy="27853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Literatur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Almond Board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California (2019):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Almond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Almanac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2019. Online unter: http://www.almonds.com/sites/default/files/Almanac_2019_Web_0.pdf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 (2019):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Durstige Mandeln: Kampf ums Wasser in Kalifornien. Online unter: www.ardmediathek.de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(2016): Kalifornien: Mit Technik gegen Dürre. Online unter: www.ardmediathek.de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Arte (2017):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USA: Der Südwesten dörrt aus. Online unter: https://www.arte.tv/de/videos/067150-000-A/usa-der-suedwesten-doerrt-aus/</a:t>
            </a:r>
          </a:p>
          <a:p>
            <a:pPr marL="360000" indent="-457200"/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BMVi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(2018): Wasserwirtschaft Kalifornien. Zielmarktanalyse 2018 mit Profilen der Marktakteure. Online unter: https://www.ixpos.de/IXPOS18/Content/_SharedDocs/Downloads_neu/BMWI-MEP/2018/bmwi-mep-marktstudie-usa-wasserwirtschaft.pdf?v=2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 (2018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 Big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questions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California. Online unter: https://www.cawaterchallenge.org/challenges/38/pages/overview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News Daily (2016):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Water Resources Shuts Down California Aqueduct for Repairs.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unter: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http://californiawaternewsdaily.com/infrastructure/department-of-water-resources-shuts-down-california-aqueduct-for-repairs/</a:t>
            </a:r>
          </a:p>
          <a:p>
            <a:pPr marL="360000" indent="-457200"/>
            <a:r>
              <a:rPr lang="en-US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Deutschlandfunkkultur</a:t>
            </a:r>
            <a:r>
              <a:rPr lang="en-US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(2014):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 Fluch ewigen Sonnenscheins: Wie Behörden der Jahrhundertdürre im Westen der USA begegnen.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https://www.deutschlandfunkkultur.de/kalifornien-der-fluch-ewigen-sonnenscheins.979.de.html?dram:article_id=293701</a:t>
            </a:r>
          </a:p>
          <a:p>
            <a:pPr marL="360000" indent="-457200"/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Gicima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(2018):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Groundwater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Information Center Interactive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Online unter: https://gis.water.ca.gov/app/gicima/</a:t>
            </a:r>
          </a:p>
          <a:p>
            <a:pPr marL="360000" lvl="0" indent="-457200"/>
            <a:r>
              <a:rPr lang="en-US" sz="1100" cap="small" dirty="0">
                <a:solidFill>
                  <a:prstClr val="black">
                    <a:lumMod val="50000"/>
                    <a:lumOff val="50000"/>
                  </a:prstClr>
                </a:solidFill>
              </a:rPr>
              <a:t>Hogan et al. (2017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): Unmanned aerial systems  for agriculture and natural resources. </a:t>
            </a:r>
            <a:r>
              <a:rPr lang="de-DE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Online unter: http://calag.ucanr.edu/archive/?type=pdf&amp;article=ca.2017a0002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Angeles Times (2019):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water year kicks off with surplus: California has greater reservoir storage than last year.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unter: https://www.latimes.com/california/story/2019-10-02/california-has-more-water-stored-than-it-did-this-time-last-year-officials-say</a:t>
            </a:r>
          </a:p>
          <a:p>
            <a:pPr marL="360000" indent="-457200"/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7BD4983D-5804-4C78-BD4B-F66F8A82890C}"/>
              </a:ext>
            </a:extLst>
          </p:cNvPr>
          <p:cNvGrpSpPr/>
          <p:nvPr/>
        </p:nvGrpSpPr>
        <p:grpSpPr>
          <a:xfrm>
            <a:off x="192584" y="7258682"/>
            <a:ext cx="16626222" cy="7395146"/>
            <a:chOff x="409073" y="6841846"/>
            <a:chExt cx="16626222" cy="7395146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8DC18470-8E97-43C9-88E1-58B7B4115EFB}"/>
                </a:ext>
              </a:extLst>
            </p:cNvPr>
            <p:cNvGrpSpPr/>
            <p:nvPr/>
          </p:nvGrpSpPr>
          <p:grpSpPr>
            <a:xfrm>
              <a:off x="481748" y="6841846"/>
              <a:ext cx="3854139" cy="4658003"/>
              <a:chOff x="481748" y="6841846"/>
              <a:chExt cx="3854139" cy="4658003"/>
            </a:xfrm>
          </p:grpSpPr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6A91C83D-F2A8-455C-9CC5-73F96A28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748" y="6841846"/>
                <a:ext cx="3854139" cy="465800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19E1F41C-0B9B-45DA-BBEB-4B9D6CC63CFF}"/>
                  </a:ext>
                </a:extLst>
              </p:cNvPr>
              <p:cNvGrpSpPr/>
              <p:nvPr/>
            </p:nvGrpSpPr>
            <p:grpSpPr>
              <a:xfrm>
                <a:off x="2100074" y="7087586"/>
                <a:ext cx="2083024" cy="1334654"/>
                <a:chOff x="2066288" y="7599094"/>
                <a:chExt cx="2083024" cy="1334654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127D6714-663E-44C7-A439-8BB0406F3091}"/>
                    </a:ext>
                  </a:extLst>
                </p:cNvPr>
                <p:cNvSpPr/>
                <p:nvPr/>
              </p:nvSpPr>
              <p:spPr>
                <a:xfrm>
                  <a:off x="2066288" y="7599094"/>
                  <a:ext cx="2083024" cy="1334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SzPct val="250000"/>
                  </a:pPr>
                  <a:r>
                    <a:rPr lang="de-DE" dirty="0">
                      <a:solidFill>
                        <a:schemeClr val="tx1"/>
                      </a:solidFill>
                    </a:rPr>
                    <a:t>	</a:t>
                  </a:r>
                  <a:r>
                    <a:rPr lang="de-DE" sz="1600" dirty="0">
                      <a:solidFill>
                        <a:schemeClr val="tx1"/>
                      </a:solidFill>
                    </a:rPr>
                    <a:t>Major Rivers</a:t>
                  </a:r>
                </a:p>
                <a:p>
                  <a:pPr>
                    <a:buSzPct val="250000"/>
                  </a:pPr>
                  <a:r>
                    <a:rPr lang="de-DE" sz="1600" dirty="0">
                      <a:solidFill>
                        <a:schemeClr val="tx1"/>
                      </a:solidFill>
                    </a:rPr>
                    <a:t>	State Projects</a:t>
                  </a:r>
                </a:p>
                <a:p>
                  <a:pPr>
                    <a:buSzPct val="250000"/>
                  </a:pPr>
                  <a:r>
                    <a:rPr lang="de-DE" sz="1600" dirty="0">
                      <a:solidFill>
                        <a:schemeClr val="tx1"/>
                      </a:solidFill>
                    </a:rPr>
                    <a:t>	Federal Projects</a:t>
                  </a:r>
                </a:p>
                <a:p>
                  <a:pPr>
                    <a:buSzPct val="250000"/>
                  </a:pPr>
                  <a:r>
                    <a:rPr lang="de-DE" sz="1600" dirty="0">
                      <a:solidFill>
                        <a:schemeClr val="tx1"/>
                      </a:solidFill>
                    </a:rPr>
                    <a:t>	</a:t>
                  </a:r>
                  <a:r>
                    <a:rPr lang="de-DE" sz="1600" dirty="0" err="1">
                      <a:solidFill>
                        <a:schemeClr val="tx1"/>
                      </a:solidFill>
                    </a:rPr>
                    <a:t>Local</a:t>
                  </a:r>
                  <a:r>
                    <a:rPr lang="de-DE" sz="1600" dirty="0">
                      <a:solidFill>
                        <a:schemeClr val="tx1"/>
                      </a:solidFill>
                    </a:rPr>
                    <a:t> Projects</a:t>
                  </a:r>
                </a:p>
              </p:txBody>
            </p:sp>
            <p:sp>
              <p:nvSpPr>
                <p:cNvPr id="26" name="Flussdiagramm: Verbinder 25">
                  <a:extLst>
                    <a:ext uri="{FF2B5EF4-FFF2-40B4-BE49-F238E27FC236}">
                      <a16:creationId xmlns:a16="http://schemas.microsoft.com/office/drawing/2014/main" id="{741DA939-2D72-4D8C-9621-534415305255}"/>
                    </a:ext>
                  </a:extLst>
                </p:cNvPr>
                <p:cNvSpPr/>
                <p:nvPr/>
              </p:nvSpPr>
              <p:spPr>
                <a:xfrm>
                  <a:off x="2245603" y="7780384"/>
                  <a:ext cx="212436" cy="212436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5" name="Flussdiagramm: Verbinder 84">
                  <a:extLst>
                    <a:ext uri="{FF2B5EF4-FFF2-40B4-BE49-F238E27FC236}">
                      <a16:creationId xmlns:a16="http://schemas.microsoft.com/office/drawing/2014/main" id="{C1B4BF3D-EEB3-4B02-A845-ECE92DBD3E8E}"/>
                    </a:ext>
                  </a:extLst>
                </p:cNvPr>
                <p:cNvSpPr/>
                <p:nvPr/>
              </p:nvSpPr>
              <p:spPr>
                <a:xfrm>
                  <a:off x="2245603" y="8043712"/>
                  <a:ext cx="212436" cy="212436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Flussdiagramm: Verbinder 85">
                  <a:extLst>
                    <a:ext uri="{FF2B5EF4-FFF2-40B4-BE49-F238E27FC236}">
                      <a16:creationId xmlns:a16="http://schemas.microsoft.com/office/drawing/2014/main" id="{EAEEB5B8-39B4-4CDB-909D-E66ACCA60AA4}"/>
                    </a:ext>
                  </a:extLst>
                </p:cNvPr>
                <p:cNvSpPr/>
                <p:nvPr/>
              </p:nvSpPr>
              <p:spPr>
                <a:xfrm>
                  <a:off x="2245603" y="8299928"/>
                  <a:ext cx="212436" cy="212436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Flussdiagramm: Verbinder 86">
                  <a:extLst>
                    <a:ext uri="{FF2B5EF4-FFF2-40B4-BE49-F238E27FC236}">
                      <a16:creationId xmlns:a16="http://schemas.microsoft.com/office/drawing/2014/main" id="{673B969E-994E-4935-8A96-23F31C06F6DC}"/>
                    </a:ext>
                  </a:extLst>
                </p:cNvPr>
                <p:cNvSpPr/>
                <p:nvPr/>
              </p:nvSpPr>
              <p:spPr>
                <a:xfrm>
                  <a:off x="2245603" y="8564044"/>
                  <a:ext cx="212436" cy="212436"/>
                </a:xfrm>
                <a:prstGeom prst="flowChartConnector">
                  <a:avLst/>
                </a:prstGeom>
                <a:solidFill>
                  <a:srgbClr val="15F3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B19648-A763-47C9-9D1B-0D934F18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369695" y="6873455"/>
              <a:ext cx="4097324" cy="458599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163D21F3-272A-40B4-BB40-8E29A94BB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560043" y="9563079"/>
              <a:ext cx="7623470" cy="46739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7A64C0C0-C9D6-4D74-9E6B-6A4A99AB1A25}"/>
                </a:ext>
              </a:extLst>
            </p:cNvPr>
            <p:cNvSpPr/>
            <p:nvPr/>
          </p:nvSpPr>
          <p:spPr>
            <a:xfrm>
              <a:off x="409073" y="10782750"/>
              <a:ext cx="2019337" cy="6015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accent3"/>
                  </a:solidFill>
                </a:rPr>
                <a:t>Abb. 1</a:t>
              </a:r>
              <a:r>
                <a:rPr lang="de-DE" sz="1200" dirty="0">
                  <a:solidFill>
                    <a:schemeClr val="accent3"/>
                  </a:solidFill>
                </a:rPr>
                <a:t>: Wassertransportprojekte. </a:t>
              </a:r>
              <a:r>
                <a:rPr lang="de-DE" sz="1200" cap="small" dirty="0">
                  <a:solidFill>
                    <a:schemeClr val="accent3"/>
                  </a:solidFill>
                </a:rPr>
                <a:t>Olson-</a:t>
              </a:r>
              <a:r>
                <a:rPr lang="de-DE" sz="1200" cap="small" dirty="0" err="1">
                  <a:solidFill>
                    <a:schemeClr val="accent3"/>
                  </a:solidFill>
                </a:rPr>
                <a:t>Raymer</a:t>
              </a:r>
              <a:r>
                <a:rPr lang="de-DE" sz="1200" cap="small" dirty="0">
                  <a:solidFill>
                    <a:schemeClr val="accent3"/>
                  </a:solidFill>
                </a:rPr>
                <a:t> 2014</a:t>
              </a: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C2D87908-3070-4DC0-8707-FAB10A6326B8}"/>
                </a:ext>
              </a:extLst>
            </p:cNvPr>
            <p:cNvSpPr/>
            <p:nvPr/>
          </p:nvSpPr>
          <p:spPr>
            <a:xfrm>
              <a:off x="4236624" y="10765416"/>
              <a:ext cx="4421896" cy="82417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2</a:t>
              </a:r>
              <a:r>
                <a:rPr lang="de-DE" sz="1200" i="1" dirty="0">
                  <a:solidFill>
                    <a:schemeClr val="bg1"/>
                  </a:solidFill>
                </a:rPr>
                <a:t>: </a:t>
              </a:r>
              <a:r>
                <a:rPr lang="de-DE" sz="1200" dirty="0">
                  <a:solidFill>
                    <a:schemeClr val="bg1"/>
                  </a:solidFill>
                </a:rPr>
                <a:t>California </a:t>
              </a:r>
              <a:r>
                <a:rPr lang="de-DE" sz="1200" dirty="0" err="1">
                  <a:solidFill>
                    <a:schemeClr val="bg1"/>
                  </a:solidFill>
                </a:rPr>
                <a:t>Aqueduct</a:t>
              </a:r>
              <a:r>
                <a:rPr lang="de-DE" sz="1200" dirty="0">
                  <a:solidFill>
                    <a:schemeClr val="bg1"/>
                  </a:solidFill>
                </a:rPr>
                <a:t>. </a:t>
              </a:r>
              <a:r>
                <a:rPr lang="de-DE" sz="1200" cap="small" dirty="0">
                  <a:solidFill>
                    <a:schemeClr val="bg1"/>
                  </a:solidFill>
                </a:rPr>
                <a:t>California </a:t>
              </a:r>
              <a:r>
                <a:rPr lang="de-DE" sz="1200" cap="small" dirty="0" err="1">
                  <a:solidFill>
                    <a:schemeClr val="bg1"/>
                  </a:solidFill>
                </a:rPr>
                <a:t>Water</a:t>
              </a:r>
              <a:r>
                <a:rPr lang="de-DE" sz="1200" cap="small" dirty="0">
                  <a:solidFill>
                    <a:schemeClr val="bg1"/>
                  </a:solidFill>
                </a:rPr>
                <a:t> News Daily 2016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A6BB5572-7BB9-40D9-B345-40E0C678D98D}"/>
                </a:ext>
              </a:extLst>
            </p:cNvPr>
            <p:cNvSpPr/>
            <p:nvPr/>
          </p:nvSpPr>
          <p:spPr>
            <a:xfrm>
              <a:off x="12126039" y="13636474"/>
              <a:ext cx="4909256" cy="4795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3:</a:t>
              </a:r>
              <a:r>
                <a:rPr lang="de-DE" sz="1200" b="1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Shasta Lake. </a:t>
              </a:r>
              <a:r>
                <a:rPr lang="de-DE" sz="1200" cap="small" dirty="0">
                  <a:solidFill>
                    <a:schemeClr val="bg1"/>
                  </a:solidFill>
                </a:rPr>
                <a:t>Los Angeles Times 2019</a:t>
              </a:r>
            </a:p>
          </p:txBody>
        </p: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D31258FD-EC5F-4ED3-981C-FABC9BA1D318}"/>
              </a:ext>
            </a:extLst>
          </p:cNvPr>
          <p:cNvSpPr txBox="1"/>
          <p:nvPr/>
        </p:nvSpPr>
        <p:spPr>
          <a:xfrm>
            <a:off x="45377" y="12284885"/>
            <a:ext cx="9221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b="1" dirty="0"/>
              <a:t>Ursachen für Dürreperioden</a:t>
            </a:r>
            <a:r>
              <a:rPr lang="de-DE" sz="2400" dirty="0"/>
              <a:t>: </a:t>
            </a:r>
            <a:r>
              <a:rPr lang="de-DE" sz="2400" b="1" dirty="0"/>
              <a:t>Niedrige Niederschlags- </a:t>
            </a:r>
            <a:r>
              <a:rPr lang="de-DE" sz="2400" dirty="0"/>
              <a:t>und </a:t>
            </a:r>
            <a:r>
              <a:rPr lang="de-DE" sz="2400" b="1" dirty="0"/>
              <a:t>Abfluss</a:t>
            </a:r>
            <a:r>
              <a:rPr lang="de-DE" sz="2400" dirty="0"/>
              <a:t>werte, </a:t>
            </a:r>
            <a:r>
              <a:rPr lang="de-DE" sz="2400" b="1" dirty="0"/>
              <a:t>geringe</a:t>
            </a:r>
            <a:r>
              <a:rPr lang="de-DE" sz="2400" dirty="0"/>
              <a:t> Höhe der </a:t>
            </a:r>
            <a:r>
              <a:rPr lang="de-DE" sz="2400" b="1" dirty="0"/>
              <a:t>Schneedecke</a:t>
            </a:r>
            <a:r>
              <a:rPr lang="de-DE" sz="2400" dirty="0"/>
              <a:t> und </a:t>
            </a:r>
            <a:r>
              <a:rPr lang="de-DE" sz="2400" b="1" dirty="0"/>
              <a:t>hohe</a:t>
            </a:r>
            <a:r>
              <a:rPr lang="de-DE" sz="2400" dirty="0"/>
              <a:t> </a:t>
            </a:r>
            <a:r>
              <a:rPr lang="de-DE" sz="2400" b="1" dirty="0"/>
              <a:t>Temperatur</a:t>
            </a:r>
            <a:r>
              <a:rPr lang="de-DE" sz="2400" dirty="0"/>
              <a:t>werte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Verschärfung der Dürresituation in Kalifornien durch den </a:t>
            </a:r>
            <a:r>
              <a:rPr lang="de-DE" sz="2400" b="1" dirty="0"/>
              <a:t>Klimawandel: häufigeres </a:t>
            </a:r>
            <a:r>
              <a:rPr lang="de-DE" sz="2400" dirty="0"/>
              <a:t>Auftreten und stärke</a:t>
            </a:r>
            <a:r>
              <a:rPr lang="de-DE" sz="2400" b="1" dirty="0"/>
              <a:t> Intensitäten </a:t>
            </a:r>
            <a:r>
              <a:rPr lang="de-DE" sz="2400" dirty="0"/>
              <a:t>zu erwarten  </a:t>
            </a:r>
            <a:r>
              <a:rPr lang="de-DE" dirty="0"/>
              <a:t> </a:t>
            </a:r>
            <a:r>
              <a:rPr lang="de-DE" cap="small" dirty="0"/>
              <a:t>(Lund et al. 2018)</a:t>
            </a:r>
          </a:p>
          <a:p>
            <a:endParaRPr lang="de-DE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98966D99-9314-46A3-AA05-E7476EEB3389}"/>
              </a:ext>
            </a:extLst>
          </p:cNvPr>
          <p:cNvGrpSpPr/>
          <p:nvPr/>
        </p:nvGrpSpPr>
        <p:grpSpPr>
          <a:xfrm>
            <a:off x="15121527" y="19416625"/>
            <a:ext cx="4256188" cy="1736607"/>
            <a:chOff x="6637722" y="29341023"/>
            <a:chExt cx="4256188" cy="1736607"/>
          </a:xfrm>
        </p:grpSpPr>
        <p:pic>
          <p:nvPicPr>
            <p:cNvPr id="28" name="Grafik 27" descr="Pflanze">
              <a:extLst>
                <a:ext uri="{FF2B5EF4-FFF2-40B4-BE49-F238E27FC236}">
                  <a16:creationId xmlns:a16="http://schemas.microsoft.com/office/drawing/2014/main" id="{1D360AF9-BB2A-4646-937B-93D2A81B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9157303" y="29341023"/>
              <a:ext cx="1736607" cy="1736607"/>
            </a:xfrm>
            <a:prstGeom prst="rect">
              <a:avLst/>
            </a:prstGeom>
          </p:spPr>
        </p:pic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DA7D46C7-DD96-4213-8BBC-03754FED8ED0}"/>
                </a:ext>
              </a:extLst>
            </p:cNvPr>
            <p:cNvSpPr/>
            <p:nvPr/>
          </p:nvSpPr>
          <p:spPr>
            <a:xfrm>
              <a:off x="6637722" y="29767484"/>
              <a:ext cx="3277200" cy="1142227"/>
            </a:xfrm>
            <a:prstGeom prst="roundRect">
              <a:avLst/>
            </a:prstGeom>
            <a:solidFill>
              <a:srgbClr val="185B54">
                <a:alpha val="50000"/>
              </a:srgbClr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Landwirtschaft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EA79F5F-A3FD-4828-9945-CD5895939C2D}"/>
              </a:ext>
            </a:extLst>
          </p:cNvPr>
          <p:cNvGrpSpPr/>
          <p:nvPr/>
        </p:nvGrpSpPr>
        <p:grpSpPr>
          <a:xfrm>
            <a:off x="25856091" y="16104612"/>
            <a:ext cx="4162228" cy="1657153"/>
            <a:chOff x="534010" y="25904491"/>
            <a:chExt cx="4162228" cy="1657153"/>
          </a:xfrm>
        </p:grpSpPr>
        <p:pic>
          <p:nvPicPr>
            <p:cNvPr id="37" name="Grafik 36" descr="Ort">
              <a:extLst>
                <a:ext uri="{FF2B5EF4-FFF2-40B4-BE49-F238E27FC236}">
                  <a16:creationId xmlns:a16="http://schemas.microsoft.com/office/drawing/2014/main" id="{16A5E736-5398-DF4F-BF1E-8ECF057B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039085" y="25904491"/>
              <a:ext cx="1657153" cy="1657153"/>
            </a:xfrm>
            <a:prstGeom prst="rect">
              <a:avLst/>
            </a:prstGeom>
          </p:spPr>
        </p:pic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B05AEA2-127C-4341-B48C-800C6220B8A7}"/>
                </a:ext>
              </a:extLst>
            </p:cNvPr>
            <p:cNvSpPr/>
            <p:nvPr/>
          </p:nvSpPr>
          <p:spPr>
            <a:xfrm>
              <a:off x="534010" y="26236338"/>
              <a:ext cx="3277200" cy="1142227"/>
            </a:xfrm>
            <a:prstGeom prst="roundRect">
              <a:avLst/>
            </a:prstGeom>
            <a:solidFill>
              <a:srgbClr val="185B54">
                <a:alpha val="50000"/>
              </a:srgbClr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Metropolen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B09C31D-FC13-4FCD-990E-9E82A180B573}"/>
              </a:ext>
            </a:extLst>
          </p:cNvPr>
          <p:cNvGrpSpPr/>
          <p:nvPr/>
        </p:nvGrpSpPr>
        <p:grpSpPr>
          <a:xfrm>
            <a:off x="19059553" y="23324236"/>
            <a:ext cx="4885738" cy="1483435"/>
            <a:chOff x="3137228" y="36933561"/>
            <a:chExt cx="4355706" cy="132526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3BBCF7B5-7C52-4776-BB6B-952F50AE5CCA}"/>
                </a:ext>
              </a:extLst>
            </p:cNvPr>
            <p:cNvSpPr/>
            <p:nvPr/>
          </p:nvSpPr>
          <p:spPr>
            <a:xfrm>
              <a:off x="3137228" y="36933561"/>
              <a:ext cx="3277200" cy="1142227"/>
            </a:xfrm>
            <a:prstGeom prst="roundRect">
              <a:avLst/>
            </a:prstGeom>
            <a:solidFill>
              <a:srgbClr val="185B54">
                <a:alpha val="50000"/>
              </a:srgbClr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Ländliche</a:t>
              </a:r>
              <a:r>
                <a:rPr lang="de-DE" dirty="0"/>
                <a:t> </a:t>
              </a:r>
              <a:r>
                <a:rPr lang="de-DE" sz="2800" dirty="0"/>
                <a:t>Regionen</a:t>
              </a:r>
            </a:p>
          </p:txBody>
        </p:sp>
        <p:pic>
          <p:nvPicPr>
            <p:cNvPr id="16" name="Grafik 15" descr="Bauernhofszenerie">
              <a:extLst>
                <a:ext uri="{FF2B5EF4-FFF2-40B4-BE49-F238E27FC236}">
                  <a16:creationId xmlns:a16="http://schemas.microsoft.com/office/drawing/2014/main" id="{9DDA5297-8D21-4421-89B4-F3696A775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6167667" y="36933561"/>
              <a:ext cx="1325267" cy="1325267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B236A64-A82C-4C3E-8456-CB2AA5E9DB02}"/>
              </a:ext>
            </a:extLst>
          </p:cNvPr>
          <p:cNvGrpSpPr/>
          <p:nvPr/>
        </p:nvGrpSpPr>
        <p:grpSpPr>
          <a:xfrm>
            <a:off x="15685714" y="16050030"/>
            <a:ext cx="4284611" cy="1384421"/>
            <a:chOff x="888968" y="32349360"/>
            <a:chExt cx="4284611" cy="1384421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D78FEDA-21D3-4741-9049-DB98BE2A6FE8}"/>
                </a:ext>
              </a:extLst>
            </p:cNvPr>
            <p:cNvSpPr/>
            <p:nvPr/>
          </p:nvSpPr>
          <p:spPr>
            <a:xfrm>
              <a:off x="888968" y="32591554"/>
              <a:ext cx="3277200" cy="1142227"/>
            </a:xfrm>
            <a:prstGeom prst="roundRect">
              <a:avLst/>
            </a:prstGeom>
            <a:solidFill>
              <a:srgbClr val="185B54">
                <a:alpha val="50000"/>
              </a:srgbClr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Politik</a:t>
              </a:r>
              <a:endParaRPr lang="de-DE" dirty="0"/>
            </a:p>
          </p:txBody>
        </p:sp>
        <p:pic>
          <p:nvPicPr>
            <p:cNvPr id="32" name="Grafik 31" descr="Dozent">
              <a:extLst>
                <a:ext uri="{FF2B5EF4-FFF2-40B4-BE49-F238E27FC236}">
                  <a16:creationId xmlns:a16="http://schemas.microsoft.com/office/drawing/2014/main" id="{4BBC27E3-4EF1-4D8B-88E4-F9C7A63AE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789158" y="32349360"/>
              <a:ext cx="1384421" cy="1384421"/>
            </a:xfrm>
            <a:prstGeom prst="rect">
              <a:avLst/>
            </a:prstGeom>
          </p:spPr>
        </p:pic>
      </p:grp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D2D56966-2391-4B26-A456-6EA3156F1123}"/>
              </a:ext>
            </a:extLst>
          </p:cNvPr>
          <p:cNvSpPr/>
          <p:nvPr/>
        </p:nvSpPr>
        <p:spPr>
          <a:xfrm>
            <a:off x="7974724" y="20208127"/>
            <a:ext cx="6694796" cy="2796359"/>
          </a:xfrm>
          <a:prstGeom prst="roundRect">
            <a:avLst/>
          </a:prstGeom>
          <a:solidFill>
            <a:srgbClr val="185B54"/>
          </a:solidFill>
          <a:ln>
            <a:solidFill>
              <a:srgbClr val="185B54"/>
            </a:solidFill>
          </a:ln>
          <a:effectLst>
            <a:glow rad="228600">
              <a:srgbClr val="185B54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Central Valley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Rund 20% des nationalen Grundwasserbedarfs wird durch das Abpumpen der Aquifere im Central Valley geliefert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Im Central Valley wird ¼ der nationalen Nahrungsmittel produziert	</a:t>
            </a:r>
            <a:r>
              <a:rPr lang="en-US" dirty="0"/>
              <a:t>     (</a:t>
            </a:r>
            <a:r>
              <a:rPr lang="en-US" cap="small" dirty="0"/>
              <a:t>USGS 2020</a:t>
            </a:r>
            <a:r>
              <a:rPr lang="en-US" dirty="0"/>
              <a:t>)</a:t>
            </a:r>
            <a:endParaRPr lang="de-DE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627BAD8-5ED8-4263-B7F2-BE0C793A0A38}"/>
              </a:ext>
            </a:extLst>
          </p:cNvPr>
          <p:cNvGrpSpPr/>
          <p:nvPr/>
        </p:nvGrpSpPr>
        <p:grpSpPr>
          <a:xfrm>
            <a:off x="17035035" y="3558592"/>
            <a:ext cx="13242911" cy="12156762"/>
            <a:chOff x="16911117" y="3838129"/>
            <a:chExt cx="13242911" cy="12156762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64B0A48B-C660-412D-A059-792B51A0CB85}"/>
                </a:ext>
              </a:extLst>
            </p:cNvPr>
            <p:cNvGrpSpPr/>
            <p:nvPr/>
          </p:nvGrpSpPr>
          <p:grpSpPr>
            <a:xfrm>
              <a:off x="16911117" y="4281021"/>
              <a:ext cx="13242911" cy="11713870"/>
              <a:chOff x="16911117" y="4281021"/>
              <a:chExt cx="13242911" cy="11713870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6710C891-744F-4631-91F2-64C67D1A1654}"/>
                  </a:ext>
                </a:extLst>
              </p:cNvPr>
              <p:cNvSpPr/>
              <p:nvPr/>
            </p:nvSpPr>
            <p:spPr>
              <a:xfrm>
                <a:off x="24578947" y="15286227"/>
                <a:ext cx="5575081" cy="70866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i="1" dirty="0">
                    <a:solidFill>
                      <a:schemeClr val="accent3"/>
                    </a:solidFill>
                  </a:rPr>
                  <a:t>Abb. 4: </a:t>
                </a:r>
                <a:r>
                  <a:rPr lang="de-DE" dirty="0">
                    <a:solidFill>
                      <a:schemeClr val="accent3"/>
                    </a:solidFill>
                  </a:rPr>
                  <a:t>Wasserstress-Risiko der einzelnen US-Bundesstaaten. </a:t>
                </a:r>
                <a:r>
                  <a:rPr lang="de-DE" cap="small" dirty="0">
                    <a:solidFill>
                      <a:schemeClr val="accent3"/>
                    </a:solidFill>
                  </a:rPr>
                  <a:t>Washington Post 2019 </a:t>
                </a:r>
              </a:p>
            </p:txBody>
          </p:sp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7745B8A8-A374-4E11-9E30-010DA5FF8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8"/>
              <a:srcRect l="2128" t="1963" r="2435" b="3994"/>
              <a:stretch/>
            </p:blipFill>
            <p:spPr>
              <a:xfrm>
                <a:off x="16911117" y="4281021"/>
                <a:ext cx="13081127" cy="10943021"/>
              </a:xfrm>
              <a:prstGeom prst="rect">
                <a:avLst/>
              </a:prstGeom>
              <a:ln w="12700">
                <a:solidFill>
                  <a:schemeClr val="accent3"/>
                </a:solidFill>
              </a:ln>
            </p:spPr>
          </p:pic>
        </p:grp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A1EC73B-25E2-4CD7-B4A0-36CBC6253B05}"/>
                </a:ext>
              </a:extLst>
            </p:cNvPr>
            <p:cNvSpPr/>
            <p:nvPr/>
          </p:nvSpPr>
          <p:spPr>
            <a:xfrm>
              <a:off x="25564488" y="11490730"/>
              <a:ext cx="4390567" cy="3706084"/>
            </a:xfrm>
            <a:prstGeom prst="roundRect">
              <a:avLst/>
            </a:prstGeom>
            <a:solidFill>
              <a:srgbClr val="185B54">
                <a:alpha val="1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2400" dirty="0">
                  <a:solidFill>
                    <a:schemeClr val="tx1"/>
                  </a:solidFill>
                </a:rPr>
                <a:t> Das </a:t>
              </a:r>
              <a:r>
                <a:rPr lang="de-DE" sz="2400" b="1" dirty="0">
                  <a:solidFill>
                    <a:schemeClr val="tx1"/>
                  </a:solidFill>
                </a:rPr>
                <a:t>Risiko von Wasserstress </a:t>
              </a:r>
              <a:r>
                <a:rPr lang="de-DE" sz="2400" dirty="0">
                  <a:solidFill>
                    <a:schemeClr val="tx1"/>
                  </a:solidFill>
                </a:rPr>
                <a:t>wird in Kalifornien als </a:t>
              </a:r>
              <a:r>
                <a:rPr lang="de-DE" sz="2400" b="1" dirty="0">
                  <a:solidFill>
                    <a:schemeClr val="tx1"/>
                  </a:solidFill>
                </a:rPr>
                <a:t>Hoch</a:t>
              </a:r>
              <a:r>
                <a:rPr lang="de-DE" sz="2400" dirty="0">
                  <a:solidFill>
                    <a:schemeClr val="tx1"/>
                  </a:solidFill>
                </a:rPr>
                <a:t> eingeschätzt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2400" dirty="0">
                  <a:solidFill>
                    <a:schemeClr val="tx1"/>
                  </a:solidFill>
                </a:rPr>
                <a:t> Kalifornien besitzt von allen  US-Bundesstaaten die </a:t>
              </a:r>
              <a:r>
                <a:rPr lang="de-DE" sz="2400" b="1" dirty="0">
                  <a:solidFill>
                    <a:schemeClr val="tx1"/>
                  </a:solidFill>
                </a:rPr>
                <a:t>größte Bevölkerungszahl und </a:t>
              </a:r>
              <a:r>
                <a:rPr lang="de-DE" sz="2400" dirty="0">
                  <a:solidFill>
                    <a:schemeClr val="tx1"/>
                  </a:solidFill>
                </a:rPr>
                <a:t>hat den </a:t>
              </a:r>
              <a:r>
                <a:rPr lang="de-DE" sz="2400" b="1" dirty="0">
                  <a:solidFill>
                    <a:schemeClr val="tx1"/>
                  </a:solidFill>
                </a:rPr>
                <a:t>höchsten Wasserverbrauch</a:t>
              </a:r>
              <a:r>
                <a:rPr lang="de-DE" sz="2400" dirty="0">
                  <a:solidFill>
                    <a:schemeClr val="tx1"/>
                  </a:solidFill>
                </a:rPr>
                <a:t> pro Tag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2364A2D-E44A-4C92-AA40-AD73A38B118E}"/>
                </a:ext>
              </a:extLst>
            </p:cNvPr>
            <p:cNvSpPr/>
            <p:nvPr/>
          </p:nvSpPr>
          <p:spPr>
            <a:xfrm>
              <a:off x="24493158" y="3838129"/>
              <a:ext cx="5002021" cy="1906306"/>
            </a:xfrm>
            <a:prstGeom prst="roundRect">
              <a:avLst/>
            </a:prstGeom>
            <a:solidFill>
              <a:srgbClr val="185B54"/>
            </a:solidFill>
            <a:ln>
              <a:solidFill>
                <a:srgbClr val="185B54"/>
              </a:solidFill>
            </a:ln>
            <a:effectLst>
              <a:glow rad="228600">
                <a:srgbClr val="185B54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360 Liter </a:t>
              </a:r>
              <a:r>
                <a:rPr lang="de-DE" sz="2400" dirty="0">
                  <a:solidFill>
                    <a:schemeClr val="bg1"/>
                  </a:solidFill>
                </a:rPr>
                <a:t>Wasser</a:t>
              </a:r>
              <a:r>
                <a:rPr lang="de-DE" sz="3600" b="1" dirty="0">
                  <a:solidFill>
                    <a:srgbClr val="185B54"/>
                  </a:solidFill>
                </a:rPr>
                <a:t> </a:t>
              </a:r>
              <a:r>
                <a:rPr lang="de-DE" sz="2400" dirty="0"/>
                <a:t>verbraucht ein Durchschnittskalifornier pro Tag  </a:t>
              </a:r>
              <a:r>
                <a:rPr lang="de-DE" cap="small" dirty="0"/>
                <a:t>(BMWi 2018)</a:t>
              </a:r>
            </a:p>
          </p:txBody>
        </p:sp>
      </p:grp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249A3BB-0B6A-456D-A28E-F68DE5E7041F}"/>
              </a:ext>
            </a:extLst>
          </p:cNvPr>
          <p:cNvSpPr/>
          <p:nvPr/>
        </p:nvSpPr>
        <p:spPr>
          <a:xfrm>
            <a:off x="8846880" y="7373516"/>
            <a:ext cx="6995454" cy="2628195"/>
          </a:xfrm>
          <a:prstGeom prst="roundRect">
            <a:avLst/>
          </a:prstGeom>
          <a:solidFill>
            <a:srgbClr val="185B54"/>
          </a:solidFill>
          <a:effectLst>
            <a:glow rad="228600">
              <a:srgbClr val="185B54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Rund</a:t>
            </a:r>
            <a:r>
              <a:rPr lang="de-DE" sz="3200" dirty="0"/>
              <a:t> </a:t>
            </a:r>
            <a:r>
              <a:rPr lang="de-DE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75 %</a:t>
            </a:r>
            <a:r>
              <a:rPr lang="de-DE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dirty="0"/>
              <a:t>des jährlichen Niederschlags fällt nördlich von Sacramento</a:t>
            </a:r>
          </a:p>
          <a:p>
            <a:endParaRPr lang="de-DE" sz="2400" dirty="0"/>
          </a:p>
          <a:p>
            <a:r>
              <a:rPr lang="de-DE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Über 75 % </a:t>
            </a:r>
            <a:r>
              <a:rPr lang="de-DE" sz="2400" dirty="0"/>
              <a:t>des Wasserbedarfs liegt südlich davon</a:t>
            </a:r>
          </a:p>
          <a:p>
            <a:endParaRPr lang="de-DE" sz="2400" dirty="0"/>
          </a:p>
          <a:p>
            <a:r>
              <a:rPr lang="de-DE" dirty="0"/>
              <a:t>(</a:t>
            </a:r>
            <a:r>
              <a:rPr lang="de-DE" cap="small" dirty="0"/>
              <a:t>California </a:t>
            </a:r>
            <a:r>
              <a:rPr lang="de-DE" cap="small" dirty="0" err="1"/>
              <a:t>Water</a:t>
            </a:r>
            <a:r>
              <a:rPr lang="de-DE" cap="small" dirty="0"/>
              <a:t> Challenge 2018)</a:t>
            </a:r>
          </a:p>
        </p:txBody>
      </p:sp>
      <p:sp>
        <p:nvSpPr>
          <p:cNvPr id="20" name="Gewitterblitz 19">
            <a:extLst>
              <a:ext uri="{FF2B5EF4-FFF2-40B4-BE49-F238E27FC236}">
                <a16:creationId xmlns:a16="http://schemas.microsoft.com/office/drawing/2014/main" id="{0A136914-CFBC-48D5-AF54-49DBB773A731}"/>
              </a:ext>
            </a:extLst>
          </p:cNvPr>
          <p:cNvSpPr/>
          <p:nvPr/>
        </p:nvSpPr>
        <p:spPr>
          <a:xfrm rot="4258558">
            <a:off x="14874058" y="6091272"/>
            <a:ext cx="2184016" cy="2337288"/>
          </a:xfrm>
          <a:prstGeom prst="lightningBolt">
            <a:avLst/>
          </a:prstGeom>
          <a:solidFill>
            <a:schemeClr val="accent5">
              <a:alpha val="38000"/>
            </a:schemeClr>
          </a:solidFill>
          <a:ln>
            <a:solidFill>
              <a:srgbClr val="185B5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Pfeil: nach links und rechts 92">
            <a:extLst>
              <a:ext uri="{FF2B5EF4-FFF2-40B4-BE49-F238E27FC236}">
                <a16:creationId xmlns:a16="http://schemas.microsoft.com/office/drawing/2014/main" id="{4228675B-C75D-4DC5-A833-3C57A8C75515}"/>
              </a:ext>
            </a:extLst>
          </p:cNvPr>
          <p:cNvSpPr/>
          <p:nvPr/>
        </p:nvSpPr>
        <p:spPr>
          <a:xfrm rot="18174401">
            <a:off x="3364018" y="25404058"/>
            <a:ext cx="5600069" cy="2213289"/>
          </a:xfrm>
          <a:prstGeom prst="leftRightArrow">
            <a:avLst/>
          </a:prstGeom>
          <a:solidFill>
            <a:srgbClr val="185B54">
              <a:alpha val="70000"/>
            </a:srgbClr>
          </a:solidFill>
          <a:ln>
            <a:solidFill>
              <a:srgbClr val="185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Mandelanbau vs.</a:t>
            </a:r>
          </a:p>
          <a:p>
            <a:pPr algn="ctr"/>
            <a:r>
              <a:rPr lang="de-DE" sz="2400" dirty="0"/>
              <a:t>Absinkende Grundwasserspiegel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D903042-A4B1-4372-AFE3-8B653B72DF5B}"/>
              </a:ext>
            </a:extLst>
          </p:cNvPr>
          <p:cNvGrpSpPr/>
          <p:nvPr/>
        </p:nvGrpSpPr>
        <p:grpSpPr>
          <a:xfrm>
            <a:off x="10101054" y="17451966"/>
            <a:ext cx="2731592" cy="1215834"/>
            <a:chOff x="13968549" y="21356622"/>
            <a:chExt cx="3238500" cy="1409700"/>
          </a:xfrm>
        </p:grpSpPr>
        <p:pic>
          <p:nvPicPr>
            <p:cNvPr id="98" name="Grafik 97" descr="Ein Bild, das Nuss, Obst, Tisch, Teller enthält.&#10;&#10;Automatisch generierte Beschreibung">
              <a:extLst>
                <a:ext uri="{FF2B5EF4-FFF2-40B4-BE49-F238E27FC236}">
                  <a16:creationId xmlns:a16="http://schemas.microsoft.com/office/drawing/2014/main" id="{79300A46-BC5D-4AA0-B34D-B147263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13968549" y="21356622"/>
              <a:ext cx="3238500" cy="1409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84DBF74-E754-4425-84A9-AC021D49E798}"/>
                </a:ext>
              </a:extLst>
            </p:cNvPr>
            <p:cNvSpPr txBox="1"/>
            <p:nvPr/>
          </p:nvSpPr>
          <p:spPr>
            <a:xfrm>
              <a:off x="15090996" y="21681305"/>
              <a:ext cx="1242536" cy="749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</a:t>
              </a:r>
              <a:r>
                <a:rPr lang="de-DE" sz="3200" b="1" dirty="0">
                  <a:solidFill>
                    <a:schemeClr val="bg1"/>
                  </a:solidFill>
                </a:rPr>
                <a:t> kg</a:t>
              </a:r>
            </a:p>
          </p:txBody>
        </p:sp>
      </p:grpSp>
      <p:sp>
        <p:nvSpPr>
          <p:cNvPr id="107" name="Textfeld 106">
            <a:extLst>
              <a:ext uri="{FF2B5EF4-FFF2-40B4-BE49-F238E27FC236}">
                <a16:creationId xmlns:a16="http://schemas.microsoft.com/office/drawing/2014/main" id="{1C85B921-AE4B-4614-BD4C-155D142DAE4C}"/>
              </a:ext>
            </a:extLst>
          </p:cNvPr>
          <p:cNvSpPr txBox="1"/>
          <p:nvPr/>
        </p:nvSpPr>
        <p:spPr>
          <a:xfrm>
            <a:off x="7968057" y="16802968"/>
            <a:ext cx="251346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185B54"/>
                </a:solidFill>
              </a:rPr>
              <a:t>15.000 </a:t>
            </a:r>
            <a:r>
              <a:rPr lang="de-DE" sz="2800" dirty="0">
                <a:solidFill>
                  <a:srgbClr val="185B54"/>
                </a:solidFill>
              </a:rPr>
              <a:t>Liter Wasser für…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3E24DDB-4CF4-41BB-A806-B03E623D4453}"/>
              </a:ext>
            </a:extLst>
          </p:cNvPr>
          <p:cNvSpPr/>
          <p:nvPr/>
        </p:nvSpPr>
        <p:spPr>
          <a:xfrm>
            <a:off x="7308839" y="16308343"/>
            <a:ext cx="6157534" cy="3003045"/>
          </a:xfrm>
          <a:prstGeom prst="ellipse">
            <a:avLst/>
          </a:prstGeom>
          <a:solidFill>
            <a:srgbClr val="185B54">
              <a:alpha val="10000"/>
            </a:srgbClr>
          </a:solidFill>
          <a:ln>
            <a:solidFill>
              <a:srgbClr val="185B5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5BDF1B1-D056-4306-ABF3-08864FEA58AB}"/>
              </a:ext>
            </a:extLst>
          </p:cNvPr>
          <p:cNvSpPr txBox="1"/>
          <p:nvPr/>
        </p:nvSpPr>
        <p:spPr>
          <a:xfrm>
            <a:off x="8325854" y="18298468"/>
            <a:ext cx="14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small" dirty="0"/>
              <a:t>(ARD 2019)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9AE2CBC-37AE-4B8D-8B1D-146B6611272A}"/>
              </a:ext>
            </a:extLst>
          </p:cNvPr>
          <p:cNvSpPr txBox="1"/>
          <p:nvPr/>
        </p:nvSpPr>
        <p:spPr>
          <a:xfrm>
            <a:off x="15580569" y="40382918"/>
            <a:ext cx="14550417" cy="24622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Lund et al. (2018):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Lessons from California’s 2012–2016 Drought. Journal of Water Resources Planning and Management . Volume 144 Issue 10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 Geographic (2015):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Did L.A. Drop 96 Million ‘Shade Balls’ Into Its Water?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Online unter: https://www.nationalgeographic.com/news/2015/08/150812-shade-balls-los-angeles-California-drought-water-environment/</a:t>
            </a:r>
            <a:endParaRPr lang="de-DE" sz="11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Plastics News (2016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Angeles removing shade balls from some reservoirs. Online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https://www.plasticsnews.com/article/20160115/NEWS/160119829/los-angeles-removing-shade-balls-from-some-reservoirs		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Poseidon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(2016):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Carlsbad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Desalination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Project. Online unter: https://www.carlsbaddesal.com/uploads/1/0/0/4/100463770/pw_tour_boards_48x96_012916_webv4_1.pdf</a:t>
            </a:r>
          </a:p>
          <a:p>
            <a:pPr marL="360000" indent="-457200"/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Policy Institut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California (2019)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Reducing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drought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risks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rural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communities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Online unter: https://www.ppic.org/blog/reducing-drought-risks-in-rural-communities/</a:t>
            </a:r>
          </a:p>
          <a:p>
            <a:pPr marL="360000" indent="-457200"/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Redlands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Daily Facts (2014):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Experts offer advice for drought tolerant landscaping in Southern California. Online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https://www.redlandsdailyfacts.com/2014/10/14/experts-offer-advice-for-drought-tolerant-landscaping-in-southern-california/</a:t>
            </a:r>
          </a:p>
          <a:p>
            <a:r>
              <a:rPr lang="en-US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Sampson et al. (2015):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Synergistic Energy and Water Conservation Strategies in the Commercial Sector.</a:t>
            </a:r>
          </a:p>
          <a:p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(2020).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unter: https://saveourwater.com/</a:t>
            </a:r>
          </a:p>
          <a:p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USGS (2020):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California‘s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Central Valley. Online unter: https://ca.water.usgs.gov/projects/central-valley/about-central-valley.html</a:t>
            </a:r>
          </a:p>
          <a:p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Washington Post (2019):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the strain on our water. Online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https://www.washingtonpost.com/climate-environment/2019/08/06/mapping-strain-our-water/?arc404=true</a:t>
            </a:r>
          </a:p>
          <a:p>
            <a:r>
              <a:rPr lang="de-DE" sz="11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Welt (2015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 In Kalifornien tobt der Krieg ums Wasser längst. Online unter: https://www.welt.de/wirtschaft/article144907362/In-Kalifornien-tobt-der-Krieg-ums-Wasser-laengst.html</a:t>
            </a:r>
          </a:p>
          <a:p>
            <a:endParaRPr lang="de-DE" sz="11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11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11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Kreis: nicht ausgefüllt 113">
            <a:extLst>
              <a:ext uri="{FF2B5EF4-FFF2-40B4-BE49-F238E27FC236}">
                <a16:creationId xmlns:a16="http://schemas.microsoft.com/office/drawing/2014/main" id="{27936144-0195-461B-9EBF-2CE217903861}"/>
              </a:ext>
            </a:extLst>
          </p:cNvPr>
          <p:cNvSpPr/>
          <p:nvPr/>
        </p:nvSpPr>
        <p:spPr>
          <a:xfrm>
            <a:off x="16306310" y="16423967"/>
            <a:ext cx="12855580" cy="9458338"/>
          </a:xfrm>
          <a:prstGeom prst="donut">
            <a:avLst>
              <a:gd name="adj" fmla="val 5446"/>
            </a:avLst>
          </a:prstGeom>
          <a:solidFill>
            <a:srgbClr val="185B5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D17E1B-0C3D-4AF8-986A-7E6788D4B4D7}"/>
              </a:ext>
            </a:extLst>
          </p:cNvPr>
          <p:cNvSpPr txBox="1"/>
          <p:nvPr/>
        </p:nvSpPr>
        <p:spPr>
          <a:xfrm>
            <a:off x="15672583" y="17502881"/>
            <a:ext cx="52141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Ausrufung des </a:t>
            </a:r>
            <a:r>
              <a:rPr lang="de-DE" sz="3200" b="1" dirty="0">
                <a:solidFill>
                  <a:srgbClr val="185B54"/>
                </a:solidFill>
              </a:rPr>
              <a:t>Notstandes </a:t>
            </a:r>
            <a:r>
              <a:rPr lang="de-DE" sz="2400" dirty="0"/>
              <a:t>am 17. Januar 2014 durch Gouverneur Jerry Brown </a:t>
            </a:r>
            <a:r>
              <a:rPr lang="de-DE" dirty="0"/>
              <a:t>(</a:t>
            </a:r>
            <a:r>
              <a:rPr lang="de-DE" cap="small" dirty="0"/>
              <a:t>Deutschlandfunkkultur 2014)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Wassereinsparungsgesetze 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047BDD0-4FB5-4E45-9726-52792E9DCF08}"/>
              </a:ext>
            </a:extLst>
          </p:cNvPr>
          <p:cNvSpPr txBox="1"/>
          <p:nvPr/>
        </p:nvSpPr>
        <p:spPr>
          <a:xfrm>
            <a:off x="15065963" y="21069269"/>
            <a:ext cx="4193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b="1" dirty="0"/>
              <a:t> </a:t>
            </a:r>
            <a:r>
              <a:rPr lang="de-DE" sz="3200" b="1" dirty="0">
                <a:solidFill>
                  <a:srgbClr val="185B54"/>
                </a:solidFill>
              </a:rPr>
              <a:t>80 %</a:t>
            </a:r>
            <a:r>
              <a:rPr lang="de-DE" sz="2400" dirty="0"/>
              <a:t> des kalifornischen Wassers wird in der Landwirtschaft verbraucht </a:t>
            </a:r>
            <a:r>
              <a:rPr lang="de-DE" dirty="0"/>
              <a:t>(ARD 2016)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Grundwasserentnahme, um den Bedarf zu decken</a:t>
            </a:r>
          </a:p>
          <a:p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CDDD5A79-554D-4F47-98C0-476DC623754A}"/>
              </a:ext>
            </a:extLst>
          </p:cNvPr>
          <p:cNvSpPr txBox="1"/>
          <p:nvPr/>
        </p:nvSpPr>
        <p:spPr>
          <a:xfrm>
            <a:off x="25572252" y="17706015"/>
            <a:ext cx="46941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b="1" dirty="0"/>
              <a:t> </a:t>
            </a:r>
            <a:r>
              <a:rPr lang="de-DE" sz="2400" dirty="0"/>
              <a:t>bis 2035 Bevölkerungswachstum auf </a:t>
            </a:r>
            <a:r>
              <a:rPr lang="de-DE" sz="3200" b="1" dirty="0">
                <a:solidFill>
                  <a:srgbClr val="185B54"/>
                </a:solidFill>
              </a:rPr>
              <a:t>45 Mio. Einwohner </a:t>
            </a:r>
            <a:r>
              <a:rPr lang="de-DE" sz="2400" dirty="0"/>
              <a:t>prognostiziert  </a:t>
            </a:r>
            <a:r>
              <a:rPr lang="de-DE" sz="2400" dirty="0">
                <a:sym typeface="Wingdings" panose="05000000000000000000" pitchFamily="2" charset="2"/>
              </a:rPr>
              <a:t> steigender Wasserbedarf   </a:t>
            </a:r>
            <a:r>
              <a:rPr lang="de-DE" cap="small" dirty="0">
                <a:sym typeface="Wingdings" panose="05000000000000000000" pitchFamily="2" charset="2"/>
              </a:rPr>
              <a:t>(</a:t>
            </a:r>
            <a:r>
              <a:rPr lang="de-DE" cap="small" dirty="0" err="1">
                <a:sym typeface="Wingdings" panose="05000000000000000000" pitchFamily="2" charset="2"/>
              </a:rPr>
              <a:t>BMVi</a:t>
            </a:r>
            <a:r>
              <a:rPr lang="de-DE" cap="small" dirty="0">
                <a:sym typeface="Wingdings" panose="05000000000000000000" pitchFamily="2" charset="2"/>
              </a:rPr>
              <a:t>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3200" b="1" dirty="0">
                <a:solidFill>
                  <a:srgbClr val="185B54"/>
                </a:solidFill>
                <a:sym typeface="Wingdings" panose="05000000000000000000" pitchFamily="2" charset="2"/>
              </a:rPr>
              <a:t>50 % </a:t>
            </a:r>
            <a:r>
              <a:rPr lang="de-DE" sz="2400" dirty="0">
                <a:sym typeface="Wingdings" panose="05000000000000000000" pitchFamily="2" charset="2"/>
              </a:rPr>
              <a:t>des Wasserverbrauchs in urbanen Räumen fällt auf die privaten Haushalte zurück		</a:t>
            </a:r>
            <a:r>
              <a:rPr lang="de-DE" cap="small" dirty="0">
                <a:sym typeface="Wingdings" panose="05000000000000000000" pitchFamily="2" charset="2"/>
              </a:rPr>
              <a:t>(Sampson et al. 2015)	</a:t>
            </a:r>
            <a:endParaRPr lang="de-DE" cap="small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9784E65-6F06-4AC4-99A7-7746BE62ADE2}"/>
              </a:ext>
            </a:extLst>
          </p:cNvPr>
          <p:cNvGrpSpPr/>
          <p:nvPr/>
        </p:nvGrpSpPr>
        <p:grpSpPr>
          <a:xfrm>
            <a:off x="26093652" y="21851980"/>
            <a:ext cx="4172791" cy="1156737"/>
            <a:chOff x="24894883" y="22337833"/>
            <a:chExt cx="4172791" cy="1156737"/>
          </a:xfrm>
        </p:grpSpPr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CC9A12DB-4190-4C73-89F1-DEA80D73C998}"/>
                </a:ext>
              </a:extLst>
            </p:cNvPr>
            <p:cNvSpPr/>
            <p:nvPr/>
          </p:nvSpPr>
          <p:spPr>
            <a:xfrm>
              <a:off x="24894883" y="22337833"/>
              <a:ext cx="3277200" cy="1142227"/>
            </a:xfrm>
            <a:prstGeom prst="roundRect">
              <a:avLst/>
            </a:prstGeom>
            <a:solidFill>
              <a:srgbClr val="185B54">
                <a:alpha val="50000"/>
              </a:srgbClr>
            </a:solidFill>
            <a:ln>
              <a:solidFill>
                <a:srgbClr val="185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Wasserversorger</a:t>
              </a:r>
            </a:p>
          </p:txBody>
        </p:sp>
        <p:pic>
          <p:nvPicPr>
            <p:cNvPr id="77" name="Grafik 76" descr="Werkzeuge">
              <a:extLst>
                <a:ext uri="{FF2B5EF4-FFF2-40B4-BE49-F238E27FC236}">
                  <a16:creationId xmlns:a16="http://schemas.microsoft.com/office/drawing/2014/main" id="{9D03EED6-F1C0-49E0-853E-F536DC1D0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7919348" y="22346244"/>
              <a:ext cx="1148326" cy="1148326"/>
            </a:xfrm>
            <a:prstGeom prst="rect">
              <a:avLst/>
            </a:prstGeom>
          </p:spPr>
        </p:pic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00B7F027-7BF8-4007-B858-F6BE416342A5}"/>
              </a:ext>
            </a:extLst>
          </p:cNvPr>
          <p:cNvSpPr txBox="1"/>
          <p:nvPr/>
        </p:nvSpPr>
        <p:spPr>
          <a:xfrm>
            <a:off x="25425522" y="23145064"/>
            <a:ext cx="484092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3200" b="1" dirty="0">
                <a:solidFill>
                  <a:srgbClr val="185B54"/>
                </a:solidFill>
                <a:sym typeface="Wingdings" panose="05000000000000000000" pitchFamily="2" charset="2"/>
              </a:rPr>
              <a:t>Engpässe</a:t>
            </a:r>
            <a:r>
              <a:rPr lang="de-DE" sz="2400" dirty="0">
                <a:sym typeface="Wingdings" panose="05000000000000000000" pitchFamily="2" charset="2"/>
              </a:rPr>
              <a:t> in der Wasserversorgung erwartet	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Öffentlichkeits- und Aufklärungsarbeit für bewussteren Wasserkonsum                </a:t>
            </a:r>
            <a:r>
              <a:rPr lang="de-DE" cap="small" dirty="0">
                <a:sym typeface="Wingdings" panose="05000000000000000000" pitchFamily="2" charset="2"/>
              </a:rPr>
              <a:t>(</a:t>
            </a:r>
            <a:r>
              <a:rPr lang="de-DE" cap="small" dirty="0" err="1">
                <a:sym typeface="Wingdings" panose="05000000000000000000" pitchFamily="2" charset="2"/>
              </a:rPr>
              <a:t>BMVi</a:t>
            </a:r>
            <a:r>
              <a:rPr lang="de-DE" cap="small" dirty="0">
                <a:sym typeface="Wingdings" panose="05000000000000000000" pitchFamily="2" charset="2"/>
              </a:rPr>
              <a:t>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79" name="Pfeil: nach links und rechts 78">
            <a:extLst>
              <a:ext uri="{FF2B5EF4-FFF2-40B4-BE49-F238E27FC236}">
                <a16:creationId xmlns:a16="http://schemas.microsoft.com/office/drawing/2014/main" id="{F3EF3037-2FE5-4584-9728-6474EBC25C0C}"/>
              </a:ext>
            </a:extLst>
          </p:cNvPr>
          <p:cNvSpPr/>
          <p:nvPr/>
        </p:nvSpPr>
        <p:spPr>
          <a:xfrm rot="3205636">
            <a:off x="20736615" y="14710091"/>
            <a:ext cx="3291445" cy="1368625"/>
          </a:xfrm>
          <a:prstGeom prst="leftRightArrow">
            <a:avLst>
              <a:gd name="adj1" fmla="val 37922"/>
              <a:gd name="adj2" fmla="val 50000"/>
            </a:avLst>
          </a:prstGeom>
          <a:solidFill>
            <a:srgbClr val="185B54">
              <a:alpha val="70000"/>
            </a:srgbClr>
          </a:solidFill>
          <a:ln>
            <a:solidFill>
              <a:srgbClr val="185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Pfeil: nach links gekrümmt 17">
            <a:extLst>
              <a:ext uri="{FF2B5EF4-FFF2-40B4-BE49-F238E27FC236}">
                <a16:creationId xmlns:a16="http://schemas.microsoft.com/office/drawing/2014/main" id="{AEB2EEF2-0E69-4CF1-A60F-1D38D5056D8A}"/>
              </a:ext>
            </a:extLst>
          </p:cNvPr>
          <p:cNvSpPr/>
          <p:nvPr/>
        </p:nvSpPr>
        <p:spPr>
          <a:xfrm>
            <a:off x="29619098" y="5117495"/>
            <a:ext cx="511888" cy="1608381"/>
          </a:xfrm>
          <a:prstGeom prst="curvedLeftArrow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903826DE-FA66-4590-BB2E-89B1739C2719}"/>
              </a:ext>
            </a:extLst>
          </p:cNvPr>
          <p:cNvGrpSpPr/>
          <p:nvPr/>
        </p:nvGrpSpPr>
        <p:grpSpPr>
          <a:xfrm>
            <a:off x="16779619" y="24673691"/>
            <a:ext cx="15552736" cy="16737954"/>
            <a:chOff x="23164186" y="23208580"/>
            <a:chExt cx="17403587" cy="17971130"/>
          </a:xfrm>
        </p:grpSpPr>
        <p:graphicFrame>
          <p:nvGraphicFramePr>
            <p:cNvPr id="123" name="Diagramm 122">
              <a:extLst>
                <a:ext uri="{FF2B5EF4-FFF2-40B4-BE49-F238E27FC236}">
                  <a16:creationId xmlns:a16="http://schemas.microsoft.com/office/drawing/2014/main" id="{45AA607F-2AEB-4B56-B1F5-9EC0C6DA21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6106473"/>
                </p:ext>
              </p:extLst>
            </p:nvPr>
          </p:nvGraphicFramePr>
          <p:xfrm>
            <a:off x="23164186" y="23208580"/>
            <a:ext cx="17403587" cy="17971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59D1E0E9-0022-4663-9150-5F20A55798A2}"/>
                </a:ext>
              </a:extLst>
            </p:cNvPr>
            <p:cNvSpPr/>
            <p:nvPr/>
          </p:nvSpPr>
          <p:spPr>
            <a:xfrm rot="20025471">
              <a:off x="31575253" y="38871958"/>
              <a:ext cx="2748372" cy="54534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11</a:t>
              </a:r>
              <a:r>
                <a:rPr lang="de-DE" sz="1200" dirty="0">
                  <a:solidFill>
                    <a:schemeClr val="bg1"/>
                  </a:solidFill>
                </a:rPr>
                <a:t>: Wassertanks. </a:t>
              </a:r>
              <a:r>
                <a:rPr lang="de-DE" sz="1200" cap="small" dirty="0">
                  <a:solidFill>
                    <a:schemeClr val="bg1"/>
                  </a:solidFill>
                </a:rPr>
                <a:t>Public Policy Institut </a:t>
              </a:r>
              <a:r>
                <a:rPr lang="de-DE" sz="1200" cap="small" dirty="0" err="1">
                  <a:solidFill>
                    <a:schemeClr val="bg1"/>
                  </a:solidFill>
                </a:rPr>
                <a:t>of</a:t>
              </a:r>
              <a:r>
                <a:rPr lang="de-DE" sz="1200" cap="small" dirty="0">
                  <a:solidFill>
                    <a:schemeClr val="bg1"/>
                  </a:solidFill>
                </a:rPr>
                <a:t> California 2019</a:t>
              </a:r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96399DDB-D7A9-42B7-9BEB-9F3567D16AAB}"/>
                </a:ext>
              </a:extLst>
            </p:cNvPr>
            <p:cNvSpPr/>
            <p:nvPr/>
          </p:nvSpPr>
          <p:spPr>
            <a:xfrm rot="19974073">
              <a:off x="35836012" y="38844293"/>
              <a:ext cx="2748371" cy="54534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12</a:t>
              </a:r>
              <a:r>
                <a:rPr lang="de-DE" sz="1200" i="1" dirty="0">
                  <a:solidFill>
                    <a:schemeClr val="bg1"/>
                  </a:solidFill>
                </a:rPr>
                <a:t>: </a:t>
              </a:r>
              <a:r>
                <a:rPr lang="de-DE" sz="1200" dirty="0">
                  <a:solidFill>
                    <a:schemeClr val="bg1"/>
                  </a:solidFill>
                </a:rPr>
                <a:t>Wasserstresstoleranter Garten</a:t>
              </a:r>
              <a:r>
                <a:rPr lang="de-DE" sz="1200" cap="small" dirty="0">
                  <a:solidFill>
                    <a:schemeClr val="bg1"/>
                  </a:solidFill>
                </a:rPr>
                <a:t>. Redlands Daily Facts 2014</a:t>
              </a:r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153FDC7C-7FA0-4227-8673-4FA4895BD0D9}"/>
                </a:ext>
              </a:extLst>
            </p:cNvPr>
            <p:cNvSpPr/>
            <p:nvPr/>
          </p:nvSpPr>
          <p:spPr>
            <a:xfrm rot="20021495">
              <a:off x="33816052" y="27986634"/>
              <a:ext cx="2650127" cy="395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7</a:t>
              </a:r>
              <a:r>
                <a:rPr lang="de-DE" sz="1200" i="1" dirty="0">
                  <a:solidFill>
                    <a:schemeClr val="bg1"/>
                  </a:solidFill>
                </a:rPr>
                <a:t>: </a:t>
              </a:r>
              <a:r>
                <a:rPr lang="de-DE" sz="1200" dirty="0">
                  <a:solidFill>
                    <a:schemeClr val="bg1"/>
                  </a:solidFill>
                </a:rPr>
                <a:t>Entsalzungsanlage. </a:t>
              </a:r>
              <a:r>
                <a:rPr lang="de-DE" sz="1200" cap="small" dirty="0">
                  <a:solidFill>
                    <a:schemeClr val="bg1"/>
                  </a:solidFill>
                </a:rPr>
                <a:t>Poseidon </a:t>
              </a:r>
              <a:r>
                <a:rPr lang="de-DE" sz="1200" cap="small" dirty="0" err="1">
                  <a:solidFill>
                    <a:schemeClr val="bg1"/>
                  </a:solidFill>
                </a:rPr>
                <a:t>Water</a:t>
              </a:r>
              <a:r>
                <a:rPr lang="de-DE" sz="1200" cap="small" dirty="0">
                  <a:solidFill>
                    <a:schemeClr val="bg1"/>
                  </a:solidFill>
                </a:rPr>
                <a:t> 2016</a:t>
              </a:r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4BD9CA93-1D02-4CF9-ABF8-204943E9F638}"/>
                </a:ext>
              </a:extLst>
            </p:cNvPr>
            <p:cNvSpPr/>
            <p:nvPr/>
          </p:nvSpPr>
          <p:spPr>
            <a:xfrm rot="20013159">
              <a:off x="31576661" y="31521029"/>
              <a:ext cx="2811324" cy="5453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8</a:t>
              </a:r>
              <a:r>
                <a:rPr lang="de-DE" sz="1200" dirty="0">
                  <a:solidFill>
                    <a:schemeClr val="bg1"/>
                  </a:solidFill>
                </a:rPr>
                <a:t>: Drohneneinsatz in der Landwirtschaft. </a:t>
              </a:r>
              <a:r>
                <a:rPr lang="de-DE" sz="1200" cap="small" dirty="0">
                  <a:solidFill>
                    <a:schemeClr val="bg1"/>
                  </a:solidFill>
                </a:rPr>
                <a:t>Hogan et al. 2017</a:t>
              </a:r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70D921BC-613E-4B97-AB6A-10C2DE8AED2A}"/>
                </a:ext>
              </a:extLst>
            </p:cNvPr>
            <p:cNvSpPr/>
            <p:nvPr/>
          </p:nvSpPr>
          <p:spPr>
            <a:xfrm rot="20028901">
              <a:off x="33615767" y="35336656"/>
              <a:ext cx="2804582" cy="3901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accent3"/>
                  </a:solidFill>
                </a:rPr>
                <a:t>Abb. 10</a:t>
              </a:r>
              <a:r>
                <a:rPr lang="de-DE" sz="1200" dirty="0">
                  <a:solidFill>
                    <a:schemeClr val="accent3"/>
                  </a:solidFill>
                </a:rPr>
                <a:t>: Save </a:t>
              </a:r>
              <a:r>
                <a:rPr lang="de-DE" sz="1200" dirty="0" err="1">
                  <a:solidFill>
                    <a:schemeClr val="accent3"/>
                  </a:solidFill>
                </a:rPr>
                <a:t>our</a:t>
              </a:r>
              <a:r>
                <a:rPr lang="de-DE" sz="1200" dirty="0">
                  <a:solidFill>
                    <a:schemeClr val="accent3"/>
                  </a:solidFill>
                </a:rPr>
                <a:t> </a:t>
              </a:r>
              <a:r>
                <a:rPr lang="de-DE" sz="1200" dirty="0" err="1">
                  <a:solidFill>
                    <a:schemeClr val="accent3"/>
                  </a:solidFill>
                </a:rPr>
                <a:t>Water</a:t>
              </a:r>
              <a:r>
                <a:rPr lang="de-DE" sz="1200" dirty="0">
                  <a:solidFill>
                    <a:schemeClr val="accent3"/>
                  </a:solidFill>
                </a:rPr>
                <a:t> Logo</a:t>
              </a:r>
              <a:r>
                <a:rPr lang="de-DE" sz="1200" cap="small" dirty="0">
                  <a:solidFill>
                    <a:schemeClr val="accent3"/>
                  </a:solidFill>
                </a:rPr>
                <a:t>. Save </a:t>
              </a:r>
              <a:r>
                <a:rPr lang="de-DE" sz="1200" cap="small" dirty="0" err="1">
                  <a:solidFill>
                    <a:schemeClr val="accent3"/>
                  </a:solidFill>
                </a:rPr>
                <a:t>our</a:t>
              </a:r>
              <a:r>
                <a:rPr lang="de-DE" sz="1200" cap="small" dirty="0">
                  <a:solidFill>
                    <a:schemeClr val="accent3"/>
                  </a:solidFill>
                </a:rPr>
                <a:t> </a:t>
              </a:r>
              <a:r>
                <a:rPr lang="de-DE" sz="1200" cap="small" dirty="0" err="1">
                  <a:solidFill>
                    <a:schemeClr val="accent3"/>
                  </a:solidFill>
                </a:rPr>
                <a:t>Water</a:t>
              </a:r>
              <a:r>
                <a:rPr lang="de-DE" sz="1200" cap="small" dirty="0">
                  <a:solidFill>
                    <a:schemeClr val="accent3"/>
                  </a:solidFill>
                </a:rPr>
                <a:t> 2020</a:t>
              </a:r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C0F14B05-0488-495A-AA98-9E08750E605F}"/>
                </a:ext>
              </a:extLst>
            </p:cNvPr>
            <p:cNvSpPr/>
            <p:nvPr/>
          </p:nvSpPr>
          <p:spPr>
            <a:xfrm rot="19918643">
              <a:off x="35742191" y="31671369"/>
              <a:ext cx="2845143" cy="3320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i="1" dirty="0">
                  <a:solidFill>
                    <a:schemeClr val="bg1"/>
                  </a:solidFill>
                </a:rPr>
                <a:t>Abb. 9</a:t>
              </a:r>
              <a:r>
                <a:rPr lang="de-DE" sz="1200" i="1" dirty="0">
                  <a:solidFill>
                    <a:schemeClr val="bg1"/>
                  </a:solidFill>
                </a:rPr>
                <a:t>: </a:t>
              </a:r>
              <a:r>
                <a:rPr lang="de-DE" sz="1200" dirty="0" err="1">
                  <a:solidFill>
                    <a:schemeClr val="bg1"/>
                  </a:solidFill>
                </a:rPr>
                <a:t>Shade</a:t>
              </a:r>
              <a:r>
                <a:rPr lang="de-DE" sz="1200" dirty="0">
                  <a:solidFill>
                    <a:schemeClr val="bg1"/>
                  </a:solidFill>
                </a:rPr>
                <a:t> Balls. </a:t>
              </a:r>
              <a:r>
                <a:rPr lang="de-DE" sz="1200" cap="small" dirty="0">
                  <a:solidFill>
                    <a:schemeClr val="bg1"/>
                  </a:solidFill>
                </a:rPr>
                <a:t>Plastic News 2016</a:t>
              </a:r>
            </a:p>
          </p:txBody>
        </p:sp>
      </p:grpSp>
      <p:sp>
        <p:nvSpPr>
          <p:cNvPr id="130" name="Textfeld 129">
            <a:extLst>
              <a:ext uri="{FF2B5EF4-FFF2-40B4-BE49-F238E27FC236}">
                <a16:creationId xmlns:a16="http://schemas.microsoft.com/office/drawing/2014/main" id="{716C8D6B-F6C9-4E1D-8465-744199E8577C}"/>
              </a:ext>
            </a:extLst>
          </p:cNvPr>
          <p:cNvSpPr txBox="1"/>
          <p:nvPr/>
        </p:nvSpPr>
        <p:spPr>
          <a:xfrm>
            <a:off x="11356128" y="25600580"/>
            <a:ext cx="361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185B54"/>
                </a:solidFill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45160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1526</Words>
  <Application>Microsoft Office PowerPoint</Application>
  <PresentationFormat>Benutzerdefiniert</PresentationFormat>
  <Paragraphs>110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Snell Roundhand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Gruner</dc:creator>
  <cp:lastModifiedBy>Sabine Freitag</cp:lastModifiedBy>
  <cp:revision>207</cp:revision>
  <cp:lastPrinted>2020-02-09T22:02:40Z</cp:lastPrinted>
  <dcterms:created xsi:type="dcterms:W3CDTF">2020-01-27T16:43:08Z</dcterms:created>
  <dcterms:modified xsi:type="dcterms:W3CDTF">2020-02-09T22:04:28Z</dcterms:modified>
</cp:coreProperties>
</file>