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4" r:id="rId2"/>
    <p:sldId id="504" r:id="rId3"/>
    <p:sldId id="258" r:id="rId4"/>
    <p:sldId id="257" r:id="rId5"/>
    <p:sldId id="267" r:id="rId6"/>
    <p:sldId id="281" r:id="rId7"/>
    <p:sldId id="329" r:id="rId8"/>
    <p:sldId id="280" r:id="rId9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58"/>
            <p14:sldId id="257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86" d="100"/>
          <a:sy n="86" d="100"/>
        </p:scale>
        <p:origin x="1339" y="58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19/11/2021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Numerical-Computing-in-Python-with-NumPy-and-SciPy/blob/master/Initial%20Value%20Problems.ipynb" TargetMode="External"/><Relationship Id="rId3" Type="http://schemas.openxmlformats.org/officeDocument/2006/relationships/hyperlink" Target="https://colab.research.google.com/github/coolernato/Numerical-Computing-in-Python-with-NumPy-and-SciPy/blob/master/What%20are%20NumPy%20and%20SciPy.ipynb" TargetMode="External"/><Relationship Id="rId7" Type="http://schemas.openxmlformats.org/officeDocument/2006/relationships/hyperlink" Target="https://colab.research.google.com/github/coolernato/Numerical-Computing-in-Python-with-NumPy-and-SciPy/blob/master/Built-In%20Function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Numerical-Computing-in-Python-with-NumPy-and-SciPy/blob/master/Calculus.ipynb" TargetMode="External"/><Relationship Id="rId11" Type="http://schemas.openxmlformats.org/officeDocument/2006/relationships/hyperlink" Target="https://colab.research.google.com/github/coolernato/Numerical-Computing-in-Python-with-NumPy-and-SciPy/blob/master/Projects.ipynb" TargetMode="External"/><Relationship Id="rId5" Type="http://schemas.openxmlformats.org/officeDocument/2006/relationships/hyperlink" Target="https://colab.research.google.com/github/coolernato/Numerical-Computing-in-Python-with-NumPy-and-SciPy/blob/master/Array%20Operations.ipynb" TargetMode="External"/><Relationship Id="rId10" Type="http://schemas.openxmlformats.org/officeDocument/2006/relationships/hyperlink" Target="https://colab.research.google.com/github/coolernato/Numerical-Computing-in-Python-with-NumPy-and-SciPy/blob/master/Performance%20Comparison.ipynb" TargetMode="External"/><Relationship Id="rId4" Type="http://schemas.openxmlformats.org/officeDocument/2006/relationships/hyperlink" Target="https://colab.research.google.com/github/coolernato/Numerical-Computing-in-Python-with-NumPy-and-SciPy/blob/master/Creating%20and%20Manipulating%20NumPy%20Arrays.ipynb" TargetMode="External"/><Relationship Id="rId9" Type="http://schemas.openxmlformats.org/officeDocument/2006/relationships/hyperlink" Target="https://colab.research.google.com/github/coolernato/Numerical-Computing-in-Python-with-NumPy-and-SciPy/blob/master/Other%20Features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6"/>
            <a:ext cx="8388117" cy="4587644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br>
              <a:rPr lang="en-GB" sz="2800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20" y="472966"/>
            <a:ext cx="5778764" cy="961696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01320" y="1631731"/>
            <a:ext cx="8490432" cy="4548352"/>
          </a:xfrm>
        </p:spPr>
        <p:txBody>
          <a:bodyPr lIns="91440" tIns="45720" rIns="91440" bIns="45720" anchor="t"/>
          <a:lstStyle/>
          <a:p>
            <a:r>
              <a:rPr lang="en-US" sz="2200" u="sng" dirty="0">
                <a:ea typeface="+mj-lt"/>
                <a:cs typeface="+mj-lt"/>
              </a:rPr>
              <a:t>Face coverings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200" dirty="0">
                <a:latin typeface="+mn-lt"/>
                <a:ea typeface="Calibri" panose="020F0502020204030204" pitchFamily="34" charset="0"/>
                <a:cs typeface="Times New Roman"/>
              </a:rPr>
              <a:t>You are expected to wear a face covering </a:t>
            </a:r>
            <a:endParaRPr lang="en-GB" sz="2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>
                <a:ea typeface="+mj-lt"/>
                <a:cs typeface="+mj-lt"/>
              </a:rPr>
              <a:t>Tutors will deliver their workshop 2 meters distance from </a:t>
            </a:r>
            <a:r>
              <a:rPr lang="en-US" sz="2200">
                <a:ea typeface="+mj-lt"/>
                <a:cs typeface="+mj-lt"/>
              </a:rPr>
              <a:t>you </a:t>
            </a:r>
            <a:endParaRPr lang="en-US" sz="2200" dirty="0">
              <a:ea typeface="+mj-lt"/>
              <a:cs typeface="+mj-lt"/>
            </a:endParaRPr>
          </a:p>
          <a:p>
            <a:endParaRPr lang="en-US" sz="2200" u="sng" dirty="0">
              <a:latin typeface="+mn-lt"/>
              <a:ea typeface="+mj-lt"/>
              <a:cs typeface="+mj-lt"/>
            </a:endParaRPr>
          </a:p>
          <a:p>
            <a:r>
              <a:rPr lang="en-US" sz="2200" u="sng" dirty="0">
                <a:latin typeface="+mn-lt"/>
                <a:ea typeface="+mj-lt"/>
                <a:cs typeface="+mj-lt"/>
              </a:rPr>
              <a:t>Hygiene</a:t>
            </a:r>
            <a:endParaRPr lang="en-GB" sz="2200" u="sng" dirty="0">
              <a:latin typeface="+mn-lt"/>
              <a:ea typeface="Calibri" panose="020F0502020204030204" pitchFamily="34" charset="0"/>
              <a:cs typeface="Times New Rom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Where hand </a:t>
            </a:r>
            <a:r>
              <a:rPr lang="en-US" sz="2200" dirty="0" err="1"/>
              <a:t>sanitiser</a:t>
            </a:r>
            <a:r>
              <a:rPr lang="en-US" sz="2200" dirty="0"/>
              <a:t> is available, please use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Please wipe down any communal/shared course materials/equipment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090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01319" y="472966"/>
            <a:ext cx="5558047" cy="930165"/>
          </a:xfrm>
          <a:prstGeom prst="rect">
            <a:avLst/>
          </a:prstGeom>
        </p:spPr>
        <p:txBody>
          <a:bodyPr anchor="b"/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2"/>
                </a:solidFill>
                <a:latin typeface="+mj-lt"/>
                <a:ea typeface="+mj-ea"/>
                <a:cs typeface="MetaOT-Bold"/>
              </a:defRPr>
            </a:lvl1pPr>
          </a:lstStyle>
          <a:p>
            <a:r>
              <a:rPr lang="en-US" sz="3200" dirty="0">
                <a:solidFill>
                  <a:schemeClr val="accent3"/>
                </a:solidFill>
              </a:rPr>
              <a:t>Expectations:  Covid-safe teaching environments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9186" y="1450427"/>
            <a:ext cx="8797158" cy="4020208"/>
          </a:xfrm>
        </p:spPr>
        <p:txBody>
          <a:bodyPr lIns="91440" tIns="45720" rIns="91440" bIns="45720" anchor="t"/>
          <a:lstStyle/>
          <a:p>
            <a:r>
              <a:rPr lang="en-US" sz="2200" u="sng" dirty="0"/>
              <a:t>For the purpose of contact tracing</a:t>
            </a: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For our standard workshops: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will provide the CCT Hub with the complete list of attendees at this workshop</a:t>
            </a:r>
          </a:p>
          <a:p>
            <a:endParaRPr lang="en-US" sz="2200" dirty="0"/>
          </a:p>
          <a:p>
            <a:r>
              <a:rPr lang="en-US" sz="2200" dirty="0"/>
              <a:t>Where our workshops are held in lecture theatres: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You should keep a record of colleagues that you are sat in </a:t>
            </a:r>
            <a:r>
              <a:rPr lang="en-US" sz="2200"/>
              <a:t>close contact with </a:t>
            </a:r>
            <a:r>
              <a:rPr lang="en-US" sz="2200" dirty="0"/>
              <a:t>(within 2 meters)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65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Describe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key functionality and advantages of NumPy and SciPy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Utilise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NumPy arrays to store and perform operations on data sets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Locate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appropriate SciPy functions for a specific problem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basic programs using NumPy and SciPy to solve numerical problems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 lnSpcReduction="10000"/>
          </a:bodyPr>
          <a:lstStyle/>
          <a:p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3"/>
              </a:rPr>
              <a:t>What Are NumPy and SciPy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solidFill>
                  <a:srgbClr val="C9D1D9"/>
                </a:solidFill>
                <a:effectLst/>
                <a:latin typeface="+mj-lt"/>
                <a:hlinkClick r:id="rId4"/>
              </a:rPr>
              <a:t>Creating and Manipulating NumPy Arrays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5"/>
              </a:rPr>
              <a:t>Array Operations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6"/>
              </a:rPr>
              <a:t>Calculus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7"/>
              </a:rPr>
              <a:t>Built-In Functions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8"/>
              </a:rPr>
              <a:t>Initial Value Problems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9"/>
              </a:rPr>
              <a:t>Other Features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0"/>
              </a:rPr>
              <a:t>Performance Comparison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C9D1D9"/>
                </a:solidFill>
                <a:effectLst/>
                <a:latin typeface="+mj-lt"/>
                <a:hlinkClick r:id="rId11"/>
              </a:rPr>
              <a:t>Projects</a:t>
            </a:r>
            <a:endParaRPr lang="en-GB" b="0" i="0" dirty="0">
              <a:solidFill>
                <a:srgbClr val="C9D1D9"/>
              </a:solidFill>
              <a:effectLst/>
              <a:latin typeface="+mj-lt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Numerical Computing in Python with </a:t>
            </a:r>
            <a:r>
              <a:rPr lang="en-GB" dirty="0" err="1"/>
              <a:t>Numpy</a:t>
            </a:r>
            <a:r>
              <a:rPr lang="en-GB" dirty="0"/>
              <a:t> and </a:t>
            </a:r>
            <a:r>
              <a:rPr lang="en-GB" dirty="0" err="1"/>
              <a:t>Scipy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20685</TotalTime>
  <Words>314</Words>
  <Application>Microsoft Office PowerPoint</Application>
  <PresentationFormat>On-screen Show (4:3)</PresentationFormat>
  <Paragraphs>48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Frutiger LT Std 65 Bold</vt:lpstr>
      <vt:lpstr>Times New Roman</vt:lpstr>
      <vt:lpstr>Office Theme</vt:lpstr>
      <vt:lpstr>Numerical Computing in Python with Numpy and Scipy</vt:lpstr>
      <vt:lpstr>Important Information on Marking your Attendance on Inkpath 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PowerPoint Presentation</vt:lpstr>
      <vt:lpstr>PowerPoint Presentation</vt:lpstr>
      <vt:lpstr>Learning Outcomes</vt:lpstr>
      <vt:lpstr>Notebook Links</vt:lpstr>
      <vt:lpstr>Feedback</vt:lpstr>
      <vt:lpstr>Numerical Computing in Python with Numpy and Scipy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419</cp:revision>
  <cp:lastPrinted>2017-04-21T16:42:54Z</cp:lastPrinted>
  <dcterms:created xsi:type="dcterms:W3CDTF">2014-10-29T16:03:49Z</dcterms:created>
  <dcterms:modified xsi:type="dcterms:W3CDTF">2021-11-19T14:23:46Z</dcterms:modified>
</cp:coreProperties>
</file>