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jpeg" ContentType="image/jpeg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243713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219333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240" y="7364160"/>
            <a:ext cx="219333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57080" y="320940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57080" y="736416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240" y="736416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706212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3880" y="3209400"/>
            <a:ext cx="706212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49520" y="3209400"/>
            <a:ext cx="706212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049520" y="7364160"/>
            <a:ext cx="706212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3880" y="7364160"/>
            <a:ext cx="706212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18240" y="7364160"/>
            <a:ext cx="706212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240" y="3209400"/>
            <a:ext cx="2193336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21933360" cy="7954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160" cy="7954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57080" y="3209400"/>
            <a:ext cx="10703160" cy="7954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240" y="547200"/>
            <a:ext cx="2193336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240" y="736416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57080" y="3209400"/>
            <a:ext cx="10703160" cy="7954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160" cy="7954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57080" y="320940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57080" y="736416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57080" y="3209400"/>
            <a:ext cx="107031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240" y="7364160"/>
            <a:ext cx="21933360" cy="37940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240" y="547200"/>
            <a:ext cx="21933360" cy="2289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240" y="3209400"/>
            <a:ext cx="21933360" cy="7954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80920" y="5109840"/>
            <a:ext cx="13608360" cy="3902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2800" spc="494" strike="noStrike">
                <a:solidFill>
                  <a:srgbClr val="3bdac2"/>
                </a:solidFill>
                <a:uFill>
                  <a:solidFill>
                    <a:srgbClr val="ffffff"/>
                  </a:solidFill>
                </a:uFill>
                <a:latin typeface="Montserrat Semi Bold"/>
                <a:ea typeface="Montserrat Semi Bold"/>
              </a:rPr>
              <a:t>GLOBAL GIVING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800" spc="494" strike="noStrike">
                <a:solidFill>
                  <a:srgbClr val="3bdac2"/>
                </a:solidFill>
                <a:uFill>
                  <a:solidFill>
                    <a:srgbClr val="ffffff"/>
                  </a:solidFill>
                </a:uFill>
                <a:latin typeface="Montserrat Light"/>
                <a:ea typeface="Montserrat Light"/>
              </a:rPr>
              <a:t>Hackathon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1" descr=""/>
          <p:cNvPicPr/>
          <p:nvPr/>
        </p:nvPicPr>
        <p:blipFill>
          <a:blip r:embed="rId1"/>
          <a:stretch/>
        </p:blipFill>
        <p:spPr>
          <a:xfrm>
            <a:off x="8715240" y="3342960"/>
            <a:ext cx="6939720" cy="10173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 rot="18861600">
            <a:off x="10967760" y="99338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 rot="18861600">
            <a:off x="11183040" y="99316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 rot="18861600">
            <a:off x="11398680" y="99291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18861600">
            <a:off x="11614320" y="99345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18861600">
            <a:off x="11829600" y="99324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18861600">
            <a:off x="12045240" y="99378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8861600">
            <a:off x="12260880" y="99352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 rot="18861600">
            <a:off x="12476160" y="99331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 rot="18861600">
            <a:off x="12691800" y="99306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 rot="18861600">
            <a:off x="12907440" y="99360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rot="18861600">
            <a:off x="13122720" y="99338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rot="18861600">
            <a:off x="13338360" y="99313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 rot="18861600">
            <a:off x="10967760" y="97794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 rot="18861600">
            <a:off x="11183040" y="97772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 rot="18861600">
            <a:off x="11398680" y="97747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 rot="18861600">
            <a:off x="11614320" y="97801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 rot="18861600">
            <a:off x="11829600" y="97779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 rot="18861600">
            <a:off x="12045240" y="97833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 rot="18861600">
            <a:off x="12260880" y="97808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 rot="18861600">
            <a:off x="12476160" y="97786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 rot="18861600">
            <a:off x="12691800" y="97761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 rot="18861600">
            <a:off x="12907440" y="97815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 rot="18861600">
            <a:off x="13122720" y="97794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 rot="18861600">
            <a:off x="13338360" y="97768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8845920" y="11298960"/>
            <a:ext cx="6678720" cy="119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AU" sz="32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Joe, Dimitri, Shekhar, Dylan, Phil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817360" y="9716400"/>
            <a:ext cx="18735480" cy="189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 algn="ctr">
              <a:lnSpc>
                <a:spcPct val="150000"/>
              </a:lnSpc>
              <a:spcBef>
                <a:spcPts val="499"/>
              </a:spcBef>
            </a:pPr>
            <a:r>
              <a:rPr b="0" lang="en-AU" sz="44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Improve accessibility for GG partners so they can post updates on projects to keep their donors engaged.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7518240" y="7022880"/>
            <a:ext cx="423252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 algn="ctr"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Frequently, your initial font choice is taken out of your awesome hand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9110160" y="6042240"/>
            <a:ext cx="994320" cy="51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HELP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2642120" y="6989760"/>
            <a:ext cx="423252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 algn="ctr"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Frequently, your initial font choice is taken out of your awesome hand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3897800" y="6009480"/>
            <a:ext cx="1948320" cy="51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CHAT 24/7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2154600" y="6989760"/>
            <a:ext cx="423252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 algn="ctr"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Frequently, your initial font choice is taken out of your awesome hand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3691440" y="6009480"/>
            <a:ext cx="1166760" cy="51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HOME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3776040" y="4395240"/>
            <a:ext cx="990720" cy="9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9091800" y="4426200"/>
            <a:ext cx="990720" cy="9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14263200" y="4445640"/>
            <a:ext cx="990720" cy="90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19639440" y="4511880"/>
            <a:ext cx="990720" cy="9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18021240" y="6989760"/>
            <a:ext cx="423252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 algn="ctr"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Frequently, your initial font choice is taken out of your awesome hand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19242000" y="6009480"/>
            <a:ext cx="1588680" cy="51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MAILING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Line 14"/>
          <p:cNvSpPr/>
          <p:nvPr/>
        </p:nvSpPr>
        <p:spPr>
          <a:xfrm>
            <a:off x="12225600" y="4534920"/>
            <a:ext cx="360" cy="419112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5"/>
          <p:cNvSpPr/>
          <p:nvPr/>
        </p:nvSpPr>
        <p:spPr>
          <a:xfrm>
            <a:off x="17496000" y="4534920"/>
            <a:ext cx="360" cy="419112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16"/>
          <p:cNvSpPr/>
          <p:nvPr/>
        </p:nvSpPr>
        <p:spPr>
          <a:xfrm>
            <a:off x="6951240" y="4534920"/>
            <a:ext cx="360" cy="419112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7708320" y="1162800"/>
            <a:ext cx="9004680" cy="91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90000"/>
              </a:lnSpc>
            </a:pPr>
            <a:r>
              <a:rPr b="0" lang="en-AU" sz="6000" spc="-1" strike="noStrike">
                <a:solidFill>
                  <a:srgbClr val="51a8f9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What we tried to solve?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18"/>
          <p:cNvSpPr/>
          <p:nvPr/>
        </p:nvSpPr>
        <p:spPr>
          <a:xfrm>
            <a:off x="14159880" y="6833520"/>
            <a:ext cx="1043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19"/>
          <p:cNvSpPr/>
          <p:nvPr/>
        </p:nvSpPr>
        <p:spPr>
          <a:xfrm>
            <a:off x="19505520" y="6833520"/>
            <a:ext cx="1043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0"/>
          <p:cNvSpPr/>
          <p:nvPr/>
        </p:nvSpPr>
        <p:spPr>
          <a:xfrm>
            <a:off x="3723840" y="6833520"/>
            <a:ext cx="1043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1"/>
          <p:cNvSpPr/>
          <p:nvPr/>
        </p:nvSpPr>
        <p:spPr>
          <a:xfrm>
            <a:off x="9069480" y="6833520"/>
            <a:ext cx="104292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well-banner-2.jpg" descr=""/>
          <p:cNvPicPr/>
          <p:nvPr/>
        </p:nvPicPr>
        <p:blipFill>
          <a:blip r:embed="rId1"/>
          <a:srcRect l="0" t="19701" r="0" b="19701"/>
          <a:stretch/>
        </p:blipFill>
        <p:spPr>
          <a:xfrm>
            <a:off x="-9720" y="2476440"/>
            <a:ext cx="24386760" cy="65602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large_phone_75c05c4f-62c8-428d-b443-bbe907c3988d.jpg" descr=""/>
          <p:cNvPicPr/>
          <p:nvPr/>
        </p:nvPicPr>
        <p:blipFill>
          <a:blip r:embed="rId1"/>
          <a:stretch/>
        </p:blipFill>
        <p:spPr>
          <a:xfrm>
            <a:off x="6659280" y="-1382760"/>
            <a:ext cx="19693440" cy="20490840"/>
          </a:xfrm>
          <a:prstGeom prst="rect">
            <a:avLst/>
          </a:prstGeom>
          <a:ln w="1260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939240" y="6921360"/>
            <a:ext cx="6070320" cy="326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>
              <a:lnSpc>
                <a:spcPts val="498"/>
              </a:lnSpc>
              <a:spcBef>
                <a:spcPts val="499"/>
              </a:spcBef>
            </a:pPr>
            <a:r>
              <a:rPr b="0" lang="en-AU" sz="32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Using AWS services to get updates even from areas without any internet connectivity by integrating SMS with AWS cloud architecture.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 rot="18861600">
            <a:off x="1130040" y="52786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rot="18861600">
            <a:off x="1345320" y="52765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 rot="18861600">
            <a:off x="1560960" y="52740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 rot="18861600">
            <a:off x="1776240" y="52794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 rot="18861600">
            <a:off x="1991880" y="52772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 rot="18861600">
            <a:off x="2207520" y="52826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 rot="18861600">
            <a:off x="2422800" y="52801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 rot="18861600">
            <a:off x="2638440" y="52779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 rot="18861600">
            <a:off x="2854080" y="52754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 rot="18861600">
            <a:off x="3069360" y="52808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 rot="18861600">
            <a:off x="3285000" y="52786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 rot="18861600">
            <a:off x="3500640" y="52761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4"/>
          <p:cNvSpPr/>
          <p:nvPr/>
        </p:nvSpPr>
        <p:spPr>
          <a:xfrm rot="18861600">
            <a:off x="1130040" y="51242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5"/>
          <p:cNvSpPr/>
          <p:nvPr/>
        </p:nvSpPr>
        <p:spPr>
          <a:xfrm rot="18861600">
            <a:off x="1345320" y="51220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6"/>
          <p:cNvSpPr/>
          <p:nvPr/>
        </p:nvSpPr>
        <p:spPr>
          <a:xfrm rot="18861600">
            <a:off x="1560960" y="51195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7"/>
          <p:cNvSpPr/>
          <p:nvPr/>
        </p:nvSpPr>
        <p:spPr>
          <a:xfrm rot="18861600">
            <a:off x="1776240" y="512496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8"/>
          <p:cNvSpPr/>
          <p:nvPr/>
        </p:nvSpPr>
        <p:spPr>
          <a:xfrm rot="18861600">
            <a:off x="1991880" y="51228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9"/>
          <p:cNvSpPr/>
          <p:nvPr/>
        </p:nvSpPr>
        <p:spPr>
          <a:xfrm rot="18861600">
            <a:off x="2207520" y="51282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0"/>
          <p:cNvSpPr/>
          <p:nvPr/>
        </p:nvSpPr>
        <p:spPr>
          <a:xfrm rot="18861600">
            <a:off x="2422800" y="512568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1"/>
          <p:cNvSpPr/>
          <p:nvPr/>
        </p:nvSpPr>
        <p:spPr>
          <a:xfrm rot="18861600">
            <a:off x="2638440" y="51235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2"/>
          <p:cNvSpPr/>
          <p:nvPr/>
        </p:nvSpPr>
        <p:spPr>
          <a:xfrm rot="18861600">
            <a:off x="2854080" y="51210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3"/>
          <p:cNvSpPr/>
          <p:nvPr/>
        </p:nvSpPr>
        <p:spPr>
          <a:xfrm rot="18861600">
            <a:off x="3069360" y="512640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4"/>
          <p:cNvSpPr/>
          <p:nvPr/>
        </p:nvSpPr>
        <p:spPr>
          <a:xfrm rot="18861600">
            <a:off x="3285000" y="512424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5"/>
          <p:cNvSpPr/>
          <p:nvPr/>
        </p:nvSpPr>
        <p:spPr>
          <a:xfrm rot="18861600">
            <a:off x="3500640" y="5121720"/>
            <a:ext cx="63360" cy="633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>
            <a:off x="952200" y="1378440"/>
            <a:ext cx="5829120" cy="215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ts val="1058"/>
              </a:lnSpc>
            </a:pPr>
            <a:r>
              <a:rPr b="0" lang="en-AU" sz="6600" spc="494" strike="noStrike">
                <a:solidFill>
                  <a:srgbClr val="4db4d2"/>
                </a:solidFill>
                <a:uFill>
                  <a:solidFill>
                    <a:srgbClr val="ffffff"/>
                  </a:solidFill>
                </a:uFill>
                <a:latin typeface="Montserrat Ultra Light"/>
                <a:ea typeface="Montserrat Ultra Light"/>
              </a:rPr>
              <a:t>Our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r>
              <a:rPr b="0" lang="en-AU" sz="6600" spc="494" strike="noStrike">
                <a:solidFill>
                  <a:srgbClr val="4db4d2"/>
                </a:solidFill>
                <a:uFill>
                  <a:solidFill>
                    <a:srgbClr val="ffffff"/>
                  </a:solidFill>
                </a:uFill>
                <a:latin typeface="Montserrat Ultra Light"/>
                <a:ea typeface="Montserrat Ultra Light"/>
              </a:rPr>
              <a:t>Architecture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536040" y="6449400"/>
            <a:ext cx="6089400" cy="168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Expertly curated, best-in-class content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on WELL and human health in the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built environment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6436160" y="6449400"/>
            <a:ext cx="608940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Streamlined CE reporting experience with automated CE hour reporting to GBCI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2547080" y="10378080"/>
            <a:ext cx="608940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Learner-centric platform powered by peer reviews and informed by community perspectives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0572840" y="1328400"/>
            <a:ext cx="3276000" cy="91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90000"/>
              </a:lnSpc>
            </a:pPr>
            <a:r>
              <a:rPr b="0" lang="en-AU" sz="6000" spc="-1" strike="noStrike">
                <a:solidFill>
                  <a:srgbClr val="51a8f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Features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11296800" y="2505240"/>
            <a:ext cx="1828080" cy="136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8152920" y="8147160"/>
            <a:ext cx="99072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91919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14967360" y="8186760"/>
            <a:ext cx="1248840" cy="90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91919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11100240" y="4591440"/>
            <a:ext cx="990720" cy="900360"/>
          </a:xfrm>
          <a:custGeom>
            <a:avLst/>
            <a:gdLst/>
            <a:ahLst/>
            <a:rect l="l" t="t" r="r" b="b"/>
            <a:pathLst>
              <a:path w="21600" h="21583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91919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17963640" y="4575960"/>
            <a:ext cx="990720" cy="9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91919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9280440" y="5887080"/>
            <a:ext cx="493164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0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Best-in-class architecture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15329880" y="5887080"/>
            <a:ext cx="644364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0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Direct integration via GG website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8597520" y="9564840"/>
            <a:ext cx="101880" cy="56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3"/>
          <p:cNvSpPr/>
          <p:nvPr/>
        </p:nvSpPr>
        <p:spPr>
          <a:xfrm>
            <a:off x="12803760" y="9567000"/>
            <a:ext cx="622404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0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Powered by AWS Cloud Services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4"/>
          <p:cNvSpPr/>
          <p:nvPr/>
        </p:nvSpPr>
        <p:spPr>
          <a:xfrm>
            <a:off x="4681800" y="4546440"/>
            <a:ext cx="990720" cy="9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91919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5"/>
          <p:cNvSpPr/>
          <p:nvPr/>
        </p:nvSpPr>
        <p:spPr>
          <a:xfrm>
            <a:off x="2635920" y="6449400"/>
            <a:ext cx="6089400" cy="174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8720" rIns="108720" tIns="108720" bIns="108720"/>
          <a:p>
            <a:pPr>
              <a:lnSpc>
                <a:spcPts val="498"/>
              </a:lnSpc>
              <a:spcBef>
                <a:spcPts val="499"/>
              </a:spcBef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Ability to learn anytime from anywhere in the world with online and offline components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2698200" y="5887080"/>
            <a:ext cx="496548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0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Real time communication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4919400" y="9567000"/>
            <a:ext cx="724680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000" spc="-1" strike="noStrike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  <a:latin typeface="Poppins SemiBold"/>
                <a:ea typeface="Poppins SemiBold"/>
              </a:rPr>
              <a:t>Serverless architecture reduces costs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998080" y="6922080"/>
            <a:ext cx="4831920" cy="54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>
              <a:lnSpc>
                <a:spcPct val="100000"/>
              </a:lnSpc>
            </a:pPr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Personalised ‘donor wall’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37680" y="9399600"/>
            <a:ext cx="7849440" cy="54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>
              <a:lnSpc>
                <a:spcPct val="100000"/>
              </a:lnSpc>
            </a:pPr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Sharing charity updates via social media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958840" y="4755960"/>
            <a:ext cx="5962680" cy="54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>
              <a:lnSpc>
                <a:spcPct val="100000"/>
              </a:lnSpc>
            </a:pPr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Send donor emails via PinPoint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219400" y="4712760"/>
            <a:ext cx="63432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2219400" y="9356040"/>
            <a:ext cx="633960" cy="63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2219400" y="6878880"/>
            <a:ext cx="63432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6390720" y="1328400"/>
            <a:ext cx="11639520" cy="91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90000"/>
              </a:lnSpc>
            </a:pPr>
            <a:r>
              <a:rPr b="0" lang="en-AU" sz="6000" spc="-1" strike="noStrike">
                <a:solidFill>
                  <a:srgbClr val="51a8f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Future Scope for improvement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1296800" y="2505240"/>
            <a:ext cx="1828080" cy="136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15132600" y="4755960"/>
            <a:ext cx="4786200" cy="54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>
              <a:lnSpc>
                <a:spcPct val="100000"/>
              </a:lnSpc>
            </a:pPr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Send donor SMS via SNS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14353560" y="4712760"/>
            <a:ext cx="63432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1"/>
          <p:cNvSpPr/>
          <p:nvPr/>
        </p:nvSpPr>
        <p:spPr>
          <a:xfrm>
            <a:off x="15129360" y="6922080"/>
            <a:ext cx="6800760" cy="54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>
              <a:lnSpc>
                <a:spcPct val="100000"/>
              </a:lnSpc>
            </a:pPr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Rekognition for message validation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14355360" y="6878880"/>
            <a:ext cx="63432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15120000" y="9399600"/>
            <a:ext cx="6817680" cy="54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ctr"/>
          <a:p>
            <a:pPr>
              <a:lnSpc>
                <a:spcPct val="100000"/>
              </a:lnSpc>
            </a:pPr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oppins Light"/>
                <a:ea typeface="Poppins Light"/>
              </a:rPr>
              <a:t>Real time ‘likes’ back to the charity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14353560" y="9356040"/>
            <a:ext cx="63432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>
            <a:off x="-216000" y="6552000"/>
            <a:ext cx="1803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-3240" y="-15480"/>
            <a:ext cx="24377040" cy="13745880"/>
          </a:xfrm>
          <a:prstGeom prst="rect">
            <a:avLst/>
          </a:prstGeom>
          <a:blipFill>
            <a:blip r:embed="rId1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6985080" y="6032880"/>
            <a:ext cx="10221120" cy="5576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AU" sz="1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Light"/>
                <a:ea typeface="Montserrat Light"/>
              </a:rPr>
              <a:t>Thank You!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3"/>
          <p:cNvSpPr/>
          <p:nvPr/>
        </p:nvSpPr>
        <p:spPr>
          <a:xfrm>
            <a:off x="5734440" y="1889280"/>
            <a:ext cx="360" cy="9196200"/>
          </a:xfrm>
          <a:prstGeom prst="line">
            <a:avLst/>
          </a:prstGeom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7233480" y="1668960"/>
            <a:ext cx="13225320" cy="202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AU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Bold"/>
                <a:ea typeface="Montserrat Bold"/>
              </a:rPr>
              <a:t>WE’VE LEARNT SO MUCH FROM OUR MISTAKES…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 Light"/>
                <a:ea typeface="Montserrat Light"/>
              </a:rPr>
              <a:t>WE’RE THINKING OF MAKING A FEW MORE..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LibreOffice/5.3.1.2$Linux_X86_64 LibreOffice_project/30m0$Build-2</Application>
  <Words>216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2017-11-29T02:44:39Z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