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8"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477B"/>
    <a:srgbClr val="E48797"/>
    <a:srgbClr val="7B2360"/>
    <a:srgbClr val="00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7"/>
    <p:restoredTop sz="80602"/>
  </p:normalViewPr>
  <p:slideViewPr>
    <p:cSldViewPr snapToGrid="0" snapToObjects="1">
      <p:cViewPr varScale="1">
        <p:scale>
          <a:sx n="61" d="100"/>
          <a:sy n="61"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9967-7EFE-D84A-8EE9-5315AE8E0BFB}" type="datetimeFigureOut">
              <a:rPr lang="en-US" smtClean="0"/>
              <a:t>7/30/18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0B83-E3A4-5D4B-AD60-7E09755E429D}" type="slidenum">
              <a:rPr lang="en-US" smtClean="0"/>
              <a:t>‹#›</a:t>
            </a:fld>
            <a:endParaRPr lang="en-US"/>
          </a:p>
        </p:txBody>
      </p:sp>
    </p:spTree>
    <p:extLst>
      <p:ext uri="{BB962C8B-B14F-4D97-AF65-F5344CB8AC3E}">
        <p14:creationId xmlns:p14="http://schemas.microsoft.com/office/powerpoint/2010/main" val="234084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1510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612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782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320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3283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6102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C113C-068A-2E43-86BC-BEC68FF600A3}"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0143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C113C-068A-2E43-86BC-BEC68FF600A3}"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820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C113C-068A-2E43-86BC-BEC68FF600A3}"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24606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574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1353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03C113C-068A-2E43-86BC-BEC68FF600A3}" type="datetimeFigureOut">
              <a:rPr lang="en-US" smtClean="0"/>
              <a:t>7/30/18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0AFF185-B3B0-A34B-863D-A74A2D37B43C}" type="slidenum">
              <a:rPr lang="en-US" smtClean="0"/>
              <a:t>‹#›</a:t>
            </a:fld>
            <a:endParaRPr lang="en-US"/>
          </a:p>
        </p:txBody>
      </p:sp>
    </p:spTree>
    <p:extLst>
      <p:ext uri="{BB962C8B-B14F-4D97-AF65-F5344CB8AC3E}">
        <p14:creationId xmlns:p14="http://schemas.microsoft.com/office/powerpoint/2010/main" val="1631927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0024D1-7E25-5C4C-993C-3EBFF21B4D88}"/>
              </a:ext>
            </a:extLst>
          </p:cNvPr>
          <p:cNvPicPr>
            <a:picLocks noChangeAspect="1"/>
          </p:cNvPicPr>
          <p:nvPr/>
        </p:nvPicPr>
        <p:blipFill rotWithShape="1">
          <a:blip r:embed="rId2">
            <a:alphaModFix amt="50000"/>
          </a:blip>
          <a:srcRect b="58520"/>
          <a:stretch/>
        </p:blipFill>
        <p:spPr>
          <a:xfrm>
            <a:off x="-8792" y="1210518"/>
            <a:ext cx="6891810" cy="2057400"/>
          </a:xfrm>
          <a:prstGeom prst="rect">
            <a:avLst/>
          </a:prstGeom>
        </p:spPr>
      </p:pic>
      <p:sp>
        <p:nvSpPr>
          <p:cNvPr id="4" name="Rectangle 3">
            <a:extLst>
              <a:ext uri="{FF2B5EF4-FFF2-40B4-BE49-F238E27FC236}">
                <a16:creationId xmlns:a16="http://schemas.microsoft.com/office/drawing/2014/main" id="{2DF20EB3-A63C-A64F-9498-2E3BD120C4D1}"/>
              </a:ext>
            </a:extLst>
          </p:cNvPr>
          <p:cNvSpPr/>
          <p:nvPr/>
        </p:nvSpPr>
        <p:spPr>
          <a:xfrm>
            <a:off x="0" y="0"/>
            <a:ext cx="6858000" cy="1223915"/>
          </a:xfrm>
          <a:prstGeom prst="rect">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B702EE-0881-BC42-B376-E28D6FBE5AF9}"/>
              </a:ext>
            </a:extLst>
          </p:cNvPr>
          <p:cNvSpPr txBox="1"/>
          <p:nvPr/>
        </p:nvSpPr>
        <p:spPr>
          <a:xfrm>
            <a:off x="87925" y="311891"/>
            <a:ext cx="4958862" cy="738664"/>
          </a:xfrm>
          <a:prstGeom prst="rect">
            <a:avLst/>
          </a:prstGeom>
          <a:noFill/>
        </p:spPr>
        <p:txBody>
          <a:bodyPr wrap="square" rtlCol="0">
            <a:spAutoFit/>
          </a:bodyPr>
          <a:lstStyle/>
          <a:p>
            <a:r>
              <a:rPr lang="en-US" sz="2400" b="1" dirty="0">
                <a:solidFill>
                  <a:srgbClr val="E48797"/>
                </a:solidFill>
              </a:rPr>
              <a:t>2019 AMS ANNUAL MEETING</a:t>
            </a:r>
          </a:p>
          <a:p>
            <a:r>
              <a:rPr lang="en-US" dirty="0">
                <a:solidFill>
                  <a:srgbClr val="E48797"/>
                </a:solidFill>
              </a:rPr>
              <a:t>JANUARY 6-10, 2019 | PHOENIX, AZ</a:t>
            </a:r>
          </a:p>
        </p:txBody>
      </p:sp>
      <p:sp>
        <p:nvSpPr>
          <p:cNvPr id="6" name="Pentagon 5">
            <a:extLst>
              <a:ext uri="{FF2B5EF4-FFF2-40B4-BE49-F238E27FC236}">
                <a16:creationId xmlns:a16="http://schemas.microsoft.com/office/drawing/2014/main" id="{735D32BE-40B4-D54B-A121-DCA785280FD9}"/>
              </a:ext>
            </a:extLst>
          </p:cNvPr>
          <p:cNvSpPr/>
          <p:nvPr/>
        </p:nvSpPr>
        <p:spPr>
          <a:xfrm rot="5400000">
            <a:off x="4774227" y="272561"/>
            <a:ext cx="1899138" cy="1354019"/>
          </a:xfrm>
          <a:prstGeom prst="homePlate">
            <a:avLst/>
          </a:prstGeom>
          <a:solidFill>
            <a:srgbClr val="E48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a:extLst>
              <a:ext uri="{FF2B5EF4-FFF2-40B4-BE49-F238E27FC236}">
                <a16:creationId xmlns:a16="http://schemas.microsoft.com/office/drawing/2014/main" id="{FD961F4F-27B5-544D-96EC-1F8AA094C2E5}"/>
              </a:ext>
            </a:extLst>
          </p:cNvPr>
          <p:cNvSpPr txBox="1"/>
          <p:nvPr/>
        </p:nvSpPr>
        <p:spPr>
          <a:xfrm>
            <a:off x="4994035" y="171254"/>
            <a:ext cx="1459523" cy="1200329"/>
          </a:xfrm>
          <a:prstGeom prst="rect">
            <a:avLst/>
          </a:prstGeom>
          <a:noFill/>
        </p:spPr>
        <p:txBody>
          <a:bodyPr wrap="square" rtlCol="0">
            <a:spAutoFit/>
          </a:bodyPr>
          <a:lstStyle/>
          <a:p>
            <a:pPr algn="ctr"/>
            <a:r>
              <a:rPr lang="en-US" b="1" dirty="0"/>
              <a:t>EXTENDED</a:t>
            </a:r>
          </a:p>
          <a:p>
            <a:pPr algn="ctr"/>
            <a:r>
              <a:rPr lang="en-US" dirty="0"/>
              <a:t>Submission Deadline: </a:t>
            </a:r>
          </a:p>
          <a:p>
            <a:pPr algn="ctr"/>
            <a:r>
              <a:rPr lang="en-US" b="1" dirty="0"/>
              <a:t>August 8th</a:t>
            </a:r>
          </a:p>
        </p:txBody>
      </p:sp>
      <p:sp>
        <p:nvSpPr>
          <p:cNvPr id="8" name="TextBox 7">
            <a:extLst>
              <a:ext uri="{FF2B5EF4-FFF2-40B4-BE49-F238E27FC236}">
                <a16:creationId xmlns:a16="http://schemas.microsoft.com/office/drawing/2014/main" id="{E586CB69-0782-6540-8957-908D8023E889}"/>
              </a:ext>
            </a:extLst>
          </p:cNvPr>
          <p:cNvSpPr txBox="1"/>
          <p:nvPr/>
        </p:nvSpPr>
        <p:spPr>
          <a:xfrm>
            <a:off x="0" y="1817089"/>
            <a:ext cx="6866792" cy="1015663"/>
          </a:xfrm>
          <a:prstGeom prst="rect">
            <a:avLst/>
          </a:prstGeom>
          <a:solidFill>
            <a:srgbClr val="FFFFFF">
              <a:alpha val="49020"/>
            </a:srgbClr>
          </a:solidFill>
        </p:spPr>
        <p:txBody>
          <a:bodyPr wrap="square" rtlCol="0">
            <a:spAutoFit/>
          </a:bodyPr>
          <a:lstStyle/>
          <a:p>
            <a:pPr algn="ctr"/>
            <a:r>
              <a:rPr lang="en-US" sz="2000" b="1" dirty="0">
                <a:latin typeface="Arial" panose="020B0604020202020204" pitchFamily="34" charset="0"/>
                <a:cs typeface="Arial" panose="020B0604020202020204" pitchFamily="34" charset="0"/>
              </a:rPr>
              <a:t>Understanding the Impacts of Extreme Weather and Climate Anomalies on Infectious Disease Ecology and Implications for Forecasting Transmission Risk</a:t>
            </a:r>
            <a:endParaRPr lang="en-US" b="1" i="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B3DBBB1A-182C-334B-880F-1A59E7FB9ED7}"/>
              </a:ext>
            </a:extLst>
          </p:cNvPr>
          <p:cNvGrpSpPr/>
          <p:nvPr/>
        </p:nvGrpSpPr>
        <p:grpSpPr>
          <a:xfrm>
            <a:off x="87925" y="3415866"/>
            <a:ext cx="3272495" cy="3970319"/>
            <a:chOff x="87925" y="4068646"/>
            <a:chExt cx="3272495" cy="3970319"/>
          </a:xfrm>
        </p:grpSpPr>
        <p:sp>
          <p:nvSpPr>
            <p:cNvPr id="13" name="Rectangle 12">
              <a:extLst>
                <a:ext uri="{FF2B5EF4-FFF2-40B4-BE49-F238E27FC236}">
                  <a16:creationId xmlns:a16="http://schemas.microsoft.com/office/drawing/2014/main" id="{C6E8DEC2-470D-3845-896F-A730A3A0339C}"/>
                </a:ext>
              </a:extLst>
            </p:cNvPr>
            <p:cNvSpPr/>
            <p:nvPr/>
          </p:nvSpPr>
          <p:spPr>
            <a:xfrm>
              <a:off x="87925" y="4068646"/>
              <a:ext cx="3272495" cy="3970319"/>
            </a:xfrm>
            <a:prstGeom prst="rect">
              <a:avLst/>
            </a:prstGeom>
            <a:solidFill>
              <a:srgbClr val="E48797">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8B8251-DB7B-7A46-B558-2E8BBE5A507B}"/>
                </a:ext>
              </a:extLst>
            </p:cNvPr>
            <p:cNvSpPr txBox="1"/>
            <p:nvPr/>
          </p:nvSpPr>
          <p:spPr>
            <a:xfrm>
              <a:off x="133645" y="4068647"/>
              <a:ext cx="3226775"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session will focus on the links between extreme weather events and climate anomalies and infectious disease ecology; including vector-borne, waterborne, and foodborne transmission. Presentations implementing short, medium, and long-term forecasting methods or data to identify weather and climate mediated changes in infectious disease transmission risk are encouraged as are studies that illustrate the complex nature of infectious disease transmission following weather events including hurricanes, floods, and the role of community resilience and adaptation as mediators.</a:t>
              </a:r>
            </a:p>
          </p:txBody>
        </p:sp>
      </p:grpSp>
      <p:grpSp>
        <p:nvGrpSpPr>
          <p:cNvPr id="10" name="Group 9">
            <a:extLst>
              <a:ext uri="{FF2B5EF4-FFF2-40B4-BE49-F238E27FC236}">
                <a16:creationId xmlns:a16="http://schemas.microsoft.com/office/drawing/2014/main" id="{2DB06537-1675-0041-A644-58A0A0E96945}"/>
              </a:ext>
            </a:extLst>
          </p:cNvPr>
          <p:cNvGrpSpPr/>
          <p:nvPr/>
        </p:nvGrpSpPr>
        <p:grpSpPr>
          <a:xfrm>
            <a:off x="3522519" y="3415867"/>
            <a:ext cx="3263384" cy="3970318"/>
            <a:chOff x="3522519" y="4051352"/>
            <a:chExt cx="3263384" cy="2285826"/>
          </a:xfrm>
        </p:grpSpPr>
        <p:sp>
          <p:nvSpPr>
            <p:cNvPr id="15" name="Rectangle 14">
              <a:extLst>
                <a:ext uri="{FF2B5EF4-FFF2-40B4-BE49-F238E27FC236}">
                  <a16:creationId xmlns:a16="http://schemas.microsoft.com/office/drawing/2014/main" id="{7F84A2D3-8D5F-DB43-88BF-3871EB002937}"/>
                </a:ext>
              </a:extLst>
            </p:cNvPr>
            <p:cNvSpPr/>
            <p:nvPr/>
          </p:nvSpPr>
          <p:spPr>
            <a:xfrm>
              <a:off x="3522519" y="4051352"/>
              <a:ext cx="3263384" cy="2285826"/>
            </a:xfrm>
            <a:prstGeom prst="rect">
              <a:avLst/>
            </a:prstGeom>
            <a:solidFill>
              <a:srgbClr val="00477B">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6F60372-4A21-B244-AD93-BCF285D792E5}"/>
                </a:ext>
              </a:extLst>
            </p:cNvPr>
            <p:cNvSpPr txBox="1"/>
            <p:nvPr/>
          </p:nvSpPr>
          <p:spPr>
            <a:xfrm>
              <a:off x="3691171" y="4166845"/>
              <a:ext cx="2926080" cy="1647921"/>
            </a:xfrm>
            <a:prstGeom prst="rect">
              <a:avLst/>
            </a:prstGeom>
            <a:noFill/>
          </p:spPr>
          <p:txBody>
            <a:bodyPr wrap="square" rtlCol="0">
              <a:spAutoFit/>
            </a:bodyPr>
            <a:lstStyle/>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SEEKING ABSTRACT </a:t>
              </a:r>
            </a:p>
            <a:p>
              <a:pPr algn="ctr"/>
              <a:r>
                <a:rPr lang="en-US" b="1" dirty="0">
                  <a:latin typeface="Arial" panose="020B0604020202020204" pitchFamily="34" charset="0"/>
                  <a:cs typeface="Arial" panose="020B0604020202020204" pitchFamily="34" charset="0"/>
                </a:rPr>
                <a:t>SUBMISSIONS</a:t>
              </a:r>
            </a:p>
            <a:p>
              <a:pPr algn="ctr"/>
              <a:br>
                <a:rPr lang="en-US">
                  <a:latin typeface="Arial" panose="020B0604020202020204" pitchFamily="34" charset="0"/>
                  <a:cs typeface="Arial" panose="020B0604020202020204" pitchFamily="34" charset="0"/>
                </a:rPr>
              </a:br>
              <a:endParaRPr lang="en-US" sz="1200" dirty="0">
                <a:solidFill>
                  <a:srgbClr val="00477B"/>
                </a:solidFill>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r>
                <a:rPr lang="en-US" sz="1200" b="1" i="1" dirty="0">
                  <a:solidFill>
                    <a:srgbClr val="00477B"/>
                  </a:solidFill>
                  <a:latin typeface="Arial" panose="020B0604020202020204" pitchFamily="34" charset="0"/>
                  <a:cs typeface="Arial" panose="020B0604020202020204" pitchFamily="34" charset="0"/>
                </a:rPr>
                <a:t>This session is jointly hosted by the 10</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Environment and Health and the 24</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Applied Climatology. It is co-chaired by Kacey Ernst of Arizona State University and Cory Morin of the University of Washington. </a:t>
              </a:r>
            </a:p>
          </p:txBody>
        </p:sp>
      </p:grpSp>
      <p:pic>
        <p:nvPicPr>
          <p:cNvPr id="9" name="Picture 8">
            <a:extLst>
              <a:ext uri="{FF2B5EF4-FFF2-40B4-BE49-F238E27FC236}">
                <a16:creationId xmlns:a16="http://schemas.microsoft.com/office/drawing/2014/main" id="{E7378144-E3D1-0247-93DE-9DC77A081AFC}"/>
              </a:ext>
            </a:extLst>
          </p:cNvPr>
          <p:cNvPicPr>
            <a:picLocks noChangeAspect="1"/>
          </p:cNvPicPr>
          <p:nvPr/>
        </p:nvPicPr>
        <p:blipFill rotWithShape="1">
          <a:blip r:embed="rId3">
            <a:alphaModFix amt="53000"/>
          </a:blip>
          <a:srcRect b="51117"/>
          <a:stretch/>
        </p:blipFill>
        <p:spPr>
          <a:xfrm>
            <a:off x="-8792" y="7586788"/>
            <a:ext cx="6866792" cy="1557212"/>
          </a:xfrm>
          <a:prstGeom prst="rect">
            <a:avLst/>
          </a:prstGeom>
        </p:spPr>
      </p:pic>
    </p:spTree>
    <p:extLst>
      <p:ext uri="{BB962C8B-B14F-4D97-AF65-F5344CB8AC3E}">
        <p14:creationId xmlns:p14="http://schemas.microsoft.com/office/powerpoint/2010/main" val="40258417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123</Words>
  <Application>Microsoft Macintosh PowerPoint</Application>
  <PresentationFormat>On-screen Show (4:3)</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Augusta Williams</dc:creator>
  <cp:lastModifiedBy>Augusta Williams</cp:lastModifiedBy>
  <cp:revision>50</cp:revision>
  <cp:lastPrinted>2018-07-26T00:30:42Z</cp:lastPrinted>
  <dcterms:created xsi:type="dcterms:W3CDTF">2018-07-10T15:29:04Z</dcterms:created>
  <dcterms:modified xsi:type="dcterms:W3CDTF">2018-07-30T18:10:39Z</dcterms:modified>
</cp:coreProperties>
</file>