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4"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00477B"/>
    <a:srgbClr val="E48797"/>
    <a:srgbClr val="7B2360"/>
    <a:srgbClr val="00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7"/>
    <p:restoredTop sz="80602"/>
  </p:normalViewPr>
  <p:slideViewPr>
    <p:cSldViewPr snapToGrid="0" snapToObjects="1">
      <p:cViewPr varScale="1">
        <p:scale>
          <a:sx n="61" d="100"/>
          <a:sy n="61"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9967-7EFE-D84A-8EE9-5315AE8E0BFB}" type="datetimeFigureOut">
              <a:rPr lang="en-US" smtClean="0"/>
              <a:t>7/30/18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20B83-E3A4-5D4B-AD60-7E09755E429D}" type="slidenum">
              <a:rPr lang="en-US" smtClean="0"/>
              <a:t>‹#›</a:t>
            </a:fld>
            <a:endParaRPr lang="en-US"/>
          </a:p>
        </p:txBody>
      </p:sp>
    </p:spTree>
    <p:extLst>
      <p:ext uri="{BB962C8B-B14F-4D97-AF65-F5344CB8AC3E}">
        <p14:creationId xmlns:p14="http://schemas.microsoft.com/office/powerpoint/2010/main" val="234084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1510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6122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7820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320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32838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6102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C113C-068A-2E43-86BC-BEC68FF600A3}"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0143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C113C-068A-2E43-86BC-BEC68FF600A3}"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8206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C113C-068A-2E43-86BC-BEC68FF600A3}"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24606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5745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1353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03C113C-068A-2E43-86BC-BEC68FF600A3}" type="datetimeFigureOut">
              <a:rPr lang="en-US" smtClean="0"/>
              <a:t>7/30/18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0AFF185-B3B0-A34B-863D-A74A2D37B43C}" type="slidenum">
              <a:rPr lang="en-US" smtClean="0"/>
              <a:t>‹#›</a:t>
            </a:fld>
            <a:endParaRPr lang="en-US"/>
          </a:p>
        </p:txBody>
      </p:sp>
    </p:spTree>
    <p:extLst>
      <p:ext uri="{BB962C8B-B14F-4D97-AF65-F5344CB8AC3E}">
        <p14:creationId xmlns:p14="http://schemas.microsoft.com/office/powerpoint/2010/main" val="1631927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758C99-727D-9D45-AE93-B66BF916EE42}"/>
              </a:ext>
            </a:extLst>
          </p:cNvPr>
          <p:cNvPicPr>
            <a:picLocks noChangeAspect="1"/>
          </p:cNvPicPr>
          <p:nvPr/>
        </p:nvPicPr>
        <p:blipFill rotWithShape="1">
          <a:blip r:embed="rId2">
            <a:alphaModFix amt="48000"/>
          </a:blip>
          <a:srcRect t="6395" b="21763"/>
          <a:stretch/>
        </p:blipFill>
        <p:spPr>
          <a:xfrm>
            <a:off x="-17588" y="1210685"/>
            <a:ext cx="6875587" cy="3704632"/>
          </a:xfrm>
          <a:prstGeom prst="rect">
            <a:avLst/>
          </a:prstGeom>
        </p:spPr>
      </p:pic>
      <p:sp>
        <p:nvSpPr>
          <p:cNvPr id="4" name="Rectangle 3">
            <a:extLst>
              <a:ext uri="{FF2B5EF4-FFF2-40B4-BE49-F238E27FC236}">
                <a16:creationId xmlns:a16="http://schemas.microsoft.com/office/drawing/2014/main" id="{2DF20EB3-A63C-A64F-9498-2E3BD120C4D1}"/>
              </a:ext>
            </a:extLst>
          </p:cNvPr>
          <p:cNvSpPr/>
          <p:nvPr/>
        </p:nvSpPr>
        <p:spPr>
          <a:xfrm>
            <a:off x="0" y="0"/>
            <a:ext cx="6858000" cy="1223915"/>
          </a:xfrm>
          <a:prstGeom prst="rect">
            <a:avLst/>
          </a:prstGeom>
          <a:solidFill>
            <a:srgbClr val="00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0B702EE-0881-BC42-B376-E28D6FBE5AF9}"/>
              </a:ext>
            </a:extLst>
          </p:cNvPr>
          <p:cNvSpPr txBox="1"/>
          <p:nvPr/>
        </p:nvSpPr>
        <p:spPr>
          <a:xfrm>
            <a:off x="87925" y="311891"/>
            <a:ext cx="4958862" cy="738664"/>
          </a:xfrm>
          <a:prstGeom prst="rect">
            <a:avLst/>
          </a:prstGeom>
          <a:noFill/>
        </p:spPr>
        <p:txBody>
          <a:bodyPr wrap="square" rtlCol="0">
            <a:spAutoFit/>
          </a:bodyPr>
          <a:lstStyle/>
          <a:p>
            <a:r>
              <a:rPr lang="en-US" sz="2400" b="1" dirty="0">
                <a:solidFill>
                  <a:srgbClr val="E48797"/>
                </a:solidFill>
              </a:rPr>
              <a:t>2019 AMS ANNUAL MEETING</a:t>
            </a:r>
          </a:p>
          <a:p>
            <a:r>
              <a:rPr lang="en-US" dirty="0">
                <a:solidFill>
                  <a:srgbClr val="E48797"/>
                </a:solidFill>
              </a:rPr>
              <a:t>JANUARY 6-10, 2019 | PHOENIX, AZ</a:t>
            </a:r>
          </a:p>
        </p:txBody>
      </p:sp>
      <p:sp>
        <p:nvSpPr>
          <p:cNvPr id="6" name="Pentagon 5">
            <a:extLst>
              <a:ext uri="{FF2B5EF4-FFF2-40B4-BE49-F238E27FC236}">
                <a16:creationId xmlns:a16="http://schemas.microsoft.com/office/drawing/2014/main" id="{735D32BE-40B4-D54B-A121-DCA785280FD9}"/>
              </a:ext>
            </a:extLst>
          </p:cNvPr>
          <p:cNvSpPr/>
          <p:nvPr/>
        </p:nvSpPr>
        <p:spPr>
          <a:xfrm rot="5400000">
            <a:off x="4774227" y="272561"/>
            <a:ext cx="1899138" cy="1354019"/>
          </a:xfrm>
          <a:prstGeom prst="homePlate">
            <a:avLst/>
          </a:prstGeom>
          <a:solidFill>
            <a:srgbClr val="E48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a:extLst>
              <a:ext uri="{FF2B5EF4-FFF2-40B4-BE49-F238E27FC236}">
                <a16:creationId xmlns:a16="http://schemas.microsoft.com/office/drawing/2014/main" id="{FD961F4F-27B5-544D-96EC-1F8AA094C2E5}"/>
              </a:ext>
            </a:extLst>
          </p:cNvPr>
          <p:cNvSpPr txBox="1"/>
          <p:nvPr/>
        </p:nvSpPr>
        <p:spPr>
          <a:xfrm>
            <a:off x="4994035" y="171254"/>
            <a:ext cx="1459523" cy="1477328"/>
          </a:xfrm>
          <a:prstGeom prst="rect">
            <a:avLst/>
          </a:prstGeom>
          <a:noFill/>
        </p:spPr>
        <p:txBody>
          <a:bodyPr wrap="square" rtlCol="0">
            <a:spAutoFit/>
          </a:bodyPr>
          <a:lstStyle/>
          <a:p>
            <a:pPr algn="ctr"/>
            <a:r>
              <a:rPr lang="en-US" b="1" dirty="0"/>
              <a:t>EXTENDED</a:t>
            </a:r>
          </a:p>
          <a:p>
            <a:pPr algn="ctr"/>
            <a:r>
              <a:rPr lang="en-US" dirty="0"/>
              <a:t>Submission Deadline: </a:t>
            </a:r>
          </a:p>
          <a:p>
            <a:pPr algn="ctr"/>
            <a:r>
              <a:rPr lang="en-US" b="1"/>
              <a:t>August 8th</a:t>
            </a:r>
          </a:p>
          <a:p>
            <a:pPr algn="ctr"/>
            <a:endParaRPr lang="en-US" b="1" dirty="0"/>
          </a:p>
        </p:txBody>
      </p:sp>
      <p:sp>
        <p:nvSpPr>
          <p:cNvPr id="8" name="TextBox 7">
            <a:extLst>
              <a:ext uri="{FF2B5EF4-FFF2-40B4-BE49-F238E27FC236}">
                <a16:creationId xmlns:a16="http://schemas.microsoft.com/office/drawing/2014/main" id="{E586CB69-0782-6540-8957-908D8023E889}"/>
              </a:ext>
            </a:extLst>
          </p:cNvPr>
          <p:cNvSpPr txBox="1"/>
          <p:nvPr/>
        </p:nvSpPr>
        <p:spPr>
          <a:xfrm>
            <a:off x="0" y="1828215"/>
            <a:ext cx="6866792" cy="954107"/>
          </a:xfrm>
          <a:prstGeom prst="rect">
            <a:avLst/>
          </a:prstGeom>
          <a:solidFill>
            <a:srgbClr val="FFFFFF">
              <a:alpha val="50196"/>
            </a:srgbClr>
          </a:solidFill>
        </p:spPr>
        <p:txBody>
          <a:bodyPr wrap="square" rtlCol="0">
            <a:spAutoFit/>
          </a:bodyPr>
          <a:lstStyle/>
          <a:p>
            <a:pPr algn="ctr"/>
            <a:r>
              <a:rPr lang="en-US" sz="2800" b="1" dirty="0">
                <a:latin typeface="Arial" panose="020B0604020202020204" pitchFamily="34" charset="0"/>
                <a:cs typeface="Arial" panose="020B0604020202020204" pitchFamily="34" charset="0"/>
              </a:rPr>
              <a:t>Phoenix as a Sandbox for Studying Urban Climate in Arid Regions</a:t>
            </a:r>
          </a:p>
        </p:txBody>
      </p:sp>
      <p:grpSp>
        <p:nvGrpSpPr>
          <p:cNvPr id="3" name="Group 2">
            <a:extLst>
              <a:ext uri="{FF2B5EF4-FFF2-40B4-BE49-F238E27FC236}">
                <a16:creationId xmlns:a16="http://schemas.microsoft.com/office/drawing/2014/main" id="{B3DBBB1A-182C-334B-880F-1A59E7FB9ED7}"/>
              </a:ext>
            </a:extLst>
          </p:cNvPr>
          <p:cNvGrpSpPr/>
          <p:nvPr/>
        </p:nvGrpSpPr>
        <p:grpSpPr>
          <a:xfrm>
            <a:off x="72685" y="5000827"/>
            <a:ext cx="3312673" cy="3980613"/>
            <a:chOff x="72685" y="3723207"/>
            <a:chExt cx="3312673" cy="3980613"/>
          </a:xfrm>
        </p:grpSpPr>
        <p:sp>
          <p:nvSpPr>
            <p:cNvPr id="13" name="Rectangle 12">
              <a:extLst>
                <a:ext uri="{FF2B5EF4-FFF2-40B4-BE49-F238E27FC236}">
                  <a16:creationId xmlns:a16="http://schemas.microsoft.com/office/drawing/2014/main" id="{C6E8DEC2-470D-3845-896F-A730A3A0339C}"/>
                </a:ext>
              </a:extLst>
            </p:cNvPr>
            <p:cNvSpPr/>
            <p:nvPr/>
          </p:nvSpPr>
          <p:spPr>
            <a:xfrm>
              <a:off x="87925" y="3749039"/>
              <a:ext cx="3272495" cy="3954781"/>
            </a:xfrm>
            <a:prstGeom prst="rect">
              <a:avLst/>
            </a:prstGeom>
            <a:solidFill>
              <a:srgbClr val="E48797">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8B8251-DB7B-7A46-B558-2E8BBE5A507B}"/>
                </a:ext>
              </a:extLst>
            </p:cNvPr>
            <p:cNvSpPr txBox="1"/>
            <p:nvPr/>
          </p:nvSpPr>
          <p:spPr>
            <a:xfrm>
              <a:off x="72685" y="3723207"/>
              <a:ext cx="3312673"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Over the past few decades, the Phoenix metropolitan area has become the center stage for sustainability research related to urban heat islands, drought, and other challenges facing desert climates. City officials and researchers are actively seeking to understand the processes for these hazards, their impacts on urban infrastructure, and how they affect the population to increase urban resilience, especially among the vulnerable and underrepresented groups. The study of extreme events in light of cascading negative effects as well as feedback loops within weather hazards requires interdisciplinary and transdisciplinary collaboration. </a:t>
              </a:r>
            </a:p>
          </p:txBody>
        </p:sp>
      </p:grpSp>
      <p:grpSp>
        <p:nvGrpSpPr>
          <p:cNvPr id="10" name="Group 9">
            <a:extLst>
              <a:ext uri="{FF2B5EF4-FFF2-40B4-BE49-F238E27FC236}">
                <a16:creationId xmlns:a16="http://schemas.microsoft.com/office/drawing/2014/main" id="{2DB06537-1675-0041-A644-58A0A0E96945}"/>
              </a:ext>
            </a:extLst>
          </p:cNvPr>
          <p:cNvGrpSpPr/>
          <p:nvPr/>
        </p:nvGrpSpPr>
        <p:grpSpPr>
          <a:xfrm>
            <a:off x="3522519" y="5026660"/>
            <a:ext cx="3263384" cy="3954780"/>
            <a:chOff x="3522519" y="3589020"/>
            <a:chExt cx="3263384" cy="3954780"/>
          </a:xfrm>
        </p:grpSpPr>
        <p:sp>
          <p:nvSpPr>
            <p:cNvPr id="15" name="Rectangle 14">
              <a:extLst>
                <a:ext uri="{FF2B5EF4-FFF2-40B4-BE49-F238E27FC236}">
                  <a16:creationId xmlns:a16="http://schemas.microsoft.com/office/drawing/2014/main" id="{7F84A2D3-8D5F-DB43-88BF-3871EB002937}"/>
                </a:ext>
              </a:extLst>
            </p:cNvPr>
            <p:cNvSpPr/>
            <p:nvPr/>
          </p:nvSpPr>
          <p:spPr>
            <a:xfrm>
              <a:off x="3522519" y="3589020"/>
              <a:ext cx="3263384" cy="3954780"/>
            </a:xfrm>
            <a:prstGeom prst="rect">
              <a:avLst/>
            </a:prstGeom>
            <a:solidFill>
              <a:srgbClr val="00477B">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6F60372-4A21-B244-AD93-BCF285D792E5}"/>
                </a:ext>
              </a:extLst>
            </p:cNvPr>
            <p:cNvSpPr txBox="1"/>
            <p:nvPr/>
          </p:nvSpPr>
          <p:spPr>
            <a:xfrm>
              <a:off x="3615397" y="3791241"/>
              <a:ext cx="3033345" cy="3139321"/>
            </a:xfrm>
            <a:prstGeom prst="rect">
              <a:avLst/>
            </a:prstGeom>
            <a:noFill/>
          </p:spPr>
          <p:txBody>
            <a:bodyPr wrap="square" rtlCol="0">
              <a:spAutoFit/>
            </a:bodyPr>
            <a:lstStyle/>
            <a:p>
              <a:pPr algn="ctr"/>
              <a:endParaRPr lang="en-US" b="1" dirty="0">
                <a:latin typeface="Arial" panose="020B0604020202020204" pitchFamily="34" charset="0"/>
                <a:cs typeface="Arial" panose="020B0604020202020204" pitchFamily="34" charset="0"/>
              </a:endParaRPr>
            </a:p>
            <a:p>
              <a:pPr algn="ctr"/>
              <a:endParaRPr lang="en-US" b="1">
                <a:latin typeface="Arial" panose="020B0604020202020204" pitchFamily="34" charset="0"/>
                <a:cs typeface="Arial" panose="020B0604020202020204" pitchFamily="34" charset="0"/>
              </a:endParaRPr>
            </a:p>
            <a:p>
              <a:pPr algn="ctr"/>
              <a:r>
                <a:rPr lang="en-US" b="1">
                  <a:latin typeface="Arial" panose="020B0604020202020204" pitchFamily="34" charset="0"/>
                  <a:cs typeface="Arial" panose="020B0604020202020204" pitchFamily="34" charset="0"/>
                </a:rPr>
                <a:t>SEEKING</a:t>
              </a:r>
              <a:r>
                <a:rPr lang="en-US" b="1" dirty="0">
                  <a:latin typeface="Arial" panose="020B0604020202020204" pitchFamily="34" charset="0"/>
                  <a:cs typeface="Arial" panose="020B0604020202020204" pitchFamily="34" charset="0"/>
                </a:rPr>
                <a:t> ABSTRACT </a:t>
              </a:r>
            </a:p>
            <a:p>
              <a:pPr algn="ctr"/>
              <a:r>
                <a:rPr lang="en-US" b="1" dirty="0">
                  <a:latin typeface="Arial" panose="020B0604020202020204" pitchFamily="34" charset="0"/>
                  <a:cs typeface="Arial" panose="020B0604020202020204" pitchFamily="34" charset="0"/>
                </a:rPr>
                <a:t>SUBMISSIONS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r>
                <a:rPr lang="en-US" sz="1200" b="1" i="1" dirty="0">
                  <a:solidFill>
                    <a:srgbClr val="00477B"/>
                  </a:solidFill>
                  <a:latin typeface="Arial" panose="020B0604020202020204" pitchFamily="34" charset="0"/>
                  <a:cs typeface="Arial" panose="020B0604020202020204" pitchFamily="34" charset="0"/>
                </a:rPr>
                <a:t>This session is jointly hosted by the 24</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Applied Climatology and the 10</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Environment and Health. It is co-chaired by Peter Crank of Arizona State University and Ariane </a:t>
              </a:r>
              <a:r>
                <a:rPr lang="en-US" sz="1200" b="1" i="1" dirty="0" err="1">
                  <a:solidFill>
                    <a:srgbClr val="00477B"/>
                  </a:solidFill>
                  <a:latin typeface="Arial" panose="020B0604020202020204" pitchFamily="34" charset="0"/>
                  <a:cs typeface="Arial" panose="020B0604020202020204" pitchFamily="34" charset="0"/>
                </a:rPr>
                <a:t>Middel</a:t>
              </a:r>
              <a:r>
                <a:rPr lang="en-US" sz="1200" b="1" i="1" dirty="0">
                  <a:solidFill>
                    <a:srgbClr val="00477B"/>
                  </a:solidFill>
                  <a:latin typeface="Arial" panose="020B0604020202020204" pitchFamily="34" charset="0"/>
                  <a:cs typeface="Arial" panose="020B0604020202020204" pitchFamily="34" charset="0"/>
                </a:rPr>
                <a:t> of Temple University. </a:t>
              </a:r>
            </a:p>
          </p:txBody>
        </p:sp>
      </p:grpSp>
    </p:spTree>
    <p:extLst>
      <p:ext uri="{BB962C8B-B14F-4D97-AF65-F5344CB8AC3E}">
        <p14:creationId xmlns:p14="http://schemas.microsoft.com/office/powerpoint/2010/main" val="23503587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128</Words>
  <Application>Microsoft Macintosh PowerPoint</Application>
  <PresentationFormat>On-screen Show (4:3)</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Augusta Williams</dc:creator>
  <cp:lastModifiedBy>Augusta Williams</cp:lastModifiedBy>
  <cp:revision>50</cp:revision>
  <cp:lastPrinted>2018-07-26T00:30:04Z</cp:lastPrinted>
  <dcterms:created xsi:type="dcterms:W3CDTF">2018-07-10T15:29:04Z</dcterms:created>
  <dcterms:modified xsi:type="dcterms:W3CDTF">2018-07-30T18:10:13Z</dcterms:modified>
</cp:coreProperties>
</file>